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8" r:id="rId12"/>
    <p:sldId id="266" r:id="rId13"/>
    <p:sldId id="267" r:id="rId14"/>
    <p:sldId id="268" r:id="rId15"/>
    <p:sldId id="269" r:id="rId16"/>
    <p:sldId id="270" r:id="rId17"/>
    <p:sldId id="271" r:id="rId18"/>
    <p:sldId id="276" r:id="rId19"/>
    <p:sldId id="272" r:id="rId20"/>
    <p:sldId id="275" r:id="rId21"/>
    <p:sldId id="277"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9EE337-EA3B-46E0-9800-0A96D7AA0045}" type="datetimeFigureOut">
              <a:rPr lang="en-US" smtClean="0"/>
              <a:t>8/27/20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C2290-847C-4A4A-A4F6-2BF1D61F6085}" type="slidenum">
              <a:rPr lang="en-US" smtClean="0"/>
              <a:t>‹#›</a:t>
            </a:fld>
            <a:endParaRPr lang="en-US"/>
          </a:p>
        </p:txBody>
      </p:sp>
    </p:spTree>
    <p:extLst>
      <p:ext uri="{BB962C8B-B14F-4D97-AF65-F5344CB8AC3E}">
        <p14:creationId xmlns:p14="http://schemas.microsoft.com/office/powerpoint/2010/main" val="1975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EE337-EA3B-46E0-9800-0A96D7AA0045}" type="datetimeFigureOut">
              <a:rPr lang="en-US" smtClean="0"/>
              <a:t>8/27/20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C2290-847C-4A4A-A4F6-2BF1D61F6085}" type="slidenum">
              <a:rPr lang="en-US" smtClean="0"/>
              <a:t>‹#›</a:t>
            </a:fld>
            <a:endParaRPr lang="en-US"/>
          </a:p>
        </p:txBody>
      </p:sp>
    </p:spTree>
    <p:extLst>
      <p:ext uri="{BB962C8B-B14F-4D97-AF65-F5344CB8AC3E}">
        <p14:creationId xmlns:p14="http://schemas.microsoft.com/office/powerpoint/2010/main" val="26734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EE337-EA3B-46E0-9800-0A96D7AA0045}" type="datetimeFigureOut">
              <a:rPr lang="en-US" smtClean="0"/>
              <a:t>8/27/20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C2290-847C-4A4A-A4F6-2BF1D61F6085}" type="slidenum">
              <a:rPr lang="en-US" smtClean="0"/>
              <a:t>‹#›</a:t>
            </a:fld>
            <a:endParaRPr lang="en-US"/>
          </a:p>
        </p:txBody>
      </p:sp>
    </p:spTree>
    <p:extLst>
      <p:ext uri="{BB962C8B-B14F-4D97-AF65-F5344CB8AC3E}">
        <p14:creationId xmlns:p14="http://schemas.microsoft.com/office/powerpoint/2010/main" val="16822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EE337-EA3B-46E0-9800-0A96D7AA0045}" type="datetimeFigureOut">
              <a:rPr lang="en-US" smtClean="0"/>
              <a:t>8/27/20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C2290-847C-4A4A-A4F6-2BF1D61F6085}" type="slidenum">
              <a:rPr lang="en-US" smtClean="0"/>
              <a:t>‹#›</a:t>
            </a:fld>
            <a:endParaRPr lang="en-US"/>
          </a:p>
        </p:txBody>
      </p:sp>
    </p:spTree>
    <p:extLst>
      <p:ext uri="{BB962C8B-B14F-4D97-AF65-F5344CB8AC3E}">
        <p14:creationId xmlns:p14="http://schemas.microsoft.com/office/powerpoint/2010/main" val="206378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EE337-EA3B-46E0-9800-0A96D7AA0045}" type="datetimeFigureOut">
              <a:rPr lang="en-US" smtClean="0"/>
              <a:t>8/27/20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C2290-847C-4A4A-A4F6-2BF1D61F6085}" type="slidenum">
              <a:rPr lang="en-US" smtClean="0"/>
              <a:t>‹#›</a:t>
            </a:fld>
            <a:endParaRPr lang="en-US"/>
          </a:p>
        </p:txBody>
      </p:sp>
    </p:spTree>
    <p:extLst>
      <p:ext uri="{BB962C8B-B14F-4D97-AF65-F5344CB8AC3E}">
        <p14:creationId xmlns:p14="http://schemas.microsoft.com/office/powerpoint/2010/main" val="39898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9EE337-EA3B-46E0-9800-0A96D7AA0045}" type="datetimeFigureOut">
              <a:rPr lang="en-US" smtClean="0"/>
              <a:t>8/27/20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C2290-847C-4A4A-A4F6-2BF1D61F6085}" type="slidenum">
              <a:rPr lang="en-US" smtClean="0"/>
              <a:t>‹#›</a:t>
            </a:fld>
            <a:endParaRPr lang="en-US"/>
          </a:p>
        </p:txBody>
      </p:sp>
    </p:spTree>
    <p:extLst>
      <p:ext uri="{BB962C8B-B14F-4D97-AF65-F5344CB8AC3E}">
        <p14:creationId xmlns:p14="http://schemas.microsoft.com/office/powerpoint/2010/main" val="151860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9EE337-EA3B-46E0-9800-0A96D7AA0045}" type="datetimeFigureOut">
              <a:rPr lang="en-US" smtClean="0"/>
              <a:t>8/27/20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EC2290-847C-4A4A-A4F6-2BF1D61F6085}" type="slidenum">
              <a:rPr lang="en-US" smtClean="0"/>
              <a:t>‹#›</a:t>
            </a:fld>
            <a:endParaRPr lang="en-US"/>
          </a:p>
        </p:txBody>
      </p:sp>
    </p:spTree>
    <p:extLst>
      <p:ext uri="{BB962C8B-B14F-4D97-AF65-F5344CB8AC3E}">
        <p14:creationId xmlns:p14="http://schemas.microsoft.com/office/powerpoint/2010/main" val="286304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9EE337-EA3B-46E0-9800-0A96D7AA0045}" type="datetimeFigureOut">
              <a:rPr lang="en-US" smtClean="0"/>
              <a:t>8/27/20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EC2290-847C-4A4A-A4F6-2BF1D61F6085}" type="slidenum">
              <a:rPr lang="en-US" smtClean="0"/>
              <a:t>‹#›</a:t>
            </a:fld>
            <a:endParaRPr lang="en-US"/>
          </a:p>
        </p:txBody>
      </p:sp>
    </p:spTree>
    <p:extLst>
      <p:ext uri="{BB962C8B-B14F-4D97-AF65-F5344CB8AC3E}">
        <p14:creationId xmlns:p14="http://schemas.microsoft.com/office/powerpoint/2010/main" val="315519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EE337-EA3B-46E0-9800-0A96D7AA0045}" type="datetimeFigureOut">
              <a:rPr lang="en-US" smtClean="0"/>
              <a:t>8/27/20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EC2290-847C-4A4A-A4F6-2BF1D61F6085}" type="slidenum">
              <a:rPr lang="en-US" smtClean="0"/>
              <a:t>‹#›</a:t>
            </a:fld>
            <a:endParaRPr lang="en-US"/>
          </a:p>
        </p:txBody>
      </p:sp>
    </p:spTree>
    <p:extLst>
      <p:ext uri="{BB962C8B-B14F-4D97-AF65-F5344CB8AC3E}">
        <p14:creationId xmlns:p14="http://schemas.microsoft.com/office/powerpoint/2010/main" val="267381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9EE337-EA3B-46E0-9800-0A96D7AA0045}" type="datetimeFigureOut">
              <a:rPr lang="en-US" smtClean="0"/>
              <a:t>8/27/20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C2290-847C-4A4A-A4F6-2BF1D61F6085}" type="slidenum">
              <a:rPr lang="en-US" smtClean="0"/>
              <a:t>‹#›</a:t>
            </a:fld>
            <a:endParaRPr lang="en-US"/>
          </a:p>
        </p:txBody>
      </p:sp>
    </p:spTree>
    <p:extLst>
      <p:ext uri="{BB962C8B-B14F-4D97-AF65-F5344CB8AC3E}">
        <p14:creationId xmlns:p14="http://schemas.microsoft.com/office/powerpoint/2010/main" val="368688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9EE337-EA3B-46E0-9800-0A96D7AA0045}" type="datetimeFigureOut">
              <a:rPr lang="en-US" smtClean="0"/>
              <a:t>8/27/20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C2290-847C-4A4A-A4F6-2BF1D61F6085}" type="slidenum">
              <a:rPr lang="en-US" smtClean="0"/>
              <a:t>‹#›</a:t>
            </a:fld>
            <a:endParaRPr lang="en-US"/>
          </a:p>
        </p:txBody>
      </p:sp>
    </p:spTree>
    <p:extLst>
      <p:ext uri="{BB962C8B-B14F-4D97-AF65-F5344CB8AC3E}">
        <p14:creationId xmlns:p14="http://schemas.microsoft.com/office/powerpoint/2010/main" val="339700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EE337-EA3B-46E0-9800-0A96D7AA0045}" type="datetimeFigureOut">
              <a:rPr lang="en-US" smtClean="0"/>
              <a:t>8/27/20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C2290-847C-4A4A-A4F6-2BF1D61F6085}" type="slidenum">
              <a:rPr lang="en-US" smtClean="0"/>
              <a:t>‹#›</a:t>
            </a:fld>
            <a:endParaRPr lang="en-US"/>
          </a:p>
        </p:txBody>
      </p:sp>
    </p:spTree>
    <p:extLst>
      <p:ext uri="{BB962C8B-B14F-4D97-AF65-F5344CB8AC3E}">
        <p14:creationId xmlns:p14="http://schemas.microsoft.com/office/powerpoint/2010/main" val="1436381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774701" y="762000"/>
            <a:ext cx="2771672" cy="3230578"/>
          </a:xfrm>
        </p:spPr>
        <p:txBody>
          <a:bodyPr vert="horz" lIns="91440" tIns="45720" rIns="91440" bIns="45720" rtlCol="0" anchor="ctr">
            <a:normAutofit/>
          </a:bodyPr>
          <a:lstStyle/>
          <a:p>
            <a:pPr algn="l"/>
            <a:r>
              <a:rPr lang="en-US" sz="3800">
                <a:solidFill>
                  <a:srgbClr val="FFFFFF"/>
                </a:solidFill>
              </a:rPr>
              <a:t>Lesson 2: </a:t>
            </a:r>
            <a:br>
              <a:rPr lang="en-US" sz="3800">
                <a:solidFill>
                  <a:srgbClr val="FFFFFF"/>
                </a:solidFill>
              </a:rPr>
            </a:br>
            <a:r>
              <a:rPr lang="en-US" sz="3800">
                <a:solidFill>
                  <a:srgbClr val="FFFFFF"/>
                </a:solidFill>
              </a:rPr>
              <a:t>Your First Notebook Entry</a:t>
            </a: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460981" y="805294"/>
            <a:ext cx="2977071" cy="5237503"/>
          </a:xfrm>
        </p:spPr>
        <p:txBody>
          <a:bodyPr vert="horz" lIns="91440" tIns="45720" rIns="91440" bIns="45720" rtlCol="0" anchor="ctr">
            <a:normAutofit/>
          </a:bodyPr>
          <a:lstStyle/>
          <a:p>
            <a:pPr indent="-228600" algn="l">
              <a:buFont typeface="Arial" panose="020B0604020202020204" pitchFamily="34" charset="0"/>
              <a:buChar char="•"/>
            </a:pPr>
            <a:r>
              <a:rPr lang="en-US" sz="2000"/>
              <a:t>Start with your heading: </a:t>
            </a:r>
          </a:p>
          <a:p>
            <a:pPr indent="-228600" algn="l">
              <a:buFont typeface="Arial" panose="020B0604020202020204" pitchFamily="34" charset="0"/>
              <a:buChar char="•"/>
            </a:pPr>
            <a:r>
              <a:rPr lang="en-US" sz="2000"/>
              <a:t>Date, Day, Time, </a:t>
            </a:r>
          </a:p>
          <a:p>
            <a:pPr indent="-228600" algn="l">
              <a:buFont typeface="Arial" panose="020B0604020202020204" pitchFamily="34" charset="0"/>
              <a:buChar char="•"/>
            </a:pPr>
            <a:r>
              <a:rPr lang="en-US" sz="2000"/>
              <a:t>Location, </a:t>
            </a:r>
          </a:p>
          <a:p>
            <a:pPr indent="-228600" algn="l">
              <a:buFont typeface="Arial" panose="020B0604020202020204" pitchFamily="34" charset="0"/>
              <a:buChar char="•"/>
            </a:pPr>
            <a:r>
              <a:rPr lang="en-US" sz="2000"/>
              <a:t>Temperature, </a:t>
            </a:r>
          </a:p>
          <a:p>
            <a:pPr indent="-228600" algn="l">
              <a:buFont typeface="Arial" panose="020B0604020202020204" pitchFamily="34" charset="0"/>
              <a:buChar char="•"/>
            </a:pPr>
            <a:r>
              <a:rPr lang="en-US" sz="2000"/>
              <a:t>Wind Speed, </a:t>
            </a:r>
          </a:p>
          <a:p>
            <a:pPr indent="-228600" algn="l">
              <a:buFont typeface="Arial" panose="020B0604020202020204" pitchFamily="34" charset="0"/>
              <a:buChar char="•"/>
            </a:pPr>
            <a:r>
              <a:rPr lang="en-US" sz="2000"/>
              <a:t>% Cloud Covering</a:t>
            </a:r>
          </a:p>
        </p:txBody>
      </p:sp>
      <p:sp>
        <p:nvSpPr>
          <p:cNvPr id="16" name="Rectangle 15">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rgbClr val="514738">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 close up of a piece of paper&#10;&#10;Description automatically generated">
            <a:extLst>
              <a:ext uri="{FF2B5EF4-FFF2-40B4-BE49-F238E27FC236}">
                <a16:creationId xmlns:a16="http://schemas.microsoft.com/office/drawing/2014/main" id="{48A60902-AE8C-D247-9AF8-BC903117D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32689" y="1198775"/>
            <a:ext cx="5947269" cy="4460451"/>
          </a:xfrm>
          <a:prstGeom prst="rect">
            <a:avLst/>
          </a:prstGeom>
        </p:spPr>
      </p:pic>
    </p:spTree>
    <p:extLst>
      <p:ext uri="{BB962C8B-B14F-4D97-AF65-F5344CB8AC3E}">
        <p14:creationId xmlns:p14="http://schemas.microsoft.com/office/powerpoint/2010/main" val="125798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approach</a:t>
            </a:r>
          </a:p>
        </p:txBody>
      </p:sp>
      <p:sp>
        <p:nvSpPr>
          <p:cNvPr id="3" name="Content Placeholder 2"/>
          <p:cNvSpPr>
            <a:spLocks noGrp="1"/>
          </p:cNvSpPr>
          <p:nvPr>
            <p:ph idx="1"/>
          </p:nvPr>
        </p:nvSpPr>
        <p:spPr/>
        <p:txBody>
          <a:bodyPr/>
          <a:lstStyle/>
          <a:p>
            <a:r>
              <a:rPr lang="en-US" u="sng" dirty="0"/>
              <a:t>Another way</a:t>
            </a:r>
            <a:r>
              <a:rPr lang="en-US" dirty="0"/>
              <a:t>: You might want to combine them, like you’re having a conversation in your journal:</a:t>
            </a:r>
          </a:p>
          <a:p>
            <a:pPr marL="0" indent="0">
              <a:buNone/>
            </a:pPr>
            <a:endParaRPr lang="en-US" dirty="0"/>
          </a:p>
          <a:p>
            <a:pPr lvl="1"/>
            <a:r>
              <a:rPr lang="en-US" dirty="0"/>
              <a:t>I notice the teeth are all flat/molars. I don’t see any canine teeth.</a:t>
            </a:r>
          </a:p>
          <a:p>
            <a:pPr lvl="1"/>
            <a:r>
              <a:rPr lang="en-US" dirty="0"/>
              <a:t>I wonder if this animal is an herbivore since it only has grinding teeth. </a:t>
            </a:r>
          </a:p>
          <a:p>
            <a:pPr lvl="1"/>
            <a:r>
              <a:rPr lang="en-US" dirty="0"/>
              <a:t>I notice there aren’t any canine teeth that you would see on an omnivore or carnivore.</a:t>
            </a:r>
          </a:p>
          <a:p>
            <a:pPr lvl="1"/>
            <a:r>
              <a:rPr lang="en-US" dirty="0"/>
              <a:t>Could it be this is the skull of an ungulate?</a:t>
            </a:r>
          </a:p>
        </p:txBody>
      </p:sp>
    </p:spTree>
    <p:extLst>
      <p:ext uri="{BB962C8B-B14F-4D97-AF65-F5344CB8AC3E}">
        <p14:creationId xmlns:p14="http://schemas.microsoft.com/office/powerpoint/2010/main" val="346786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5015"/>
          </a:xfrm>
        </p:spPr>
        <p:txBody>
          <a:bodyPr>
            <a:normAutofit/>
          </a:bodyPr>
          <a:lstStyle/>
          <a:p>
            <a:r>
              <a:rPr lang="en-US" dirty="0"/>
              <a:t>Now Write Your Observations in your Journal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6656" y="1257300"/>
            <a:ext cx="10606172" cy="5235575"/>
          </a:xfrm>
        </p:spPr>
      </p:pic>
    </p:spTree>
    <p:extLst>
      <p:ext uri="{BB962C8B-B14F-4D97-AF65-F5344CB8AC3E}">
        <p14:creationId xmlns:p14="http://schemas.microsoft.com/office/powerpoint/2010/main" val="55245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do your 123’s (your metrics)</a:t>
            </a:r>
          </a:p>
        </p:txBody>
      </p:sp>
      <p:sp>
        <p:nvSpPr>
          <p:cNvPr id="3" name="Content Placeholder 2"/>
          <p:cNvSpPr>
            <a:spLocks noGrp="1"/>
          </p:cNvSpPr>
          <p:nvPr>
            <p:ph idx="1"/>
          </p:nvPr>
        </p:nvSpPr>
        <p:spPr/>
        <p:txBody>
          <a:bodyPr/>
          <a:lstStyle/>
          <a:p>
            <a:r>
              <a:rPr lang="en-US" dirty="0"/>
              <a:t>Take some measurements. </a:t>
            </a:r>
          </a:p>
          <a:p>
            <a:r>
              <a:rPr lang="en-US" dirty="0"/>
              <a:t>You can’t measure from a picture, so I’ll give you some measurements for your journal:</a:t>
            </a:r>
          </a:p>
          <a:p>
            <a:pPr lvl="1"/>
            <a:r>
              <a:rPr lang="en-US" dirty="0"/>
              <a:t>Skull is 8” wide, 19” long. Eye sockets are 3: in diameter</a:t>
            </a:r>
          </a:p>
          <a:p>
            <a:pPr lvl="1"/>
            <a:r>
              <a:rPr lang="en-US" sz="3200" dirty="0"/>
              <a:t>Since this is science, and scientists measure in metrics, I’ll convert this for you:</a:t>
            </a:r>
          </a:p>
          <a:p>
            <a:pPr lvl="1"/>
            <a:r>
              <a:rPr lang="en-US" dirty="0"/>
              <a:t>Skull is 20.32 cm wide, 48.26 cm long, Eye sockets are 7.62 cm in diameter</a:t>
            </a:r>
          </a:p>
          <a:p>
            <a:pPr lvl="1"/>
            <a:r>
              <a:rPr lang="en-US" dirty="0"/>
              <a:t>The weight of the skull is approximately 3 pounds </a:t>
            </a:r>
          </a:p>
          <a:p>
            <a:pPr lvl="1"/>
            <a:r>
              <a:rPr lang="en-US" dirty="0"/>
              <a:t>The weight of the skull is approximately 1.3 kilograms</a:t>
            </a:r>
          </a:p>
        </p:txBody>
      </p:sp>
    </p:spTree>
    <p:extLst>
      <p:ext uri="{BB962C8B-B14F-4D97-AF65-F5344CB8AC3E}">
        <p14:creationId xmlns:p14="http://schemas.microsoft.com/office/powerpoint/2010/main" val="192890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23695"/>
          </a:xfrm>
        </p:spPr>
        <p:txBody>
          <a:bodyPr>
            <a:normAutofit fontScale="90000"/>
          </a:bodyPr>
          <a:lstStyle/>
          <a:p>
            <a:pPr algn="ctr"/>
            <a:r>
              <a:rPr lang="en-US" dirty="0"/>
              <a:t>Introduction to Inquiry: </a:t>
            </a:r>
            <a:br>
              <a:rPr lang="en-US" dirty="0"/>
            </a:br>
            <a:r>
              <a:rPr lang="en-US" dirty="0"/>
              <a:t>Try to Answer some of you</a:t>
            </a:r>
            <a:br>
              <a:rPr lang="en-US" dirty="0"/>
            </a:br>
            <a:r>
              <a:rPr lang="en-US" dirty="0"/>
              <a:t>“I wonder…” statements</a:t>
            </a:r>
          </a:p>
        </p:txBody>
      </p:sp>
      <p:sp>
        <p:nvSpPr>
          <p:cNvPr id="3" name="Content Placeholder 2"/>
          <p:cNvSpPr>
            <a:spLocks noGrp="1"/>
          </p:cNvSpPr>
          <p:nvPr>
            <p:ph idx="1"/>
          </p:nvPr>
        </p:nvSpPr>
        <p:spPr>
          <a:xfrm>
            <a:off x="838200" y="2271395"/>
            <a:ext cx="10515600" cy="4351338"/>
          </a:xfrm>
        </p:spPr>
        <p:txBody>
          <a:bodyPr/>
          <a:lstStyle/>
          <a:p>
            <a:r>
              <a:rPr lang="en-US" dirty="0"/>
              <a:t>Looking at your “I wonder…” statements, can you answer any of them now that you’ve had some time to observe? </a:t>
            </a:r>
          </a:p>
          <a:p>
            <a:r>
              <a:rPr lang="en-US" dirty="0"/>
              <a:t>Make some hypotheses. Use this statement:</a:t>
            </a:r>
          </a:p>
          <a:p>
            <a:pPr lvl="1"/>
            <a:r>
              <a:rPr lang="en-US" dirty="0"/>
              <a:t>Could it be…?</a:t>
            </a:r>
          </a:p>
          <a:p>
            <a:pPr lvl="1"/>
            <a:r>
              <a:rPr lang="en-US" dirty="0"/>
              <a:t>List as many hypotheses as you can come up with.</a:t>
            </a:r>
          </a:p>
          <a:p>
            <a:pPr lvl="2"/>
            <a:r>
              <a:rPr lang="en-US" sz="2400" b="1" dirty="0"/>
              <a:t>Could it be this animal is an ungulate?</a:t>
            </a:r>
          </a:p>
          <a:p>
            <a:pPr lvl="2"/>
            <a:r>
              <a:rPr lang="en-US" sz="2400" b="1" dirty="0"/>
              <a:t>Could it be this animal was hunted?</a:t>
            </a:r>
          </a:p>
          <a:p>
            <a:pPr lvl="2"/>
            <a:r>
              <a:rPr lang="en-US" sz="2400" b="1" dirty="0"/>
              <a:t>Could it be this animal is an herbivore?</a:t>
            </a:r>
          </a:p>
          <a:p>
            <a:pPr lvl="2"/>
            <a:r>
              <a:rPr lang="en-US" sz="2400" b="1" dirty="0"/>
              <a:t>Could it be this animal’s eye placement helps it see better when looking for predators?</a:t>
            </a:r>
          </a:p>
        </p:txBody>
      </p:sp>
    </p:spTree>
    <p:extLst>
      <p:ext uri="{BB962C8B-B14F-4D97-AF65-F5344CB8AC3E}">
        <p14:creationId xmlns:p14="http://schemas.microsoft.com/office/powerpoint/2010/main" val="4154006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Eliminate your hypotheses as you observe</a:t>
            </a:r>
          </a:p>
        </p:txBody>
      </p:sp>
      <p:sp>
        <p:nvSpPr>
          <p:cNvPr id="3" name="Content Placeholder 2"/>
          <p:cNvSpPr>
            <a:spLocks noGrp="1"/>
          </p:cNvSpPr>
          <p:nvPr>
            <p:ph idx="1"/>
          </p:nvPr>
        </p:nvSpPr>
        <p:spPr/>
        <p:txBody>
          <a:bodyPr/>
          <a:lstStyle/>
          <a:p>
            <a:r>
              <a:rPr lang="en-US" dirty="0"/>
              <a:t>As you continue to write in your notebook and observe your subject, if you can eliminate some of your hypotheses, you’re on the road to answering your questions. </a:t>
            </a:r>
          </a:p>
          <a:p>
            <a:endParaRPr lang="en-US" dirty="0"/>
          </a:p>
          <a:p>
            <a:r>
              <a:rPr lang="en-US" dirty="0"/>
              <a:t>Follow your questions: Sometimes, you can use your questions to come up with additional questions:</a:t>
            </a:r>
          </a:p>
          <a:p>
            <a:endParaRPr lang="en-US" dirty="0"/>
          </a:p>
          <a:p>
            <a:pPr lvl="1"/>
            <a:r>
              <a:rPr lang="en-US" u="sng" dirty="0"/>
              <a:t>Could it be </a:t>
            </a:r>
            <a:r>
              <a:rPr lang="en-US" dirty="0"/>
              <a:t>this animal is an herbivore?          If it’s an herbivore, </a:t>
            </a:r>
            <a:r>
              <a:rPr lang="en-US" u="sng" dirty="0"/>
              <a:t>could it be </a:t>
            </a:r>
            <a:r>
              <a:rPr lang="en-US" dirty="0"/>
              <a:t>an ungulate?         	If it’s an ungulate, </a:t>
            </a:r>
            <a:r>
              <a:rPr lang="en-US" u="sng" dirty="0"/>
              <a:t>could it be </a:t>
            </a:r>
            <a:r>
              <a:rPr lang="en-US" dirty="0"/>
              <a:t>it’s an animal in the deer family?         If it’s not in the deer family, </a:t>
            </a:r>
            <a:r>
              <a:rPr lang="en-US" u="sng" dirty="0"/>
              <a:t>could it be </a:t>
            </a:r>
            <a:r>
              <a:rPr lang="en-US" dirty="0"/>
              <a:t>in the </a:t>
            </a:r>
            <a:r>
              <a:rPr lang="en-US" dirty="0" err="1"/>
              <a:t>Bovinae</a:t>
            </a:r>
            <a:r>
              <a:rPr lang="en-US" dirty="0"/>
              <a:t> family?</a:t>
            </a:r>
          </a:p>
        </p:txBody>
      </p:sp>
      <p:sp>
        <p:nvSpPr>
          <p:cNvPr id="4" name="Right Arrow 3"/>
          <p:cNvSpPr/>
          <p:nvPr/>
        </p:nvSpPr>
        <p:spPr>
          <a:xfrm>
            <a:off x="6581954" y="4994695"/>
            <a:ext cx="353684" cy="345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179551" y="5293744"/>
            <a:ext cx="353684" cy="345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697192" y="5638800"/>
            <a:ext cx="353684" cy="345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90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132" y="419399"/>
            <a:ext cx="9879559" cy="1066501"/>
          </a:xfrm>
        </p:spPr>
        <p:txBody>
          <a:bodyPr>
            <a:normAutofit/>
          </a:bodyPr>
          <a:lstStyle/>
          <a:p>
            <a:r>
              <a:rPr lang="en-US" dirty="0"/>
              <a:t>         Time to Draw, Sketch or Diagram</a:t>
            </a:r>
          </a:p>
        </p:txBody>
      </p:sp>
      <p:sp>
        <p:nvSpPr>
          <p:cNvPr id="3" name="Content Placeholder 2"/>
          <p:cNvSpPr>
            <a:spLocks noGrp="1"/>
          </p:cNvSpPr>
          <p:nvPr>
            <p:ph idx="1"/>
          </p:nvPr>
        </p:nvSpPr>
        <p:spPr/>
        <p:txBody>
          <a:bodyPr/>
          <a:lstStyle/>
          <a:p>
            <a:r>
              <a:rPr lang="en-US" dirty="0"/>
              <a:t>Now sketch the following profile  </a:t>
            </a:r>
          </a:p>
          <a:p>
            <a:r>
              <a:rPr lang="en-US" dirty="0"/>
              <a:t>Technique:</a:t>
            </a:r>
          </a:p>
          <a:p>
            <a:pPr lvl="1"/>
            <a:r>
              <a:rPr lang="en-US" dirty="0"/>
              <a:t>Use geometry: Think of the skull as a geometric shape next to a geometric shape. In this case, looking at its profile, think of a rectangle next to a triangle:</a:t>
            </a:r>
          </a:p>
          <a:p>
            <a:pPr lvl="1"/>
            <a:endParaRPr lang="en-US" dirty="0"/>
          </a:p>
          <a:p>
            <a:pPr lvl="1"/>
            <a:endParaRPr lang="en-US" dirty="0"/>
          </a:p>
          <a:p>
            <a:pPr lvl="1"/>
            <a:endParaRPr lang="en-US" dirty="0"/>
          </a:p>
          <a:p>
            <a:pPr lvl="1"/>
            <a:endParaRPr lang="en-US" dirty="0"/>
          </a:p>
          <a:p>
            <a:pPr lvl="1"/>
            <a:r>
              <a:rPr lang="en-US" dirty="0"/>
              <a:t>Sketch lightly with a pencil. Adjust your drawing with details, use your eraser to correct your proportions</a:t>
            </a:r>
          </a:p>
        </p:txBody>
      </p:sp>
      <p:pic>
        <p:nvPicPr>
          <p:cNvPr id="1026" name="Picture 2" descr="Picture Icon PNG Images | Vector and PSD Files | Free Download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132" y="500992"/>
            <a:ext cx="1243041" cy="12430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47645" y="3778370"/>
            <a:ext cx="1475117" cy="1112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5400000">
            <a:off x="3500167" y="3547615"/>
            <a:ext cx="1112807" cy="1574319"/>
          </a:xfrm>
          <a:prstGeom prst="triangle">
            <a:avLst>
              <a:gd name="adj" fmla="val 70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75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More on drawing/sketching/diagramming</a:t>
            </a:r>
          </a:p>
        </p:txBody>
      </p:sp>
      <p:sp>
        <p:nvSpPr>
          <p:cNvPr id="3" name="Content Placeholder 2"/>
          <p:cNvSpPr>
            <a:spLocks noGrp="1"/>
          </p:cNvSpPr>
          <p:nvPr>
            <p:ph idx="1"/>
          </p:nvPr>
        </p:nvSpPr>
        <p:spPr/>
        <p:txBody>
          <a:bodyPr/>
          <a:lstStyle/>
          <a:p>
            <a:r>
              <a:rPr lang="en-US" dirty="0"/>
              <a:t>Start with geometric shapes</a:t>
            </a:r>
          </a:p>
          <a:p>
            <a:r>
              <a:rPr lang="en-US" dirty="0"/>
              <a:t>Adjust your proportions</a:t>
            </a:r>
          </a:p>
          <a:p>
            <a:r>
              <a:rPr lang="en-US" dirty="0"/>
              <a:t>Use an eraser to make corrections</a:t>
            </a:r>
          </a:p>
          <a:p>
            <a:endParaRPr lang="en-US" dirty="0"/>
          </a:p>
          <a:p>
            <a:endParaRPr lang="en-US" dirty="0"/>
          </a:p>
          <a:p>
            <a:r>
              <a:rPr lang="en-US" dirty="0"/>
              <a:t>Think about positive and negative spaces. </a:t>
            </a:r>
          </a:p>
          <a:p>
            <a:pPr lvl="1"/>
            <a:r>
              <a:rPr lang="en-US" dirty="0"/>
              <a:t>Positive spaces are the bones</a:t>
            </a:r>
          </a:p>
          <a:p>
            <a:pPr lvl="1"/>
            <a:r>
              <a:rPr lang="en-US" dirty="0"/>
              <a:t>Negative spaces are the areas without bones, like the eye sockets</a:t>
            </a:r>
          </a:p>
          <a:p>
            <a:pPr lv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161" y="1800006"/>
            <a:ext cx="5628869" cy="2429094"/>
          </a:xfrm>
          <a:prstGeom prst="rect">
            <a:avLst/>
          </a:prstGeom>
        </p:spPr>
      </p:pic>
    </p:spTree>
    <p:extLst>
      <p:ext uri="{BB962C8B-B14F-4D97-AF65-F5344CB8AC3E}">
        <p14:creationId xmlns:p14="http://schemas.microsoft.com/office/powerpoint/2010/main" val="4155990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Thinking and Observing</a:t>
            </a:r>
          </a:p>
        </p:txBody>
      </p:sp>
      <p:sp>
        <p:nvSpPr>
          <p:cNvPr id="3" name="Content Placeholder 2"/>
          <p:cNvSpPr>
            <a:spLocks noGrp="1"/>
          </p:cNvSpPr>
          <p:nvPr>
            <p:ph idx="1"/>
          </p:nvPr>
        </p:nvSpPr>
        <p:spPr/>
        <p:txBody>
          <a:bodyPr/>
          <a:lstStyle/>
          <a:p>
            <a:r>
              <a:rPr lang="en-US" dirty="0"/>
              <a:t>While you sketch, you’ll notice lots of new things. </a:t>
            </a:r>
          </a:p>
          <a:p>
            <a:r>
              <a:rPr lang="en-US" sz="4000" b="1" dirty="0"/>
              <a:t>Add more ABC’s</a:t>
            </a:r>
          </a:p>
          <a:p>
            <a:pPr marL="0" indent="0">
              <a:buNone/>
            </a:pPr>
            <a:endParaRPr lang="en-US" dirty="0"/>
          </a:p>
          <a:p>
            <a:pPr lvl="1"/>
            <a:r>
              <a:rPr lang="en-US" dirty="0"/>
              <a:t>I Notice…</a:t>
            </a:r>
          </a:p>
          <a:p>
            <a:pPr lvl="1"/>
            <a:r>
              <a:rPr lang="en-US" dirty="0"/>
              <a:t>I Wonder…</a:t>
            </a:r>
          </a:p>
          <a:p>
            <a:pPr lvl="1"/>
            <a:r>
              <a:rPr lang="en-US" dirty="0"/>
              <a:t>This Reminds me of…</a:t>
            </a:r>
          </a:p>
          <a:p>
            <a:pPr lvl="1"/>
            <a:endParaRPr lang="en-US" dirty="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466" y="2355012"/>
            <a:ext cx="5801784" cy="4351338"/>
          </a:xfrm>
          <a:prstGeom prst="rect">
            <a:avLst/>
          </a:prstGeom>
        </p:spPr>
      </p:pic>
    </p:spTree>
    <p:extLst>
      <p:ext uri="{BB962C8B-B14F-4D97-AF65-F5344CB8AC3E}">
        <p14:creationId xmlns:p14="http://schemas.microsoft.com/office/powerpoint/2010/main" val="64028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88912"/>
            <a:ext cx="10515600" cy="492125"/>
          </a:xfrm>
        </p:spPr>
        <p:txBody>
          <a:bodyPr>
            <a:normAutofit/>
          </a:bodyPr>
          <a:lstStyle/>
          <a:p>
            <a:pPr algn="ctr"/>
            <a:r>
              <a:rPr lang="en-US" sz="2800" dirty="0"/>
              <a:t>TEN MINUTES TO DRAW</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735" y="681037"/>
            <a:ext cx="12130529" cy="5988051"/>
          </a:xfrm>
        </p:spPr>
      </p:pic>
    </p:spTree>
    <p:extLst>
      <p:ext uri="{BB962C8B-B14F-4D97-AF65-F5344CB8AC3E}">
        <p14:creationId xmlns:p14="http://schemas.microsoft.com/office/powerpoint/2010/main" val="1611321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REFLECTION</a:t>
            </a:r>
          </a:p>
        </p:txBody>
      </p:sp>
      <p:sp>
        <p:nvSpPr>
          <p:cNvPr id="3" name="Content Placeholder 2"/>
          <p:cNvSpPr>
            <a:spLocks noGrp="1"/>
          </p:cNvSpPr>
          <p:nvPr>
            <p:ph idx="1"/>
          </p:nvPr>
        </p:nvSpPr>
        <p:spPr/>
        <p:txBody>
          <a:bodyPr/>
          <a:lstStyle/>
          <a:p>
            <a:r>
              <a:rPr lang="en-US" dirty="0"/>
              <a:t>You’re finishing up. Now it’s time to reflect on what you’ve experienced.</a:t>
            </a:r>
          </a:p>
          <a:p>
            <a:r>
              <a:rPr lang="en-US" dirty="0"/>
              <a:t>Write a short reflection about:</a:t>
            </a:r>
          </a:p>
          <a:p>
            <a:pPr lvl="1"/>
            <a:r>
              <a:rPr lang="en-US" dirty="0"/>
              <a:t>what you’ve learned, </a:t>
            </a:r>
          </a:p>
          <a:p>
            <a:pPr lvl="1"/>
            <a:r>
              <a:rPr lang="en-US" dirty="0"/>
              <a:t>what you want to know more about, </a:t>
            </a:r>
          </a:p>
          <a:p>
            <a:pPr lvl="1"/>
            <a:r>
              <a:rPr lang="en-US" dirty="0"/>
              <a:t>how you feel</a:t>
            </a:r>
          </a:p>
          <a:p>
            <a:pPr lvl="1"/>
            <a:endParaRPr lang="en-US" dirty="0"/>
          </a:p>
          <a:p>
            <a:r>
              <a:rPr lang="en-US" dirty="0"/>
              <a:t>Write a short story, a diary entry, a plan list, a bunch of questions, a poem, draw a picture, it can be anything. A reflection helps you remember what you’ve learned and experienced.</a:t>
            </a:r>
          </a:p>
        </p:txBody>
      </p:sp>
    </p:spTree>
    <p:extLst>
      <p:ext uri="{BB962C8B-B14F-4D97-AF65-F5344CB8AC3E}">
        <p14:creationId xmlns:p14="http://schemas.microsoft.com/office/powerpoint/2010/main" val="42439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TAKE TIME TO OBSERVE</a:t>
            </a:r>
          </a:p>
        </p:txBody>
      </p:sp>
      <p:sp>
        <p:nvSpPr>
          <p:cNvPr id="3" name="Content Placeholder 2"/>
          <p:cNvSpPr>
            <a:spLocks noGrp="1"/>
          </p:cNvSpPr>
          <p:nvPr>
            <p:ph idx="1"/>
          </p:nvPr>
        </p:nvSpPr>
        <p:spPr>
          <a:xfrm>
            <a:off x="838200" y="1825624"/>
            <a:ext cx="10515600" cy="4626933"/>
          </a:xfrm>
        </p:spPr>
        <p:txBody>
          <a:bodyPr>
            <a:normAutofit lnSpcReduction="10000"/>
          </a:bodyPr>
          <a:lstStyle/>
          <a:p>
            <a:r>
              <a:rPr lang="en-US" dirty="0"/>
              <a:t>Observe your subject for a long time, 2-5 minutes at least. The longer you observe, the more you’ll see. </a:t>
            </a:r>
          </a:p>
          <a:p>
            <a:r>
              <a:rPr lang="en-US" dirty="0"/>
              <a:t>Use your senses, sight, hearing, smell, touch</a:t>
            </a:r>
          </a:p>
          <a:p>
            <a:r>
              <a:rPr lang="en-US" b="1" u="sng" dirty="0"/>
              <a:t>Talk to yourself OUTLOUD</a:t>
            </a:r>
            <a:r>
              <a:rPr lang="en-US" dirty="0"/>
              <a:t>. </a:t>
            </a:r>
          </a:p>
          <a:p>
            <a:pPr lvl="1"/>
            <a:r>
              <a:rPr lang="en-US" dirty="0"/>
              <a:t>I Notice…</a:t>
            </a:r>
          </a:p>
          <a:p>
            <a:pPr lvl="1"/>
            <a:r>
              <a:rPr lang="en-US" dirty="0"/>
              <a:t>I Wonder…</a:t>
            </a:r>
          </a:p>
          <a:p>
            <a:pPr lvl="1"/>
            <a:r>
              <a:rPr lang="en-US" dirty="0"/>
              <a:t>This reminds me of…</a:t>
            </a:r>
          </a:p>
          <a:p>
            <a:r>
              <a:rPr lang="en-US" dirty="0"/>
              <a:t>Each of those sentence frames need to be repeated and repeated and repeated. </a:t>
            </a:r>
          </a:p>
          <a:p>
            <a:r>
              <a:rPr lang="en-US" dirty="0"/>
              <a:t>Do this for 2-5 minutes – DON’T STOP! You’re never finished, keep observing and commenting.</a:t>
            </a:r>
          </a:p>
          <a:p>
            <a:endParaRPr lang="en-US" dirty="0"/>
          </a:p>
        </p:txBody>
      </p:sp>
    </p:spTree>
    <p:extLst>
      <p:ext uri="{BB962C8B-B14F-4D97-AF65-F5344CB8AC3E}">
        <p14:creationId xmlns:p14="http://schemas.microsoft.com/office/powerpoint/2010/main" val="195667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Completed Notebook Page</a:t>
            </a:r>
          </a:p>
        </p:txBody>
      </p:sp>
      <p:sp>
        <p:nvSpPr>
          <p:cNvPr id="5" name="Content Placeholder 4"/>
          <p:cNvSpPr>
            <a:spLocks noGrp="1"/>
          </p:cNvSpPr>
          <p:nvPr>
            <p:ph idx="1"/>
          </p:nvPr>
        </p:nvSpPr>
        <p:spPr>
          <a:xfrm>
            <a:off x="838200" y="1825624"/>
            <a:ext cx="10233074" cy="5032375"/>
          </a:xfrm>
        </p:spPr>
        <p:txBody>
          <a:bodyPr>
            <a:normAutofit/>
          </a:bodyPr>
          <a:lstStyle/>
          <a:p>
            <a:r>
              <a:rPr lang="en-US" dirty="0"/>
              <a:t>Everyone’s journal page is going to look original and unique. Use your own style. Remember to put all the elements into it but where they are on your page is up to you. </a:t>
            </a:r>
          </a:p>
          <a:p>
            <a:pPr lvl="1"/>
            <a:r>
              <a:rPr lang="en-US" b="1" dirty="0"/>
              <a:t>Heading</a:t>
            </a:r>
          </a:p>
          <a:p>
            <a:pPr lvl="1"/>
            <a:r>
              <a:rPr lang="en-US" b="1" dirty="0"/>
              <a:t>I Notice…I Wonder… This Reminds Me Of…</a:t>
            </a:r>
          </a:p>
          <a:p>
            <a:pPr lvl="1"/>
            <a:r>
              <a:rPr lang="en-US" b="1" dirty="0"/>
              <a:t>ABC, 123, </a:t>
            </a:r>
          </a:p>
          <a:p>
            <a:pPr lvl="1"/>
            <a:r>
              <a:rPr lang="en-US" b="1" dirty="0"/>
              <a:t>Reflection</a:t>
            </a:r>
          </a:p>
          <a:p>
            <a:pPr lvl="1"/>
            <a:r>
              <a:rPr lang="en-US" b="1" dirty="0"/>
              <a:t>Add to Table of Contents</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950522" y="3125808"/>
            <a:ext cx="4148732" cy="3111549"/>
          </a:xfrm>
          <a:prstGeom prst="rect">
            <a:avLst/>
          </a:prstGeom>
        </p:spPr>
      </p:pic>
      <p:pic>
        <p:nvPicPr>
          <p:cNvPr id="2050" name="Picture 2" descr="Colorful Windows 10 Icons: Photos app (ag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665" y="3822527"/>
            <a:ext cx="441919" cy="44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57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0C6E03-62D4-A540-AC3A-1DF721ED38D7}"/>
              </a:ext>
            </a:extLst>
          </p:cNvPr>
          <p:cNvSpPr>
            <a:spLocks noGrp="1"/>
          </p:cNvSpPr>
          <p:nvPr>
            <p:ph type="title"/>
          </p:nvPr>
        </p:nvSpPr>
        <p:spPr>
          <a:xfrm>
            <a:off x="7779434" y="3028097"/>
            <a:ext cx="3475887" cy="3343135"/>
          </a:xfrm>
          <a:noFill/>
        </p:spPr>
        <p:txBody>
          <a:bodyPr vert="horz" lIns="91440" tIns="45720" rIns="91440" bIns="45720" rtlCol="0" anchor="b">
            <a:normAutofit/>
          </a:bodyPr>
          <a:lstStyle/>
          <a:p>
            <a:r>
              <a:rPr lang="en-US" sz="5200" dirty="0"/>
              <a:t>Here’s mine</a:t>
            </a:r>
          </a:p>
        </p:txBody>
      </p:sp>
      <p:pic>
        <p:nvPicPr>
          <p:cNvPr id="4" name="Content Placeholder 3">
            <a:extLst>
              <a:ext uri="{FF2B5EF4-FFF2-40B4-BE49-F238E27FC236}">
                <a16:creationId xmlns:a16="http://schemas.microsoft.com/office/drawing/2014/main" id="{C67EC4E6-480A-6849-AB4A-C23A41CBBC4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718" t="2926" r="2790" b="2688"/>
          <a:stretch/>
        </p:blipFill>
        <p:spPr>
          <a:xfrm rot="5400000">
            <a:off x="711844" y="224837"/>
            <a:ext cx="6857998" cy="6408328"/>
          </a:xfrm>
          <a:prstGeom prst="rect">
            <a:avLst/>
          </a:prstGeom>
        </p:spPr>
      </p:pic>
    </p:spTree>
    <p:extLst>
      <p:ext uri="{BB962C8B-B14F-4D97-AF65-F5344CB8AC3E}">
        <p14:creationId xmlns:p14="http://schemas.microsoft.com/office/powerpoint/2010/main" val="2354790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 YOUR TABLE </a:t>
            </a:r>
            <a:r>
              <a:rPr lang="en-US"/>
              <a:t>OF CONTENTS</a:t>
            </a:r>
            <a:br>
              <a:rPr lang="en-US"/>
            </a:br>
            <a:r>
              <a:rPr lang="en-US"/>
              <a:t>Come up with a cool title </a:t>
            </a:r>
            <a:endParaRPr lang="en-US" dirty="0"/>
          </a:p>
        </p:txBody>
      </p:sp>
      <p:sp>
        <p:nvSpPr>
          <p:cNvPr id="3" name="Content Placeholder 2"/>
          <p:cNvSpPr>
            <a:spLocks noGrp="1"/>
          </p:cNvSpPr>
          <p:nvPr>
            <p:ph idx="1"/>
          </p:nvPr>
        </p:nvSpPr>
        <p:spPr/>
        <p:txBody>
          <a:bodyPr/>
          <a:lstStyle/>
          <a:p>
            <a:r>
              <a:rPr lang="en-US" dirty="0"/>
              <a:t>Now that you’re done, don’t forget to add this journal page to your table of contents.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5727" y="2415222"/>
            <a:ext cx="5285828" cy="4351337"/>
          </a:xfrm>
          <a:prstGeom prst="rect">
            <a:avLst/>
          </a:prstGeom>
        </p:spPr>
      </p:pic>
    </p:spTree>
    <p:extLst>
      <p:ext uri="{BB962C8B-B14F-4D97-AF65-F5344CB8AC3E}">
        <p14:creationId xmlns:p14="http://schemas.microsoft.com/office/powerpoint/2010/main" val="2692141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ASSIGNMENT: Three Journal Entries</a:t>
            </a:r>
          </a:p>
        </p:txBody>
      </p:sp>
      <p:sp>
        <p:nvSpPr>
          <p:cNvPr id="3" name="Content Placeholder 2"/>
          <p:cNvSpPr>
            <a:spLocks noGrp="1"/>
          </p:cNvSpPr>
          <p:nvPr>
            <p:ph idx="1"/>
          </p:nvPr>
        </p:nvSpPr>
        <p:spPr/>
        <p:txBody>
          <a:bodyPr>
            <a:normAutofit lnSpcReduction="10000"/>
          </a:bodyPr>
          <a:lstStyle/>
          <a:p>
            <a:r>
              <a:rPr lang="en-US" sz="4400" dirty="0"/>
              <a:t>Go outside and find interesting things to study. They can be a plants, animals, rocks, etc.</a:t>
            </a:r>
          </a:p>
          <a:p>
            <a:r>
              <a:rPr lang="en-US" sz="4400" dirty="0"/>
              <a:t>Do three different science notebook entries.</a:t>
            </a:r>
          </a:p>
          <a:p>
            <a:r>
              <a:rPr lang="en-US" sz="4400" dirty="0"/>
              <a:t>Send a copy of the finished pages to your teacher.</a:t>
            </a:r>
          </a:p>
          <a:p>
            <a:r>
              <a:rPr lang="en-US" sz="4400"/>
              <a:t>HAVE FUN!  </a:t>
            </a:r>
            <a:endParaRPr lang="en-US" sz="4400" dirty="0"/>
          </a:p>
        </p:txBody>
      </p:sp>
      <p:sp>
        <p:nvSpPr>
          <p:cNvPr id="4" name="TextBox 3">
            <a:extLst>
              <a:ext uri="{FF2B5EF4-FFF2-40B4-BE49-F238E27FC236}">
                <a16:creationId xmlns:a16="http://schemas.microsoft.com/office/drawing/2014/main" id="{67DD57B5-B9D0-F649-B3B9-F39023530725}"/>
              </a:ext>
            </a:extLst>
          </p:cNvPr>
          <p:cNvSpPr txBox="1"/>
          <p:nvPr/>
        </p:nvSpPr>
        <p:spPr>
          <a:xfrm>
            <a:off x="7680960" y="90297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302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lstStyle/>
          <a:p>
            <a:r>
              <a:rPr lang="en-US" dirty="0"/>
              <a:t>Here’s your subject. Start talking to yourself!</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171" y="1314450"/>
            <a:ext cx="11541961" cy="5178425"/>
          </a:xfrm>
        </p:spPr>
      </p:pic>
    </p:spTree>
    <p:extLst>
      <p:ext uri="{BB962C8B-B14F-4D97-AF65-F5344CB8AC3E}">
        <p14:creationId xmlns:p14="http://schemas.microsoft.com/office/powerpoint/2010/main" val="89446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917"/>
            <a:ext cx="10515600" cy="1325563"/>
          </a:xfrm>
        </p:spPr>
        <p:txBody>
          <a:bodyPr/>
          <a:lstStyle/>
          <a:p>
            <a:r>
              <a:rPr lang="en-US" dirty="0"/>
              <a:t>KEEP OBSERVING: </a:t>
            </a:r>
            <a:br>
              <a:rPr lang="en-US" dirty="0"/>
            </a:br>
            <a:r>
              <a:rPr lang="en-US" dirty="0"/>
              <a:t>I notice… I Wonder… This Reminds me of…</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1830" y="1554480"/>
            <a:ext cx="10537451" cy="5111919"/>
          </a:xfrm>
        </p:spPr>
      </p:pic>
    </p:spTree>
    <p:extLst>
      <p:ext uri="{BB962C8B-B14F-4D97-AF65-F5344CB8AC3E}">
        <p14:creationId xmlns:p14="http://schemas.microsoft.com/office/powerpoint/2010/main" val="387658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5015"/>
          </a:xfrm>
        </p:spPr>
        <p:txBody>
          <a:bodyPr/>
          <a:lstStyle/>
          <a:p>
            <a:r>
              <a:rPr lang="en-US" dirty="0"/>
              <a:t>KEEP MAKING YOUR OBSERVATIONS…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6656" y="1257300"/>
            <a:ext cx="10606172" cy="5235575"/>
          </a:xfrm>
        </p:spPr>
      </p:pic>
    </p:spTree>
    <p:extLst>
      <p:ext uri="{BB962C8B-B14F-4D97-AF65-F5344CB8AC3E}">
        <p14:creationId xmlns:p14="http://schemas.microsoft.com/office/powerpoint/2010/main" val="97162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lstStyle/>
          <a:p>
            <a:r>
              <a:rPr lang="en-US" dirty="0"/>
              <a:t>Look at those teeth…</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928" y="1028700"/>
            <a:ext cx="10389538" cy="5749290"/>
          </a:xfrm>
        </p:spPr>
      </p:pic>
    </p:spTree>
    <p:extLst>
      <p:ext uri="{BB962C8B-B14F-4D97-AF65-F5344CB8AC3E}">
        <p14:creationId xmlns:p14="http://schemas.microsoft.com/office/powerpoint/2010/main" val="163788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3555"/>
          </a:xfrm>
        </p:spPr>
        <p:txBody>
          <a:bodyPr>
            <a:normAutofit fontScale="90000"/>
          </a:bodyPr>
          <a:lstStyle/>
          <a:p>
            <a:r>
              <a:rPr lang="en-US" dirty="0"/>
              <a:t>View from the back of the skull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26130" y="893241"/>
            <a:ext cx="5417820" cy="5702777"/>
          </a:xfrm>
        </p:spPr>
      </p:pic>
    </p:spTree>
    <p:extLst>
      <p:ext uri="{BB962C8B-B14F-4D97-AF65-F5344CB8AC3E}">
        <p14:creationId xmlns:p14="http://schemas.microsoft.com/office/powerpoint/2010/main" val="7524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2135"/>
          </a:xfrm>
        </p:spPr>
        <p:txBody>
          <a:bodyPr>
            <a:normAutofit fontScale="90000"/>
          </a:bodyPr>
          <a:lstStyle/>
          <a:p>
            <a:r>
              <a:rPr lang="en-US" dirty="0"/>
              <a:t>Top View</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303597" y="-1570678"/>
            <a:ext cx="5703573" cy="10970909"/>
          </a:xfrm>
        </p:spPr>
      </p:pic>
    </p:spTree>
    <p:extLst>
      <p:ext uri="{BB962C8B-B14F-4D97-AF65-F5344CB8AC3E}">
        <p14:creationId xmlns:p14="http://schemas.microsoft.com/office/powerpoint/2010/main" val="286637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Start Writing your ABC’s</a:t>
            </a:r>
            <a:br>
              <a:rPr lang="en-US" dirty="0"/>
            </a:br>
            <a:r>
              <a:rPr lang="en-US" dirty="0"/>
              <a:t>Two approaches:</a:t>
            </a:r>
          </a:p>
        </p:txBody>
      </p:sp>
      <p:sp>
        <p:nvSpPr>
          <p:cNvPr id="3" name="Content Placeholder 2"/>
          <p:cNvSpPr>
            <a:spLocks noGrp="1"/>
          </p:cNvSpPr>
          <p:nvPr>
            <p:ph idx="1"/>
          </p:nvPr>
        </p:nvSpPr>
        <p:spPr/>
        <p:txBody>
          <a:bodyPr>
            <a:normAutofit/>
          </a:bodyPr>
          <a:lstStyle/>
          <a:p>
            <a:r>
              <a:rPr lang="en-US" dirty="0"/>
              <a:t>Write your I Notice, I Wonder, This Reminds Me Of… Comments into your journal.</a:t>
            </a:r>
          </a:p>
          <a:p>
            <a:r>
              <a:rPr lang="en-US" u="sng" dirty="0"/>
              <a:t>One way</a:t>
            </a:r>
            <a:r>
              <a:rPr lang="en-US" dirty="0"/>
              <a:t>: You can make a listing of things:</a:t>
            </a:r>
          </a:p>
          <a:p>
            <a:pPr lvl="1"/>
            <a:r>
              <a:rPr lang="en-US" dirty="0"/>
              <a:t>I notice…		*The eye sockets are on either side of the skull</a:t>
            </a:r>
          </a:p>
          <a:p>
            <a:pPr marL="2743200" lvl="6" indent="0">
              <a:buNone/>
            </a:pPr>
            <a:r>
              <a:rPr lang="en-US" sz="2400" dirty="0"/>
              <a:t>*The eye socket is very large</a:t>
            </a:r>
          </a:p>
          <a:p>
            <a:pPr marL="2743200" lvl="6" indent="0">
              <a:buNone/>
            </a:pPr>
            <a:r>
              <a:rPr lang="en-US" sz="2400" dirty="0"/>
              <a:t>*The teeth are all flat/molars</a:t>
            </a:r>
          </a:p>
          <a:p>
            <a:pPr marL="2743200" lvl="6" indent="0">
              <a:buNone/>
            </a:pPr>
            <a:r>
              <a:rPr lang="en-US" sz="2400" dirty="0"/>
              <a:t>*The skull is gray/white, with lots of scratch marks</a:t>
            </a:r>
          </a:p>
          <a:p>
            <a:pPr marL="2743200" lvl="6" indent="0">
              <a:buNone/>
            </a:pPr>
            <a:endParaRPr lang="en-US" sz="2400" dirty="0"/>
          </a:p>
          <a:p>
            <a:r>
              <a:rPr lang="en-US" dirty="0"/>
              <a:t>But maybe you want to do it differently…</a:t>
            </a:r>
          </a:p>
        </p:txBody>
      </p:sp>
    </p:spTree>
    <p:extLst>
      <p:ext uri="{BB962C8B-B14F-4D97-AF65-F5344CB8AC3E}">
        <p14:creationId xmlns:p14="http://schemas.microsoft.com/office/powerpoint/2010/main" val="580238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1016</Words>
  <Application>Microsoft Macintosh PowerPoint</Application>
  <PresentationFormat>Widescreen</PresentationFormat>
  <Paragraphs>111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Lesson 2:  Your First Notebook Entry</vt:lpstr>
      <vt:lpstr>TAKE TIME TO OBSERVE</vt:lpstr>
      <vt:lpstr>Here’s your subject. Start talking to yourself!</vt:lpstr>
      <vt:lpstr>KEEP OBSERVING:  I notice… I Wonder… This Reminds me of…</vt:lpstr>
      <vt:lpstr>KEEP MAKING YOUR OBSERVATIONS…</vt:lpstr>
      <vt:lpstr>Look at those teeth…</vt:lpstr>
      <vt:lpstr>View from the back of the skull</vt:lpstr>
      <vt:lpstr>Top View</vt:lpstr>
      <vt:lpstr>How to Start Writing your ABC’s Two approaches:</vt:lpstr>
      <vt:lpstr>Another approach</vt:lpstr>
      <vt:lpstr>Now Write Your Observations in your Journal </vt:lpstr>
      <vt:lpstr>Now do your 123’s (your metrics)</vt:lpstr>
      <vt:lpstr>Introduction to Inquiry:  Try to Answer some of you “I wonder…” statements</vt:lpstr>
      <vt:lpstr>Eliminate your hypotheses as you observe</vt:lpstr>
      <vt:lpstr>         Time to Draw, Sketch or Diagram</vt:lpstr>
      <vt:lpstr> More on drawing/sketching/diagramming</vt:lpstr>
      <vt:lpstr>Keep Thinking and Observing</vt:lpstr>
      <vt:lpstr>TEN MINUTES TO DRAW</vt:lpstr>
      <vt:lpstr>REFLECTION</vt:lpstr>
      <vt:lpstr>Your Completed Notebook Page</vt:lpstr>
      <vt:lpstr>Here’s mine</vt:lpstr>
      <vt:lpstr>DON’T FORGET YOUR TABLE OF CONTENTS Come up with a cool title </vt:lpstr>
      <vt:lpstr>ASSIGNMENT: Three Journal Entries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Your First Notebook Entry</dc:title>
  <dc:creator>Paula Harvey</dc:creator>
  <cp:lastModifiedBy>Paula Harvey</cp:lastModifiedBy>
  <cp:revision>4</cp:revision>
  <dcterms:created xsi:type="dcterms:W3CDTF">2020-08-27T15:26:33Z</dcterms:created>
  <dcterms:modified xsi:type="dcterms:W3CDTF">2020-08-27T21:01:50Z</dcterms:modified>
</cp:coreProperties>
</file>