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8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FC15-D165-43F1-960F-FC037B8ABB17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528-6463-4D66-B055-21BD22584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4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FC15-D165-43F1-960F-FC037B8ABB17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528-6463-4D66-B055-21BD22584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3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FC15-D165-43F1-960F-FC037B8ABB17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528-6463-4D66-B055-21BD22584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7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FC15-D165-43F1-960F-FC037B8ABB17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528-6463-4D66-B055-21BD22584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3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FC15-D165-43F1-960F-FC037B8ABB17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528-6463-4D66-B055-21BD22584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FC15-D165-43F1-960F-FC037B8ABB17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528-6463-4D66-B055-21BD22584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5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FC15-D165-43F1-960F-FC037B8ABB17}" type="datetimeFigureOut">
              <a:rPr lang="en-US" smtClean="0"/>
              <a:t>8/27/20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528-6463-4D66-B055-21BD22584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6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FC15-D165-43F1-960F-FC037B8ABB17}" type="datetimeFigureOut">
              <a:rPr lang="en-US" smtClean="0"/>
              <a:t>8/27/20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528-6463-4D66-B055-21BD22584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6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FC15-D165-43F1-960F-FC037B8ABB17}" type="datetimeFigureOut">
              <a:rPr lang="en-US" smtClean="0"/>
              <a:t>8/27/20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528-6463-4D66-B055-21BD22584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2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FC15-D165-43F1-960F-FC037B8ABB17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528-6463-4D66-B055-21BD22584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0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FC15-D165-43F1-960F-FC037B8ABB17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528-6463-4D66-B055-21BD22584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FC15-D165-43F1-960F-FC037B8ABB17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C528-6463-4D66-B055-21BD22584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4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8505" y="199337"/>
            <a:ext cx="9144000" cy="2387600"/>
          </a:xfrm>
        </p:spPr>
        <p:txBody>
          <a:bodyPr/>
          <a:lstStyle/>
          <a:p>
            <a:r>
              <a:rPr lang="en-US" dirty="0"/>
              <a:t>Science Notebooks</a:t>
            </a:r>
            <a:br>
              <a:rPr lang="en-US" dirty="0"/>
            </a:br>
            <a:r>
              <a:rPr lang="en-US" dirty="0"/>
              <a:t>A Little History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8974" y="2649595"/>
            <a:ext cx="7729267" cy="357867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Scientists, naturalist, and students have been keeping science notebooks throughout scientific history. Here are three examples:</a:t>
            </a:r>
          </a:p>
          <a:p>
            <a:endParaRPr lang="en-US" sz="2800" dirty="0"/>
          </a:p>
          <a:p>
            <a:r>
              <a:rPr lang="en-US" sz="2800" dirty="0"/>
              <a:t>Charles Darwin </a:t>
            </a:r>
          </a:p>
          <a:p>
            <a:r>
              <a:rPr lang="en-US" dirty="0"/>
              <a:t>1836</a:t>
            </a:r>
          </a:p>
          <a:p>
            <a:r>
              <a:rPr lang="en-US" dirty="0"/>
              <a:t>Darwin’s “Tree of Life” sketch, from his notebook</a:t>
            </a:r>
          </a:p>
          <a:p>
            <a:r>
              <a:rPr lang="en-US" dirty="0"/>
              <a:t>Darwin sailed around the world as a naturalist</a:t>
            </a:r>
          </a:p>
        </p:txBody>
      </p:sp>
      <p:pic>
        <p:nvPicPr>
          <p:cNvPr id="1026" name="Picture 2" descr="https://i1.wp.com/darwin-online.org.uk/converted/scans/manuscript%20scans/1837-9_TransmutationNotebooks/DarwinArchive_1837_NotebookB_CUL-DAR121.-_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9" y="2303504"/>
            <a:ext cx="2527538" cy="42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9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Page 2 &amp; 3: Write the Following Title:</a:t>
            </a:r>
            <a:br>
              <a:rPr lang="en-US" dirty="0"/>
            </a:br>
            <a:r>
              <a:rPr lang="en-US" b="1" i="1" dirty="0"/>
              <a:t>Each Journal Entry Includes…ABC, 123</a:t>
            </a:r>
            <a:r>
              <a:rPr lang="en-US" dirty="0"/>
              <a:t>, </a:t>
            </a:r>
          </a:p>
        </p:txBody>
      </p:sp>
      <p:sp>
        <p:nvSpPr>
          <p:cNvPr id="4" name="AutoShape 2" descr="Picture Icons - Download Free Vector Icons | Noun Proj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22097"/>
            <a:ext cx="10515600" cy="44167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 dirty="0"/>
              <a:t>ABC</a:t>
            </a:r>
          </a:p>
          <a:p>
            <a:r>
              <a:rPr lang="en-US" dirty="0"/>
              <a:t>ABC: Take notes, Write Descriptions, Label diagrams, Reflections</a:t>
            </a:r>
          </a:p>
          <a:p>
            <a:pPr lvl="1"/>
            <a:r>
              <a:rPr lang="en-US" dirty="0"/>
              <a:t>I Notice…</a:t>
            </a:r>
          </a:p>
          <a:p>
            <a:pPr lvl="1"/>
            <a:r>
              <a:rPr lang="en-US" dirty="0"/>
              <a:t>I Wonder…</a:t>
            </a:r>
          </a:p>
          <a:p>
            <a:pPr lvl="1"/>
            <a:r>
              <a:rPr lang="en-US" dirty="0"/>
              <a:t>This Reminds me of…</a:t>
            </a:r>
          </a:p>
          <a:p>
            <a:pPr lvl="2"/>
            <a:r>
              <a:rPr lang="en-US" dirty="0"/>
              <a:t>(As you do your observations, you will say and write numerous of these sentence frames)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sz="3200" dirty="0"/>
              <a:t>Reflection: </a:t>
            </a:r>
            <a:r>
              <a:rPr lang="en-US" sz="2600" dirty="0"/>
              <a:t>At the end of every notebook entry, write a reflection, thinking about what you learned and want to know. Form can be a diary entry, a few sentences, a poem, a drawing, anything. But don’t forget to do it.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" name="Picture 4" descr="Improve media icon that represents &quot;No thumbnail availabl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9740" y="1027906"/>
            <a:ext cx="543762" cy="5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2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Continue copying these notes into your notebook.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123</a:t>
            </a:r>
          </a:p>
          <a:p>
            <a:r>
              <a:rPr lang="en-US" dirty="0"/>
              <a:t>123 : Metrics (measurements)</a:t>
            </a:r>
          </a:p>
          <a:p>
            <a:pPr lvl="1"/>
            <a:r>
              <a:rPr lang="en-US" dirty="0"/>
              <a:t>Some metrics are in your heading</a:t>
            </a:r>
          </a:p>
          <a:p>
            <a:pPr lvl="1"/>
            <a:r>
              <a:rPr lang="en-US" dirty="0"/>
              <a:t>Examples of some metrics: size, height, speed, elevation, % of coverage, weight, distance, GPS Coordinates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Sketch, drawing, diagram (remember to label the parts of your diagram)</a:t>
            </a:r>
          </a:p>
          <a:p>
            <a:pPr lvl="2"/>
            <a:r>
              <a:rPr lang="en-US" dirty="0"/>
              <a:t>Start with pencil, drawing lightly so you can erase, finish with colored pencil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Improve media icon that represents &quot;No thumbnail availabl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24119" y="4179634"/>
            <a:ext cx="671572" cy="73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7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2 &amp; 3 Should look something like this: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5856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fill in your Table of Contents </a:t>
            </a:r>
            <a:br>
              <a:rPr lang="en-US" dirty="0"/>
            </a:br>
            <a:r>
              <a:rPr lang="en-US" dirty="0"/>
              <a:t>with Page 1, 2, 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8653" y="2184988"/>
            <a:ext cx="49946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7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Science Notebooks in History</a:t>
            </a:r>
          </a:p>
        </p:txBody>
      </p:sp>
      <p:pic>
        <p:nvPicPr>
          <p:cNvPr id="2050" name="Picture 2" descr="https://i1.wp.com/www.notebookstories.com/wp-content/uploads/2012/06/12NOTE1-popup-v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96" y="1784770"/>
            <a:ext cx="6392175" cy="38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33932" y="56846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>
                <a:effectLst/>
                <a:latin typeface="Noto Serif"/>
              </a:rPr>
              <a:t>1943 Then-graduate student Albert Schatz’s notes on the experiments that led to the discovery of Streptomycin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180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 Isaac Newton </a:t>
            </a:r>
          </a:p>
        </p:txBody>
      </p:sp>
      <p:pic>
        <p:nvPicPr>
          <p:cNvPr id="3074" name="Picture 2" descr="Newton's so-called &quot;Waste Book&quot; - the notebook in which he works out his ideas for Calculu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52" y="2067165"/>
            <a:ext cx="30510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75185" y="2355337"/>
            <a:ext cx="64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666666"/>
                </a:solidFill>
                <a:effectLst/>
                <a:latin typeface="Noto Serif"/>
              </a:rPr>
              <a:t>Newton’s so-called “Waste Book” – the notebook in which he works out his ideas for Calculus. 1664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934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Science Notebook Supplies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/>
              <a:t>Regular Pencil</a:t>
            </a:r>
          </a:p>
          <a:p>
            <a:pPr lvl="1"/>
            <a:r>
              <a:rPr lang="en-US" sz="3600" dirty="0"/>
              <a:t>Colored Pencils</a:t>
            </a:r>
          </a:p>
          <a:p>
            <a:pPr lvl="1"/>
            <a:r>
              <a:rPr lang="en-US" sz="3600" dirty="0"/>
              <a:t>Sharpener and eraser</a:t>
            </a:r>
          </a:p>
          <a:p>
            <a:pPr lvl="1"/>
            <a:r>
              <a:rPr lang="en-US" sz="3600" dirty="0"/>
              <a:t>Notebook –</a:t>
            </a:r>
          </a:p>
          <a:p>
            <a:pPr lvl="4"/>
            <a:r>
              <a:rPr lang="en-US" sz="3600" dirty="0"/>
              <a:t>Composition book</a:t>
            </a:r>
          </a:p>
          <a:p>
            <a:pPr lvl="4"/>
            <a:r>
              <a:rPr lang="en-US" sz="3600" dirty="0"/>
              <a:t>Spiral notebook</a:t>
            </a:r>
          </a:p>
          <a:p>
            <a:pPr lvl="4"/>
            <a:r>
              <a:rPr lang="en-US" sz="3600" dirty="0"/>
              <a:t>Sketchpad</a:t>
            </a:r>
          </a:p>
        </p:txBody>
      </p:sp>
    </p:spTree>
    <p:extLst>
      <p:ext uri="{BB962C8B-B14F-4D97-AF65-F5344CB8AC3E}">
        <p14:creationId xmlns:p14="http://schemas.microsoft.com/office/powerpoint/2010/main" val="20278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008" y="365126"/>
            <a:ext cx="9783792" cy="390196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SET UP YOUR SCIENCE NOTEBOOK/JOURNAL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7532"/>
            <a:ext cx="10515600" cy="5219431"/>
          </a:xfrm>
        </p:spPr>
        <p:txBody>
          <a:bodyPr/>
          <a:lstStyle/>
          <a:p>
            <a:r>
              <a:rPr lang="en-US" sz="2000" dirty="0"/>
              <a:t>LEAVE THE FIRST PAGE BLANK (FRONT AND BACK)</a:t>
            </a:r>
          </a:p>
          <a:p>
            <a:r>
              <a:rPr lang="en-US" sz="2000" dirty="0"/>
              <a:t>WRITE “TABLE OF CONTENTS” ON NEXT PAGE  and skip the next two </a:t>
            </a:r>
          </a:p>
          <a:p>
            <a:pPr marL="0" indent="0">
              <a:buNone/>
            </a:pPr>
            <a:r>
              <a:rPr lang="en-US" sz="2000" dirty="0"/>
              <a:t>	pages to fill in later</a:t>
            </a:r>
            <a:endParaRPr lang="en-US" dirty="0"/>
          </a:p>
          <a:p>
            <a:r>
              <a:rPr lang="en-US" sz="2000" dirty="0"/>
              <a:t>NUMBER YOUR NOTEBOOK PAGES AFTER THAT (START WITH PAGE 1)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23" y="2803369"/>
            <a:ext cx="4389337" cy="3292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0949" y="698115"/>
            <a:ext cx="3954491" cy="35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8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the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following slides, copy these notes onto your notebook pages.</a:t>
            </a:r>
          </a:p>
          <a:p>
            <a:r>
              <a:rPr lang="en-US" dirty="0"/>
              <a:t>Start with Page 1 and go on to page 2 and 3. If you need more pages, keep going. </a:t>
            </a:r>
          </a:p>
          <a:p>
            <a:r>
              <a:rPr lang="en-US" dirty="0"/>
              <a:t>You’ll complete your table of contents with these entries when you’re done copying down the notes.</a:t>
            </a:r>
          </a:p>
        </p:txBody>
      </p:sp>
    </p:spTree>
    <p:extLst>
      <p:ext uri="{BB962C8B-B14F-4D97-AF65-F5344CB8AC3E}">
        <p14:creationId xmlns:p14="http://schemas.microsoft.com/office/powerpoint/2010/main" val="82036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 Page 1, Write the following Title: </a:t>
            </a:r>
            <a:br>
              <a:rPr lang="en-US" dirty="0"/>
            </a:br>
            <a:r>
              <a:rPr lang="en-US" b="1" i="1" dirty="0"/>
              <a:t>SCIENCE NOTEBOOK 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 your notebook each time you start a page (This is called Metadata)</a:t>
            </a:r>
          </a:p>
          <a:p>
            <a:pPr lvl="1"/>
            <a:r>
              <a:rPr lang="en-US" dirty="0"/>
              <a:t>Date, Day, Time, Season</a:t>
            </a:r>
          </a:p>
          <a:p>
            <a:pPr lvl="1"/>
            <a:r>
              <a:rPr lang="en-US" dirty="0"/>
              <a:t>Location, Habitat (example: mountain, grassland, streambed)</a:t>
            </a:r>
          </a:p>
          <a:p>
            <a:pPr lvl="1"/>
            <a:r>
              <a:rPr lang="en-US" dirty="0"/>
              <a:t>Weather – Include </a:t>
            </a:r>
          </a:p>
          <a:p>
            <a:pPr lvl="6"/>
            <a:r>
              <a:rPr lang="en-US" sz="2400" dirty="0"/>
              <a:t>   Temperature (estimate)</a:t>
            </a:r>
          </a:p>
          <a:p>
            <a:pPr lvl="6"/>
            <a:r>
              <a:rPr lang="en-US" sz="2400" dirty="0"/>
              <a:t>   Wind Speed (it will usually be between 1mph and 10mph)</a:t>
            </a:r>
          </a:p>
          <a:p>
            <a:pPr lvl="6"/>
            <a:r>
              <a:rPr lang="en-US" sz="2400" dirty="0"/>
              <a:t>    Percent of Cloud Cover (if there is a medium amount of </a:t>
            </a:r>
          </a:p>
          <a:p>
            <a:pPr marL="2743200" lvl="6" indent="0">
              <a:buNone/>
            </a:pPr>
            <a:r>
              <a:rPr lang="en-US" sz="2400" dirty="0"/>
              <a:t>       clouds but still blue sky, it might be something like 50%)</a:t>
            </a:r>
          </a:p>
          <a:p>
            <a:pPr marL="2743200" lvl="6" indent="0">
              <a:buNone/>
            </a:pPr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308" y="4224487"/>
            <a:ext cx="2871140" cy="215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5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F0EF91-9237-B147-8EF8-2DBC8C7C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these instruction on Page 1 in your notebook.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F6C9DF-C135-6442-8F84-D6206AEE8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8524" y="2059911"/>
            <a:ext cx="5074981" cy="3790950"/>
          </a:xfrm>
        </p:spPr>
      </p:pic>
    </p:spTree>
    <p:extLst>
      <p:ext uri="{BB962C8B-B14F-4D97-AF65-F5344CB8AC3E}">
        <p14:creationId xmlns:p14="http://schemas.microsoft.com/office/powerpoint/2010/main" val="321390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Science Notebook Heading </a:t>
            </a:r>
            <a:r>
              <a:rPr lang="en-US"/>
              <a:t>(Metadata) on </a:t>
            </a:r>
            <a:r>
              <a:rPr lang="en-US" dirty="0"/>
              <a:t>each new page will look something like this example: 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5F00C5D-D40A-B947-BF3E-5E4FD474C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8337" y="2328423"/>
            <a:ext cx="5101884" cy="38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25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546</Words>
  <Application>Microsoft Macintosh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Noto Serif</vt:lpstr>
      <vt:lpstr>Office Theme</vt:lpstr>
      <vt:lpstr>Science Notebooks A Little History</vt:lpstr>
      <vt:lpstr>Science Notebooks in History</vt:lpstr>
      <vt:lpstr>Sir Isaac Newton </vt:lpstr>
      <vt:lpstr>Science Notebook Supplies</vt:lpstr>
      <vt:lpstr>SET UP YOUR SCIENCE NOTEBOOK/JOURNAL</vt:lpstr>
      <vt:lpstr>Copy the Notes</vt:lpstr>
      <vt:lpstr>On Page 1, Write the following Title:  SCIENCE NOTEBOOK HEADINGS</vt:lpstr>
      <vt:lpstr>Copy these instruction on Page 1 in your notebook. </vt:lpstr>
      <vt:lpstr>Science Notebook Heading (Metadata) on each new page will look something like this example: </vt:lpstr>
      <vt:lpstr>Page 2 &amp; 3: Write the Following Title: Each Journal Entry Includes…ABC, 123, </vt:lpstr>
      <vt:lpstr>Continue copying these notes into your notebook.</vt:lpstr>
      <vt:lpstr>Page 2 &amp; 3 Should look something like this: </vt:lpstr>
      <vt:lpstr>Now fill in your Table of Contents  with Page 1, 2, 3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Notebooks/Nature Journals</dc:title>
  <dc:creator>Paula Harvey</dc:creator>
  <cp:lastModifiedBy>Paula Harvey</cp:lastModifiedBy>
  <cp:revision>17</cp:revision>
  <dcterms:created xsi:type="dcterms:W3CDTF">2020-08-18T21:46:01Z</dcterms:created>
  <dcterms:modified xsi:type="dcterms:W3CDTF">2020-08-27T19:47:29Z</dcterms:modified>
</cp:coreProperties>
</file>