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5" r:id="rId3"/>
    <p:sldId id="257" r:id="rId4"/>
    <p:sldId id="258" r:id="rId5"/>
    <p:sldId id="261" r:id="rId6"/>
    <p:sldId id="259" r:id="rId7"/>
    <p:sldId id="260" r:id="rId8"/>
    <p:sldId id="262" r:id="rId9"/>
    <p:sldId id="264" r:id="rId10"/>
    <p:sldId id="263" r:id="rId11"/>
    <p:sldId id="276"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076F7-0AC1-A44A-A724-489C43481AA0}" type="datetimeFigureOut">
              <a:rPr lang="en-US" smtClean="0"/>
              <a:t>8/27/20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F1DE4-2AE2-764A-9137-92665F39EC27}" type="slidenum">
              <a:rPr lang="en-US" smtClean="0"/>
              <a:t>‹#›</a:t>
            </a:fld>
            <a:endParaRPr lang="en-US"/>
          </a:p>
        </p:txBody>
      </p:sp>
    </p:spTree>
    <p:extLst>
      <p:ext uri="{BB962C8B-B14F-4D97-AF65-F5344CB8AC3E}">
        <p14:creationId xmlns:p14="http://schemas.microsoft.com/office/powerpoint/2010/main" val="138865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F1DE4-2AE2-764A-9137-92665F39EC27}" type="slidenum">
              <a:rPr lang="en-US" smtClean="0"/>
              <a:t>2</a:t>
            </a:fld>
            <a:endParaRPr lang="en-US"/>
          </a:p>
        </p:txBody>
      </p:sp>
    </p:spTree>
    <p:extLst>
      <p:ext uri="{BB962C8B-B14F-4D97-AF65-F5344CB8AC3E}">
        <p14:creationId xmlns:p14="http://schemas.microsoft.com/office/powerpoint/2010/main" val="411885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F1DE4-2AE2-764A-9137-92665F39EC27}" type="slidenum">
              <a:rPr lang="en-US" smtClean="0"/>
              <a:t>10</a:t>
            </a:fld>
            <a:endParaRPr lang="en-US"/>
          </a:p>
        </p:txBody>
      </p:sp>
    </p:spTree>
    <p:extLst>
      <p:ext uri="{BB962C8B-B14F-4D97-AF65-F5344CB8AC3E}">
        <p14:creationId xmlns:p14="http://schemas.microsoft.com/office/powerpoint/2010/main" val="333964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F1DE4-2AE2-764A-9137-92665F39EC27}" type="slidenum">
              <a:rPr lang="en-US" smtClean="0"/>
              <a:t>12</a:t>
            </a:fld>
            <a:endParaRPr lang="en-US"/>
          </a:p>
        </p:txBody>
      </p:sp>
    </p:spTree>
    <p:extLst>
      <p:ext uri="{BB962C8B-B14F-4D97-AF65-F5344CB8AC3E}">
        <p14:creationId xmlns:p14="http://schemas.microsoft.com/office/powerpoint/2010/main" val="179368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AA90-5330-D949-BDD0-E3D92AFA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0EBC3-8A43-C64D-88B9-CC9A3406DA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EAAA2-DDF7-1541-A080-29859A9E1CEC}"/>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894EC651-9235-124B-8BDD-D1F7ACBFE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C7462-207E-5247-9445-082060D14EFF}"/>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474806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1A30-A26D-5F4C-ACD0-76C422B80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AB8806-2B55-C146-901F-5F48842275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EAB47-FA0A-DC42-B0C7-1D4123A1B92D}"/>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D0390090-8D31-5C42-88E6-607E39CE2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EB597-6249-FF45-BE14-DBF412662153}"/>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22739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A4D5E-6D43-2E43-A010-3AED26AB3A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65A16-B6A6-E841-AE57-6F94AE9C0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03B41-B491-0649-9A8E-EB57F3E68A91}"/>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F1F02E60-895F-554F-BD8C-BF9A90A2A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AE693-6C6F-5544-B02B-1E5EBADDE47D}"/>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150790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4543-7861-C74D-B5FA-9C78934D9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C4EAC-A6F3-3C4C-A2FC-684B752C6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FE1EB-CC47-2D48-BA16-CE8A8DC15277}"/>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B038EC54-BF92-7744-A5A4-ECD5AFF90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795A3-52F0-6246-90AC-0373E5856D67}"/>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101887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F790-26A3-0A45-9A0A-68F1BC307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85878-3C62-534A-B618-26EDC2F7F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75DC3-3250-FA46-A0A4-FEFDDBBD174A}"/>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B27BF6EF-257D-654A-B31D-83A57AC2C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4FC68-9CC3-5D4A-AFA8-2CAA878F1325}"/>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395932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79BC-3CE1-314C-9B2E-3C81E719B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55C53-09C4-5844-BAC7-37CA0B2390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7A03-BD81-9D45-9065-872BBAF690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310E9-E2AD-CF48-8ED7-2E0CBFEDB283}"/>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6" name="Footer Placeholder 5">
            <a:extLst>
              <a:ext uri="{FF2B5EF4-FFF2-40B4-BE49-F238E27FC236}">
                <a16:creationId xmlns:a16="http://schemas.microsoft.com/office/drawing/2014/main" id="{CEBD0CAF-449D-3146-8D86-FC54DBC4A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B9F6F-F04B-3842-A925-95BAF55614EB}"/>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93354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7E18-A853-D642-84BD-4076514BA3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54F7D2-FF7F-2F47-B16E-D765EB18BB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1A5D7-2AC5-B944-B354-088720806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8010B-0C12-D84D-B76C-49D743E28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11B6D-6497-5240-B020-3629326AC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9CE63-7E34-684C-BBC1-EA90C4FF0F25}"/>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8" name="Footer Placeholder 7">
            <a:extLst>
              <a:ext uri="{FF2B5EF4-FFF2-40B4-BE49-F238E27FC236}">
                <a16:creationId xmlns:a16="http://schemas.microsoft.com/office/drawing/2014/main" id="{ED38B07A-1630-B44E-B78A-0832833A07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3E3677-135C-1B46-B882-6E3E836DE153}"/>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367428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AE10-C343-FE4A-9AEE-6DAFD99EC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E0F8A7-95FB-D046-866C-CA6CE086F565}"/>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4" name="Footer Placeholder 3">
            <a:extLst>
              <a:ext uri="{FF2B5EF4-FFF2-40B4-BE49-F238E27FC236}">
                <a16:creationId xmlns:a16="http://schemas.microsoft.com/office/drawing/2014/main" id="{78F19CE8-32D8-F14C-8F47-FF9D731DB7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0557A5-3CE8-A746-BA21-8BA065345AB4}"/>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317608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0042-D5E6-B245-9691-79751EF7CDBF}"/>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3" name="Footer Placeholder 2">
            <a:extLst>
              <a:ext uri="{FF2B5EF4-FFF2-40B4-BE49-F238E27FC236}">
                <a16:creationId xmlns:a16="http://schemas.microsoft.com/office/drawing/2014/main" id="{89437623-F8D8-C747-BED4-9793DE4A5D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81E246-989A-CF46-ACF5-0498AC2CF1A6}"/>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99930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B6C9-C5BC-F142-9C9A-207FE279D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886516-D631-6944-989A-91CD4A071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4EC3D7-D98F-7141-89C2-1F97626FC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C4141-3525-854A-A593-5567665154CD}"/>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6" name="Footer Placeholder 5">
            <a:extLst>
              <a:ext uri="{FF2B5EF4-FFF2-40B4-BE49-F238E27FC236}">
                <a16:creationId xmlns:a16="http://schemas.microsoft.com/office/drawing/2014/main" id="{1107E177-A040-C249-8631-23B049490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12EE9-1FF4-E243-8C23-D306FE4878C8}"/>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69265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7D5E-9102-1E48-87E4-E028CFA03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077600-C736-0049-8D3C-D13F29DC36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967CA-C053-7F49-A246-51BCF4299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FF935-E5F6-454B-85C5-15E9A0224550}"/>
              </a:ext>
            </a:extLst>
          </p:cNvPr>
          <p:cNvSpPr>
            <a:spLocks noGrp="1"/>
          </p:cNvSpPr>
          <p:nvPr>
            <p:ph type="dt" sz="half" idx="10"/>
          </p:nvPr>
        </p:nvSpPr>
        <p:spPr/>
        <p:txBody>
          <a:bodyPr/>
          <a:lstStyle/>
          <a:p>
            <a:fld id="{BB330D0A-E6E6-F849-A24B-D4DAAD305473}" type="datetimeFigureOut">
              <a:rPr lang="en-US" smtClean="0"/>
              <a:t>8/27/20</a:t>
            </a:fld>
            <a:endParaRPr lang="en-US"/>
          </a:p>
        </p:txBody>
      </p:sp>
      <p:sp>
        <p:nvSpPr>
          <p:cNvPr id="6" name="Footer Placeholder 5">
            <a:extLst>
              <a:ext uri="{FF2B5EF4-FFF2-40B4-BE49-F238E27FC236}">
                <a16:creationId xmlns:a16="http://schemas.microsoft.com/office/drawing/2014/main" id="{4958792E-FCDA-E641-8FF8-6EC9902A20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D6190-B698-504C-939B-61285DCD999E}"/>
              </a:ext>
            </a:extLst>
          </p:cNvPr>
          <p:cNvSpPr>
            <a:spLocks noGrp="1"/>
          </p:cNvSpPr>
          <p:nvPr>
            <p:ph type="sldNum" sz="quarter" idx="12"/>
          </p:nvPr>
        </p:nvSpPr>
        <p:spPr/>
        <p:txBody>
          <a:bodyPr/>
          <a:lstStyle/>
          <a:p>
            <a:fld id="{4BB70E6D-AACF-5F49-A529-22A6C507E88D}" type="slidenum">
              <a:rPr lang="en-US" smtClean="0"/>
              <a:t>‹#›</a:t>
            </a:fld>
            <a:endParaRPr lang="en-US"/>
          </a:p>
        </p:txBody>
      </p:sp>
    </p:spTree>
    <p:extLst>
      <p:ext uri="{BB962C8B-B14F-4D97-AF65-F5344CB8AC3E}">
        <p14:creationId xmlns:p14="http://schemas.microsoft.com/office/powerpoint/2010/main" val="313407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EA305-FEA7-3540-B3D0-FE9DF8D9F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6F111D-CE32-FB48-ABD2-BA26086FA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C4232-2FA3-4545-AFFD-ECD0D0DFF8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0D0A-E6E6-F849-A24B-D4DAAD305473}" type="datetimeFigureOut">
              <a:rPr lang="en-US" smtClean="0"/>
              <a:t>8/27/20</a:t>
            </a:fld>
            <a:endParaRPr lang="en-US"/>
          </a:p>
        </p:txBody>
      </p:sp>
      <p:sp>
        <p:nvSpPr>
          <p:cNvPr id="5" name="Footer Placeholder 4">
            <a:extLst>
              <a:ext uri="{FF2B5EF4-FFF2-40B4-BE49-F238E27FC236}">
                <a16:creationId xmlns:a16="http://schemas.microsoft.com/office/drawing/2014/main" id="{41581D90-6510-AE47-B205-D45DB1339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EDED66-1299-2244-B875-4326D3118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70E6D-AACF-5F49-A529-22A6C507E88D}" type="slidenum">
              <a:rPr lang="en-US" smtClean="0"/>
              <a:t>‹#›</a:t>
            </a:fld>
            <a:endParaRPr lang="en-US"/>
          </a:p>
        </p:txBody>
      </p:sp>
    </p:spTree>
    <p:extLst>
      <p:ext uri="{BB962C8B-B14F-4D97-AF65-F5344CB8AC3E}">
        <p14:creationId xmlns:p14="http://schemas.microsoft.com/office/powerpoint/2010/main" val="322447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0.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0.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1232-A56D-0747-A7B3-7C287C961C99}"/>
              </a:ext>
            </a:extLst>
          </p:cNvPr>
          <p:cNvSpPr>
            <a:spLocks noGrp="1"/>
          </p:cNvSpPr>
          <p:nvPr>
            <p:ph type="ctrTitle"/>
          </p:nvPr>
        </p:nvSpPr>
        <p:spPr>
          <a:xfrm>
            <a:off x="1391652" y="328279"/>
            <a:ext cx="9144000" cy="1187700"/>
          </a:xfrm>
          <a:solidFill>
            <a:schemeClr val="bg2"/>
          </a:solidFill>
          <a:ln w="50800">
            <a:solidFill>
              <a:srgbClr val="FF0000"/>
            </a:solidFill>
          </a:ln>
        </p:spPr>
        <p:txBody>
          <a:bodyPr/>
          <a:lstStyle/>
          <a:p>
            <a:r>
              <a:rPr lang="en-US" dirty="0"/>
              <a:t>MY SECRET PLANT PART 1</a:t>
            </a:r>
          </a:p>
        </p:txBody>
      </p:sp>
      <p:sp>
        <p:nvSpPr>
          <p:cNvPr id="3" name="Subtitle 2">
            <a:extLst>
              <a:ext uri="{FF2B5EF4-FFF2-40B4-BE49-F238E27FC236}">
                <a16:creationId xmlns:a16="http://schemas.microsoft.com/office/drawing/2014/main" id="{15CF8CF8-59D4-8541-B956-F29B69B4E115}"/>
              </a:ext>
            </a:extLst>
          </p:cNvPr>
          <p:cNvSpPr>
            <a:spLocks noGrp="1"/>
          </p:cNvSpPr>
          <p:nvPr>
            <p:ph type="subTitle" idx="1"/>
          </p:nvPr>
        </p:nvSpPr>
        <p:spPr>
          <a:xfrm>
            <a:off x="1391652" y="1768975"/>
            <a:ext cx="9144000" cy="4733675"/>
          </a:xfrm>
          <a:ln w="38100">
            <a:solidFill>
              <a:srgbClr val="FF0000"/>
            </a:solidFill>
          </a:ln>
        </p:spPr>
        <p:txBody>
          <a:bodyPr>
            <a:normAutofit/>
          </a:bodyPr>
          <a:lstStyle/>
          <a:p>
            <a:pPr marL="457200" indent="-457200" algn="l">
              <a:buFont typeface="+mj-lt"/>
              <a:buAutoNum type="arabicPeriod"/>
            </a:pPr>
            <a:r>
              <a:rPr lang="en-US" dirty="0"/>
              <a:t>STUDY THE PHOTOGRAPHS OF THE 6 DIFFERENT PLANTS.</a:t>
            </a:r>
          </a:p>
          <a:p>
            <a:pPr marL="457200" indent="-457200" algn="l">
              <a:buFont typeface="+mj-lt"/>
              <a:buAutoNum type="arabicPeriod"/>
            </a:pPr>
            <a:r>
              <a:rPr lang="en-US" dirty="0"/>
              <a:t>CHOOSE ONE PLANT TO JOURNAL.</a:t>
            </a:r>
          </a:p>
          <a:p>
            <a:pPr marL="457200" indent="-457200" algn="l">
              <a:buFont typeface="+mj-lt"/>
              <a:buAutoNum type="arabicPeriod"/>
            </a:pPr>
            <a:r>
              <a:rPr lang="en-US" dirty="0"/>
              <a:t>REMEMBER METADATA, ABC, 123, PICTURE</a:t>
            </a:r>
          </a:p>
          <a:p>
            <a:pPr marL="457200" indent="-457200" algn="l">
              <a:buFont typeface="+mj-lt"/>
              <a:buAutoNum type="arabicPeriod"/>
            </a:pPr>
            <a:r>
              <a:rPr lang="en-US" dirty="0"/>
              <a:t>BE PREPARED TO SHARE YOUR JOURNAL WITH A FRIEND. THE FRIEND WILL HAVE TO STUDY YOUR JOURNAL TO DETERMINE WHICH OF THE 6 PLANTS YOU STUDIED.</a:t>
            </a:r>
          </a:p>
          <a:p>
            <a:pPr marL="457200" indent="-457200" algn="l">
              <a:buFont typeface="+mj-lt"/>
              <a:buAutoNum type="arabicPeriod"/>
            </a:pPr>
            <a:r>
              <a:rPr lang="en-US" dirty="0"/>
              <a:t>YOU WILL KNOW IF YOU WERE SUCCESSFUL IF YOUR FRIEND IDENTIFIES THE PLANT CORRECTLY.</a:t>
            </a:r>
          </a:p>
          <a:p>
            <a:pPr marL="457200" indent="-457200" algn="l">
              <a:buFont typeface="+mj-lt"/>
              <a:buAutoNum type="arabicPeriod"/>
            </a:pPr>
            <a:r>
              <a:rPr lang="en-US" b="1" u="sng" dirty="0"/>
              <a:t>IMPORTANT: </a:t>
            </a:r>
            <a:r>
              <a:rPr lang="en-US" dirty="0"/>
              <a:t>DO NOT DO YOUR REFLECTION UNTIL AFTER YOUR FRIEND IDENTIFIES YOUR PLANT. YOUR REFLECTION WILL BE ANSWERING SPECIAL QUESTIONS THAT YOU WILL SEE AT THE END OF THIS PRESENTATION.</a:t>
            </a:r>
          </a:p>
          <a:p>
            <a:endParaRPr lang="en-US" dirty="0"/>
          </a:p>
        </p:txBody>
      </p:sp>
    </p:spTree>
    <p:extLst>
      <p:ext uri="{BB962C8B-B14F-4D97-AF65-F5344CB8AC3E}">
        <p14:creationId xmlns:p14="http://schemas.microsoft.com/office/powerpoint/2010/main" val="3340208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een plants&#10;&#10;Description automatically generated">
            <a:extLst>
              <a:ext uri="{FF2B5EF4-FFF2-40B4-BE49-F238E27FC236}">
                <a16:creationId xmlns:a16="http://schemas.microsoft.com/office/drawing/2014/main" id="{9C805C78-6ED5-3A4F-8959-4F3740CA7CFE}"/>
              </a:ext>
            </a:extLst>
          </p:cNvPr>
          <p:cNvPicPr>
            <a:picLocks noChangeAspect="1"/>
          </p:cNvPicPr>
          <p:nvPr/>
        </p:nvPicPr>
        <p:blipFill rotWithShape="1">
          <a:blip r:embed="rId3"/>
          <a:srcRect t="7332" r="3" b="16901"/>
          <a:stretch/>
        </p:blipFill>
        <p:spPr>
          <a:xfrm>
            <a:off x="8183460" y="23064"/>
            <a:ext cx="4003019" cy="3388883"/>
          </a:xfrm>
          <a:prstGeom prst="rect">
            <a:avLst/>
          </a:prstGeom>
        </p:spPr>
      </p:pic>
      <p:pic>
        <p:nvPicPr>
          <p:cNvPr id="6" name="Picture 5" descr="A close up of a garden&#10;&#10;Description automatically generated">
            <a:extLst>
              <a:ext uri="{FF2B5EF4-FFF2-40B4-BE49-F238E27FC236}">
                <a16:creationId xmlns:a16="http://schemas.microsoft.com/office/drawing/2014/main" id="{64DBC330-D734-0841-BF5C-CD58978A3875}"/>
              </a:ext>
            </a:extLst>
          </p:cNvPr>
          <p:cNvPicPr>
            <a:picLocks noChangeAspect="1"/>
          </p:cNvPicPr>
          <p:nvPr/>
        </p:nvPicPr>
        <p:blipFill rotWithShape="1">
          <a:blip r:embed="rId4"/>
          <a:srcRect t="5365" r="4" b="5655"/>
          <a:stretch/>
        </p:blipFill>
        <p:spPr>
          <a:xfrm rot="16200000">
            <a:off x="4409862" y="-315383"/>
            <a:ext cx="3383280" cy="4014047"/>
          </a:xfrm>
          <a:prstGeom prst="rect">
            <a:avLst/>
          </a:prstGeom>
        </p:spPr>
      </p:pic>
      <p:pic>
        <p:nvPicPr>
          <p:cNvPr id="5" name="Picture 4" descr="A green plant in a garden&#10;&#10;Description automatically generated">
            <a:extLst>
              <a:ext uri="{FF2B5EF4-FFF2-40B4-BE49-F238E27FC236}">
                <a16:creationId xmlns:a16="http://schemas.microsoft.com/office/drawing/2014/main" id="{A9A489C6-C900-2443-8E9D-94EC2971CEFC}"/>
              </a:ext>
            </a:extLst>
          </p:cNvPr>
          <p:cNvPicPr>
            <a:picLocks noChangeAspect="1"/>
          </p:cNvPicPr>
          <p:nvPr/>
        </p:nvPicPr>
        <p:blipFill rotWithShape="1">
          <a:blip r:embed="rId5"/>
          <a:srcRect l="4620" r="31989" b="-3"/>
          <a:stretch/>
        </p:blipFill>
        <p:spPr>
          <a:xfrm rot="5400000">
            <a:off x="309879" y="3167647"/>
            <a:ext cx="3383280" cy="4003039"/>
          </a:xfrm>
          <a:prstGeom prst="rect">
            <a:avLst/>
          </a:prstGeom>
        </p:spPr>
      </p:pic>
      <p:pic>
        <p:nvPicPr>
          <p:cNvPr id="2" name="Picture 1" descr="A close up of a green plant&#10;&#10;Description automatically generated">
            <a:extLst>
              <a:ext uri="{FF2B5EF4-FFF2-40B4-BE49-F238E27FC236}">
                <a16:creationId xmlns:a16="http://schemas.microsoft.com/office/drawing/2014/main" id="{F5D4E3D7-CD1A-4D4A-9A4A-2B95FE0D5F82}"/>
              </a:ext>
            </a:extLst>
          </p:cNvPr>
          <p:cNvPicPr>
            <a:picLocks noChangeAspect="1"/>
          </p:cNvPicPr>
          <p:nvPr/>
        </p:nvPicPr>
        <p:blipFill rotWithShape="1">
          <a:blip r:embed="rId6"/>
          <a:srcRect l="7351" r="29153" b="-3"/>
          <a:stretch/>
        </p:blipFill>
        <p:spPr>
          <a:xfrm rot="5400000">
            <a:off x="8507034" y="3167647"/>
            <a:ext cx="3388893" cy="4003039"/>
          </a:xfrm>
          <a:prstGeom prst="rect">
            <a:avLst/>
          </a:prstGeom>
        </p:spPr>
      </p:pic>
      <p:pic>
        <p:nvPicPr>
          <p:cNvPr id="7" name="Picture 6" descr="A close up of a green plant in a garden&#10;&#10;Description automatically generated">
            <a:extLst>
              <a:ext uri="{FF2B5EF4-FFF2-40B4-BE49-F238E27FC236}">
                <a16:creationId xmlns:a16="http://schemas.microsoft.com/office/drawing/2014/main" id="{B993E0FD-F4E1-CE49-B9BD-8C3F294C075C}"/>
              </a:ext>
            </a:extLst>
          </p:cNvPr>
          <p:cNvPicPr>
            <a:picLocks noChangeAspect="1"/>
          </p:cNvPicPr>
          <p:nvPr/>
        </p:nvPicPr>
        <p:blipFill rotWithShape="1">
          <a:blip r:embed="rId7"/>
          <a:srcRect t="1575" r="4" b="9445"/>
          <a:stretch/>
        </p:blipFill>
        <p:spPr>
          <a:xfrm rot="16200000">
            <a:off x="320880" y="-318190"/>
            <a:ext cx="3383280" cy="4014047"/>
          </a:xfrm>
          <a:prstGeom prst="rect">
            <a:avLst/>
          </a:prstGeom>
        </p:spPr>
      </p:pic>
      <p:pic>
        <p:nvPicPr>
          <p:cNvPr id="4" name="Picture 3" descr="A green plant in a garden&#10;&#10;Description automatically generated">
            <a:extLst>
              <a:ext uri="{FF2B5EF4-FFF2-40B4-BE49-F238E27FC236}">
                <a16:creationId xmlns:a16="http://schemas.microsoft.com/office/drawing/2014/main" id="{D0B3E0BF-62D9-1A4E-8EE6-EF2B0E1F1CE6}"/>
              </a:ext>
            </a:extLst>
          </p:cNvPr>
          <p:cNvPicPr>
            <a:picLocks noChangeAspect="1"/>
          </p:cNvPicPr>
          <p:nvPr/>
        </p:nvPicPr>
        <p:blipFill rotWithShape="1">
          <a:blip r:embed="rId8"/>
          <a:srcRect t="13873" r="2" b="22460"/>
          <a:stretch/>
        </p:blipFill>
        <p:spPr>
          <a:xfrm>
            <a:off x="4105483" y="3474720"/>
            <a:ext cx="3992034" cy="3388893"/>
          </a:xfrm>
          <a:prstGeom prst="rect">
            <a:avLst/>
          </a:prstGeom>
        </p:spPr>
      </p:pic>
      <p:sp>
        <p:nvSpPr>
          <p:cNvPr id="9" name="TextBox 8">
            <a:extLst>
              <a:ext uri="{FF2B5EF4-FFF2-40B4-BE49-F238E27FC236}">
                <a16:creationId xmlns:a16="http://schemas.microsoft.com/office/drawing/2014/main" id="{905FCBD1-7D99-4F46-A2EC-DDFFAB119F86}"/>
              </a:ext>
            </a:extLst>
          </p:cNvPr>
          <p:cNvSpPr txBox="1"/>
          <p:nvPr/>
        </p:nvSpPr>
        <p:spPr>
          <a:xfrm>
            <a:off x="4145894" y="2828925"/>
            <a:ext cx="354669" cy="523220"/>
          </a:xfrm>
          <a:prstGeom prst="rect">
            <a:avLst/>
          </a:prstGeom>
          <a:solidFill>
            <a:schemeClr val="accent4"/>
          </a:solidFill>
        </p:spPr>
        <p:txBody>
          <a:bodyPr wrap="square" rtlCol="0">
            <a:spAutoFit/>
          </a:bodyPr>
          <a:lstStyle/>
          <a:p>
            <a:r>
              <a:rPr lang="en-US" sz="2800" dirty="0">
                <a:solidFill>
                  <a:srgbClr val="FF0000"/>
                </a:solidFill>
              </a:rPr>
              <a:t>2</a:t>
            </a:r>
          </a:p>
        </p:txBody>
      </p:sp>
      <p:sp>
        <p:nvSpPr>
          <p:cNvPr id="10" name="TextBox 9">
            <a:extLst>
              <a:ext uri="{FF2B5EF4-FFF2-40B4-BE49-F238E27FC236}">
                <a16:creationId xmlns:a16="http://schemas.microsoft.com/office/drawing/2014/main" id="{4188CD05-591A-EA4A-84FE-2F3ECC1754B1}"/>
              </a:ext>
            </a:extLst>
          </p:cNvPr>
          <p:cNvSpPr txBox="1"/>
          <p:nvPr/>
        </p:nvSpPr>
        <p:spPr>
          <a:xfrm>
            <a:off x="59747" y="2835716"/>
            <a:ext cx="395056" cy="523220"/>
          </a:xfrm>
          <a:prstGeom prst="rect">
            <a:avLst/>
          </a:prstGeom>
          <a:solidFill>
            <a:schemeClr val="accent4"/>
          </a:solidFill>
        </p:spPr>
        <p:txBody>
          <a:bodyPr wrap="square" rtlCol="0">
            <a:spAutoFit/>
          </a:bodyPr>
          <a:lstStyle/>
          <a:p>
            <a:r>
              <a:rPr lang="en-US" sz="2800" dirty="0">
                <a:solidFill>
                  <a:srgbClr val="FF0000"/>
                </a:solidFill>
              </a:rPr>
              <a:t>1</a:t>
            </a:r>
          </a:p>
        </p:txBody>
      </p:sp>
      <p:sp>
        <p:nvSpPr>
          <p:cNvPr id="11" name="TextBox 10">
            <a:extLst>
              <a:ext uri="{FF2B5EF4-FFF2-40B4-BE49-F238E27FC236}">
                <a16:creationId xmlns:a16="http://schemas.microsoft.com/office/drawing/2014/main" id="{9FD5DB1F-C05D-5F43-AA1F-1898F41C445E}"/>
              </a:ext>
            </a:extLst>
          </p:cNvPr>
          <p:cNvSpPr txBox="1"/>
          <p:nvPr/>
        </p:nvSpPr>
        <p:spPr>
          <a:xfrm>
            <a:off x="8188959" y="2835716"/>
            <a:ext cx="367773" cy="523220"/>
          </a:xfrm>
          <a:prstGeom prst="rect">
            <a:avLst/>
          </a:prstGeom>
          <a:solidFill>
            <a:schemeClr val="accent4"/>
          </a:solidFill>
        </p:spPr>
        <p:txBody>
          <a:bodyPr wrap="square" rtlCol="0">
            <a:spAutoFit/>
          </a:bodyPr>
          <a:lstStyle/>
          <a:p>
            <a:r>
              <a:rPr lang="en-US" sz="2800" dirty="0">
                <a:solidFill>
                  <a:srgbClr val="FF0000"/>
                </a:solidFill>
              </a:rPr>
              <a:t>3</a:t>
            </a:r>
          </a:p>
        </p:txBody>
      </p:sp>
      <p:sp>
        <p:nvSpPr>
          <p:cNvPr id="12" name="TextBox 11">
            <a:extLst>
              <a:ext uri="{FF2B5EF4-FFF2-40B4-BE49-F238E27FC236}">
                <a16:creationId xmlns:a16="http://schemas.microsoft.com/office/drawing/2014/main" id="{47B4317F-BDBE-0541-B9C6-A66DBC7F7D34}"/>
              </a:ext>
            </a:extLst>
          </p:cNvPr>
          <p:cNvSpPr txBox="1"/>
          <p:nvPr/>
        </p:nvSpPr>
        <p:spPr>
          <a:xfrm>
            <a:off x="23283" y="6181060"/>
            <a:ext cx="367408" cy="523220"/>
          </a:xfrm>
          <a:prstGeom prst="rect">
            <a:avLst/>
          </a:prstGeom>
          <a:solidFill>
            <a:schemeClr val="accent4"/>
          </a:solidFill>
        </p:spPr>
        <p:txBody>
          <a:bodyPr wrap="none" rtlCol="0">
            <a:spAutoFit/>
          </a:bodyPr>
          <a:lstStyle/>
          <a:p>
            <a:r>
              <a:rPr lang="en-US" sz="2800" dirty="0">
                <a:solidFill>
                  <a:srgbClr val="FF0000"/>
                </a:solidFill>
              </a:rPr>
              <a:t>4</a:t>
            </a:r>
          </a:p>
        </p:txBody>
      </p:sp>
      <p:sp>
        <p:nvSpPr>
          <p:cNvPr id="13" name="TextBox 12">
            <a:extLst>
              <a:ext uri="{FF2B5EF4-FFF2-40B4-BE49-F238E27FC236}">
                <a16:creationId xmlns:a16="http://schemas.microsoft.com/office/drawing/2014/main" id="{86306A33-6137-4C4E-ABD4-240F677D281F}"/>
              </a:ext>
            </a:extLst>
          </p:cNvPr>
          <p:cNvSpPr txBox="1"/>
          <p:nvPr/>
        </p:nvSpPr>
        <p:spPr>
          <a:xfrm>
            <a:off x="4145894" y="6248954"/>
            <a:ext cx="367408" cy="523220"/>
          </a:xfrm>
          <a:prstGeom prst="rect">
            <a:avLst/>
          </a:prstGeom>
          <a:solidFill>
            <a:schemeClr val="accent4"/>
          </a:solidFill>
        </p:spPr>
        <p:txBody>
          <a:bodyPr wrap="none" rtlCol="0">
            <a:spAutoFit/>
          </a:bodyPr>
          <a:lstStyle/>
          <a:p>
            <a:r>
              <a:rPr lang="en-US" sz="2800" dirty="0">
                <a:solidFill>
                  <a:srgbClr val="FF0000"/>
                </a:solidFill>
              </a:rPr>
              <a:t>5</a:t>
            </a:r>
          </a:p>
        </p:txBody>
      </p:sp>
      <p:sp>
        <p:nvSpPr>
          <p:cNvPr id="14" name="TextBox 13">
            <a:extLst>
              <a:ext uri="{FF2B5EF4-FFF2-40B4-BE49-F238E27FC236}">
                <a16:creationId xmlns:a16="http://schemas.microsoft.com/office/drawing/2014/main" id="{9E50B32C-4BC8-254A-9AD0-8F2DE14CA7F9}"/>
              </a:ext>
            </a:extLst>
          </p:cNvPr>
          <p:cNvSpPr txBox="1"/>
          <p:nvPr/>
        </p:nvSpPr>
        <p:spPr>
          <a:xfrm>
            <a:off x="8244186" y="6277620"/>
            <a:ext cx="367408" cy="523220"/>
          </a:xfrm>
          <a:prstGeom prst="rect">
            <a:avLst/>
          </a:prstGeom>
          <a:solidFill>
            <a:schemeClr val="accent4"/>
          </a:solidFill>
        </p:spPr>
        <p:txBody>
          <a:bodyPr wrap="none" rtlCol="0">
            <a:spAutoFit/>
          </a:bodyPr>
          <a:lstStyle/>
          <a:p>
            <a:r>
              <a:rPr lang="en-US" sz="2800" dirty="0">
                <a:solidFill>
                  <a:srgbClr val="FF0000"/>
                </a:solidFill>
              </a:rPr>
              <a:t>6</a:t>
            </a:r>
          </a:p>
        </p:txBody>
      </p:sp>
    </p:spTree>
    <p:extLst>
      <p:ext uri="{BB962C8B-B14F-4D97-AF65-F5344CB8AC3E}">
        <p14:creationId xmlns:p14="http://schemas.microsoft.com/office/powerpoint/2010/main" val="369263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3329-9DA6-B141-A92D-3A0BD695F57C}"/>
              </a:ext>
            </a:extLst>
          </p:cNvPr>
          <p:cNvSpPr>
            <a:spLocks noGrp="1"/>
          </p:cNvSpPr>
          <p:nvPr>
            <p:ph type="ctrTitle"/>
          </p:nvPr>
        </p:nvSpPr>
        <p:spPr>
          <a:xfrm>
            <a:off x="1524000" y="1122363"/>
            <a:ext cx="9144000" cy="1049337"/>
          </a:xfrm>
          <a:solidFill>
            <a:schemeClr val="bg2"/>
          </a:solidFill>
          <a:ln w="19050">
            <a:solidFill>
              <a:srgbClr val="FF0000"/>
            </a:solidFill>
          </a:ln>
        </p:spPr>
        <p:txBody>
          <a:bodyPr/>
          <a:lstStyle/>
          <a:p>
            <a:r>
              <a:rPr lang="en-US" dirty="0"/>
              <a:t>Test your success</a:t>
            </a:r>
          </a:p>
        </p:txBody>
      </p:sp>
      <p:sp>
        <p:nvSpPr>
          <p:cNvPr id="3" name="Subtitle 2">
            <a:extLst>
              <a:ext uri="{FF2B5EF4-FFF2-40B4-BE49-F238E27FC236}">
                <a16:creationId xmlns:a16="http://schemas.microsoft.com/office/drawing/2014/main" id="{8FC3593D-4CF3-304B-84B7-995B16328519}"/>
              </a:ext>
            </a:extLst>
          </p:cNvPr>
          <p:cNvSpPr>
            <a:spLocks noGrp="1"/>
          </p:cNvSpPr>
          <p:nvPr>
            <p:ph type="subTitle" idx="1"/>
          </p:nvPr>
        </p:nvSpPr>
        <p:spPr>
          <a:xfrm>
            <a:off x="1524000" y="2471738"/>
            <a:ext cx="9144000" cy="2786062"/>
          </a:xfrm>
          <a:ln w="15875">
            <a:solidFill>
              <a:srgbClr val="FF0000"/>
            </a:solidFill>
          </a:ln>
        </p:spPr>
        <p:txBody>
          <a:bodyPr>
            <a:normAutofit/>
          </a:bodyPr>
          <a:lstStyle/>
          <a:p>
            <a:r>
              <a:rPr lang="en-US" sz="3600" dirty="0"/>
              <a:t>Now share your journal with someone nearby. Show them the six choices and have them try to determine which of the six plants you were studying. They need to look at your ABC’s, 123’s and the sketch or diagram before they decide.</a:t>
            </a:r>
          </a:p>
        </p:txBody>
      </p:sp>
    </p:spTree>
    <p:extLst>
      <p:ext uri="{BB962C8B-B14F-4D97-AF65-F5344CB8AC3E}">
        <p14:creationId xmlns:p14="http://schemas.microsoft.com/office/powerpoint/2010/main" val="56416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een plants&#10;&#10;Description automatically generated">
            <a:extLst>
              <a:ext uri="{FF2B5EF4-FFF2-40B4-BE49-F238E27FC236}">
                <a16:creationId xmlns:a16="http://schemas.microsoft.com/office/drawing/2014/main" id="{9C805C78-6ED5-3A4F-8959-4F3740CA7CFE}"/>
              </a:ext>
            </a:extLst>
          </p:cNvPr>
          <p:cNvPicPr>
            <a:picLocks noChangeAspect="1"/>
          </p:cNvPicPr>
          <p:nvPr/>
        </p:nvPicPr>
        <p:blipFill rotWithShape="1">
          <a:blip r:embed="rId3"/>
          <a:srcRect t="7332" r="3" b="16901"/>
          <a:stretch/>
        </p:blipFill>
        <p:spPr>
          <a:xfrm>
            <a:off x="8209354" y="-36738"/>
            <a:ext cx="4003019" cy="3388883"/>
          </a:xfrm>
          <a:prstGeom prst="rect">
            <a:avLst/>
          </a:prstGeom>
        </p:spPr>
      </p:pic>
      <p:pic>
        <p:nvPicPr>
          <p:cNvPr id="6" name="Picture 5" descr="A close up of a garden&#10;&#10;Description automatically generated">
            <a:extLst>
              <a:ext uri="{FF2B5EF4-FFF2-40B4-BE49-F238E27FC236}">
                <a16:creationId xmlns:a16="http://schemas.microsoft.com/office/drawing/2014/main" id="{64DBC330-D734-0841-BF5C-CD58978A3875}"/>
              </a:ext>
            </a:extLst>
          </p:cNvPr>
          <p:cNvPicPr>
            <a:picLocks noChangeAspect="1"/>
          </p:cNvPicPr>
          <p:nvPr/>
        </p:nvPicPr>
        <p:blipFill rotWithShape="1">
          <a:blip r:embed="rId4"/>
          <a:srcRect t="5365" r="4" b="5655"/>
          <a:stretch/>
        </p:blipFill>
        <p:spPr>
          <a:xfrm rot="16200000">
            <a:off x="4409862" y="-315383"/>
            <a:ext cx="3383280" cy="4014047"/>
          </a:xfrm>
          <a:prstGeom prst="rect">
            <a:avLst/>
          </a:prstGeom>
        </p:spPr>
      </p:pic>
      <p:pic>
        <p:nvPicPr>
          <p:cNvPr id="5" name="Picture 4" descr="A green plant in a garden&#10;&#10;Description automatically generated">
            <a:extLst>
              <a:ext uri="{FF2B5EF4-FFF2-40B4-BE49-F238E27FC236}">
                <a16:creationId xmlns:a16="http://schemas.microsoft.com/office/drawing/2014/main" id="{A9A489C6-C900-2443-8E9D-94EC2971CEFC}"/>
              </a:ext>
            </a:extLst>
          </p:cNvPr>
          <p:cNvPicPr>
            <a:picLocks noChangeAspect="1"/>
          </p:cNvPicPr>
          <p:nvPr/>
        </p:nvPicPr>
        <p:blipFill rotWithShape="1">
          <a:blip r:embed="rId5"/>
          <a:srcRect l="4620" r="31989" b="-3"/>
          <a:stretch/>
        </p:blipFill>
        <p:spPr>
          <a:xfrm rot="5400000">
            <a:off x="289508" y="3164841"/>
            <a:ext cx="3383280" cy="4003039"/>
          </a:xfrm>
          <a:prstGeom prst="rect">
            <a:avLst/>
          </a:prstGeom>
        </p:spPr>
      </p:pic>
      <p:pic>
        <p:nvPicPr>
          <p:cNvPr id="2" name="Picture 1" descr="A close up of a green plant&#10;&#10;Description automatically generated">
            <a:extLst>
              <a:ext uri="{FF2B5EF4-FFF2-40B4-BE49-F238E27FC236}">
                <a16:creationId xmlns:a16="http://schemas.microsoft.com/office/drawing/2014/main" id="{F5D4E3D7-CD1A-4D4A-9A4A-2B95FE0D5F82}"/>
              </a:ext>
            </a:extLst>
          </p:cNvPr>
          <p:cNvPicPr>
            <a:picLocks noChangeAspect="1"/>
          </p:cNvPicPr>
          <p:nvPr/>
        </p:nvPicPr>
        <p:blipFill rotWithShape="1">
          <a:blip r:embed="rId6"/>
          <a:srcRect l="7351" r="29153" b="-3"/>
          <a:stretch/>
        </p:blipFill>
        <p:spPr>
          <a:xfrm rot="5400000">
            <a:off x="8516407" y="3121927"/>
            <a:ext cx="3388893" cy="4003039"/>
          </a:xfrm>
          <a:prstGeom prst="rect">
            <a:avLst/>
          </a:prstGeom>
        </p:spPr>
      </p:pic>
      <p:pic>
        <p:nvPicPr>
          <p:cNvPr id="7" name="Picture 6" descr="A close up of a green plant in a garden&#10;&#10;Description automatically generated">
            <a:extLst>
              <a:ext uri="{FF2B5EF4-FFF2-40B4-BE49-F238E27FC236}">
                <a16:creationId xmlns:a16="http://schemas.microsoft.com/office/drawing/2014/main" id="{B993E0FD-F4E1-CE49-B9BD-8C3F294C075C}"/>
              </a:ext>
            </a:extLst>
          </p:cNvPr>
          <p:cNvPicPr>
            <a:picLocks noChangeAspect="1"/>
          </p:cNvPicPr>
          <p:nvPr/>
        </p:nvPicPr>
        <p:blipFill rotWithShape="1">
          <a:blip r:embed="rId7"/>
          <a:srcRect t="1575" r="4" b="9445"/>
          <a:stretch/>
        </p:blipFill>
        <p:spPr>
          <a:xfrm rot="16200000">
            <a:off x="323262" y="-286508"/>
            <a:ext cx="3383280" cy="4014047"/>
          </a:xfrm>
          <a:prstGeom prst="rect">
            <a:avLst/>
          </a:prstGeom>
        </p:spPr>
      </p:pic>
      <p:pic>
        <p:nvPicPr>
          <p:cNvPr id="4" name="Picture 3" descr="A green plant in a garden&#10;&#10;Description automatically generated">
            <a:extLst>
              <a:ext uri="{FF2B5EF4-FFF2-40B4-BE49-F238E27FC236}">
                <a16:creationId xmlns:a16="http://schemas.microsoft.com/office/drawing/2014/main" id="{D0B3E0BF-62D9-1A4E-8EE6-EF2B0E1F1CE6}"/>
              </a:ext>
            </a:extLst>
          </p:cNvPr>
          <p:cNvPicPr>
            <a:picLocks noChangeAspect="1"/>
          </p:cNvPicPr>
          <p:nvPr/>
        </p:nvPicPr>
        <p:blipFill rotWithShape="1">
          <a:blip r:embed="rId8"/>
          <a:srcRect t="13873" r="2" b="22460"/>
          <a:stretch/>
        </p:blipFill>
        <p:spPr>
          <a:xfrm>
            <a:off x="4086723" y="3471913"/>
            <a:ext cx="3992034" cy="3388893"/>
          </a:xfrm>
          <a:prstGeom prst="rect">
            <a:avLst/>
          </a:prstGeom>
        </p:spPr>
      </p:pic>
      <p:sp>
        <p:nvSpPr>
          <p:cNvPr id="9" name="TextBox 8">
            <a:extLst>
              <a:ext uri="{FF2B5EF4-FFF2-40B4-BE49-F238E27FC236}">
                <a16:creationId xmlns:a16="http://schemas.microsoft.com/office/drawing/2014/main" id="{905FCBD1-7D99-4F46-A2EC-DDFFAB119F86}"/>
              </a:ext>
            </a:extLst>
          </p:cNvPr>
          <p:cNvSpPr txBox="1"/>
          <p:nvPr/>
        </p:nvSpPr>
        <p:spPr>
          <a:xfrm>
            <a:off x="4145894" y="2828925"/>
            <a:ext cx="354669" cy="523220"/>
          </a:xfrm>
          <a:prstGeom prst="rect">
            <a:avLst/>
          </a:prstGeom>
          <a:solidFill>
            <a:schemeClr val="accent4"/>
          </a:solidFill>
        </p:spPr>
        <p:txBody>
          <a:bodyPr wrap="square" rtlCol="0">
            <a:spAutoFit/>
          </a:bodyPr>
          <a:lstStyle/>
          <a:p>
            <a:r>
              <a:rPr lang="en-US" sz="2800" dirty="0">
                <a:solidFill>
                  <a:srgbClr val="FF0000"/>
                </a:solidFill>
              </a:rPr>
              <a:t>2</a:t>
            </a:r>
          </a:p>
        </p:txBody>
      </p:sp>
      <p:sp>
        <p:nvSpPr>
          <p:cNvPr id="10" name="TextBox 9">
            <a:extLst>
              <a:ext uri="{FF2B5EF4-FFF2-40B4-BE49-F238E27FC236}">
                <a16:creationId xmlns:a16="http://schemas.microsoft.com/office/drawing/2014/main" id="{4188CD05-591A-EA4A-84FE-2F3ECC1754B1}"/>
              </a:ext>
            </a:extLst>
          </p:cNvPr>
          <p:cNvSpPr txBox="1"/>
          <p:nvPr/>
        </p:nvSpPr>
        <p:spPr>
          <a:xfrm>
            <a:off x="59747" y="2835716"/>
            <a:ext cx="395056" cy="523220"/>
          </a:xfrm>
          <a:prstGeom prst="rect">
            <a:avLst/>
          </a:prstGeom>
          <a:solidFill>
            <a:schemeClr val="accent4"/>
          </a:solidFill>
        </p:spPr>
        <p:txBody>
          <a:bodyPr wrap="square" rtlCol="0">
            <a:spAutoFit/>
          </a:bodyPr>
          <a:lstStyle/>
          <a:p>
            <a:r>
              <a:rPr lang="en-US" sz="2800" dirty="0">
                <a:solidFill>
                  <a:srgbClr val="FF0000"/>
                </a:solidFill>
              </a:rPr>
              <a:t>1</a:t>
            </a:r>
          </a:p>
        </p:txBody>
      </p:sp>
      <p:sp>
        <p:nvSpPr>
          <p:cNvPr id="11" name="TextBox 10">
            <a:extLst>
              <a:ext uri="{FF2B5EF4-FFF2-40B4-BE49-F238E27FC236}">
                <a16:creationId xmlns:a16="http://schemas.microsoft.com/office/drawing/2014/main" id="{9FD5DB1F-C05D-5F43-AA1F-1898F41C445E}"/>
              </a:ext>
            </a:extLst>
          </p:cNvPr>
          <p:cNvSpPr txBox="1"/>
          <p:nvPr/>
        </p:nvSpPr>
        <p:spPr>
          <a:xfrm>
            <a:off x="8188959" y="2835716"/>
            <a:ext cx="367773" cy="523220"/>
          </a:xfrm>
          <a:prstGeom prst="rect">
            <a:avLst/>
          </a:prstGeom>
          <a:solidFill>
            <a:schemeClr val="accent4"/>
          </a:solidFill>
        </p:spPr>
        <p:txBody>
          <a:bodyPr wrap="square" rtlCol="0">
            <a:spAutoFit/>
          </a:bodyPr>
          <a:lstStyle/>
          <a:p>
            <a:r>
              <a:rPr lang="en-US" sz="2800" dirty="0">
                <a:solidFill>
                  <a:srgbClr val="FF0000"/>
                </a:solidFill>
              </a:rPr>
              <a:t>3</a:t>
            </a:r>
          </a:p>
        </p:txBody>
      </p:sp>
      <p:sp>
        <p:nvSpPr>
          <p:cNvPr id="12" name="TextBox 11">
            <a:extLst>
              <a:ext uri="{FF2B5EF4-FFF2-40B4-BE49-F238E27FC236}">
                <a16:creationId xmlns:a16="http://schemas.microsoft.com/office/drawing/2014/main" id="{47B4317F-BDBE-0541-B9C6-A66DBC7F7D34}"/>
              </a:ext>
            </a:extLst>
          </p:cNvPr>
          <p:cNvSpPr txBox="1"/>
          <p:nvPr/>
        </p:nvSpPr>
        <p:spPr>
          <a:xfrm>
            <a:off x="23283" y="6181060"/>
            <a:ext cx="367408" cy="523220"/>
          </a:xfrm>
          <a:prstGeom prst="rect">
            <a:avLst/>
          </a:prstGeom>
          <a:solidFill>
            <a:schemeClr val="accent4"/>
          </a:solidFill>
        </p:spPr>
        <p:txBody>
          <a:bodyPr wrap="none" rtlCol="0">
            <a:spAutoFit/>
          </a:bodyPr>
          <a:lstStyle/>
          <a:p>
            <a:r>
              <a:rPr lang="en-US" sz="2800" dirty="0">
                <a:solidFill>
                  <a:srgbClr val="FF0000"/>
                </a:solidFill>
              </a:rPr>
              <a:t>4</a:t>
            </a:r>
          </a:p>
        </p:txBody>
      </p:sp>
      <p:sp>
        <p:nvSpPr>
          <p:cNvPr id="13" name="TextBox 12">
            <a:extLst>
              <a:ext uri="{FF2B5EF4-FFF2-40B4-BE49-F238E27FC236}">
                <a16:creationId xmlns:a16="http://schemas.microsoft.com/office/drawing/2014/main" id="{86306A33-6137-4C4E-ABD4-240F677D281F}"/>
              </a:ext>
            </a:extLst>
          </p:cNvPr>
          <p:cNvSpPr txBox="1"/>
          <p:nvPr/>
        </p:nvSpPr>
        <p:spPr>
          <a:xfrm>
            <a:off x="4145894" y="6248954"/>
            <a:ext cx="367408" cy="523220"/>
          </a:xfrm>
          <a:prstGeom prst="rect">
            <a:avLst/>
          </a:prstGeom>
          <a:solidFill>
            <a:schemeClr val="accent4"/>
          </a:solidFill>
        </p:spPr>
        <p:txBody>
          <a:bodyPr wrap="none" rtlCol="0">
            <a:spAutoFit/>
          </a:bodyPr>
          <a:lstStyle/>
          <a:p>
            <a:r>
              <a:rPr lang="en-US" sz="2800" dirty="0">
                <a:solidFill>
                  <a:srgbClr val="FF0000"/>
                </a:solidFill>
              </a:rPr>
              <a:t>5</a:t>
            </a:r>
          </a:p>
        </p:txBody>
      </p:sp>
      <p:sp>
        <p:nvSpPr>
          <p:cNvPr id="14" name="TextBox 13">
            <a:extLst>
              <a:ext uri="{FF2B5EF4-FFF2-40B4-BE49-F238E27FC236}">
                <a16:creationId xmlns:a16="http://schemas.microsoft.com/office/drawing/2014/main" id="{9E50B32C-4BC8-254A-9AD0-8F2DE14CA7F9}"/>
              </a:ext>
            </a:extLst>
          </p:cNvPr>
          <p:cNvSpPr txBox="1"/>
          <p:nvPr/>
        </p:nvSpPr>
        <p:spPr>
          <a:xfrm>
            <a:off x="8244186" y="6277620"/>
            <a:ext cx="367408" cy="523220"/>
          </a:xfrm>
          <a:prstGeom prst="rect">
            <a:avLst/>
          </a:prstGeom>
          <a:solidFill>
            <a:schemeClr val="accent4"/>
          </a:solidFill>
        </p:spPr>
        <p:txBody>
          <a:bodyPr wrap="none" rtlCol="0">
            <a:spAutoFit/>
          </a:bodyPr>
          <a:lstStyle/>
          <a:p>
            <a:r>
              <a:rPr lang="en-US" sz="2800" dirty="0">
                <a:solidFill>
                  <a:srgbClr val="FF0000"/>
                </a:solidFill>
              </a:rPr>
              <a:t>6</a:t>
            </a:r>
          </a:p>
        </p:txBody>
      </p:sp>
    </p:spTree>
    <p:extLst>
      <p:ext uri="{BB962C8B-B14F-4D97-AF65-F5344CB8AC3E}">
        <p14:creationId xmlns:p14="http://schemas.microsoft.com/office/powerpoint/2010/main" val="94349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21D7-F9F2-5E47-8550-8937F50B29D6}"/>
              </a:ext>
            </a:extLst>
          </p:cNvPr>
          <p:cNvSpPr>
            <a:spLocks noGrp="1"/>
          </p:cNvSpPr>
          <p:nvPr>
            <p:ph type="title"/>
          </p:nvPr>
        </p:nvSpPr>
        <p:spPr>
          <a:xfrm>
            <a:off x="838200" y="365125"/>
            <a:ext cx="10515600" cy="1728370"/>
          </a:xfrm>
          <a:solidFill>
            <a:schemeClr val="bg2"/>
          </a:solidFill>
          <a:ln w="60325">
            <a:solidFill>
              <a:srgbClr val="FF0000"/>
            </a:solidFill>
          </a:ln>
        </p:spPr>
        <p:txBody>
          <a:bodyPr>
            <a:normAutofit/>
          </a:bodyPr>
          <a:lstStyle/>
          <a:p>
            <a:pPr algn="ctr"/>
            <a:r>
              <a:rPr lang="en-US" sz="3200" b="1" dirty="0"/>
              <a:t>DIRECTIONS: AS YOU OBSERVE, SAY ALOUD: </a:t>
            </a:r>
            <a:br>
              <a:rPr lang="en-US" sz="3200" b="1" dirty="0"/>
            </a:br>
            <a:r>
              <a:rPr lang="en-US" sz="3200" b="1" dirty="0"/>
              <a:t> “I NOTICE…, I WONDER…, THIS REMINDS ME OF…”</a:t>
            </a:r>
            <a:br>
              <a:rPr lang="en-US" sz="3200" b="1" dirty="0"/>
            </a:br>
            <a:r>
              <a:rPr lang="en-US" sz="3200" b="1" u="sng" dirty="0"/>
              <a:t>MANY TIMES </a:t>
            </a:r>
            <a:r>
              <a:rPr lang="en-US" sz="3200" b="1" dirty="0"/>
              <a:t>FOR EACH SLIDE. </a:t>
            </a:r>
          </a:p>
        </p:txBody>
      </p:sp>
      <p:sp useBgFill="1">
        <p:nvSpPr>
          <p:cNvPr id="3" name="Content Placeholder 2">
            <a:extLst>
              <a:ext uri="{FF2B5EF4-FFF2-40B4-BE49-F238E27FC236}">
                <a16:creationId xmlns:a16="http://schemas.microsoft.com/office/drawing/2014/main" id="{CBFEC12E-6B85-2C48-8FBB-4CF2681FC135}"/>
              </a:ext>
            </a:extLst>
          </p:cNvPr>
          <p:cNvSpPr>
            <a:spLocks noGrp="1"/>
          </p:cNvSpPr>
          <p:nvPr>
            <p:ph idx="1"/>
          </p:nvPr>
        </p:nvSpPr>
        <p:spPr>
          <a:xfrm>
            <a:off x="838200" y="2334125"/>
            <a:ext cx="10515600" cy="3842837"/>
          </a:xfrm>
          <a:ln w="34925">
            <a:solidFill>
              <a:srgbClr val="FF0000"/>
            </a:solidFill>
          </a:ln>
        </p:spPr>
        <p:txBody>
          <a:bodyPr>
            <a:noAutofit/>
          </a:bodyPr>
          <a:lstStyle/>
          <a:p>
            <a:pPr marL="514350" indent="-514350">
              <a:buFont typeface="+mj-lt"/>
              <a:buAutoNum type="arabicPeriod"/>
            </a:pPr>
            <a:r>
              <a:rPr lang="en-US" sz="3200" dirty="0"/>
              <a:t>STUDY THE FOLLOWING SIX SLIDES.</a:t>
            </a:r>
          </a:p>
          <a:p>
            <a:pPr marL="514350" indent="-514350">
              <a:buFont typeface="+mj-lt"/>
              <a:buAutoNum type="arabicPeriod"/>
            </a:pPr>
            <a:r>
              <a:rPr lang="en-US" sz="3200" dirty="0"/>
              <a:t>SELF-TALK ABOUT WHAT YOU SEE IN THE PICTURES. </a:t>
            </a:r>
            <a:r>
              <a:rPr lang="en-US" sz="3200" u="sng" dirty="0"/>
              <a:t>TALK FAST!</a:t>
            </a:r>
            <a:r>
              <a:rPr lang="en-US" sz="3200" dirty="0"/>
              <a:t> YOU’LL HAVE </a:t>
            </a:r>
            <a:r>
              <a:rPr lang="en-US" sz="3200" b="1" dirty="0"/>
              <a:t>30 SECONDS </a:t>
            </a:r>
            <a:r>
              <a:rPr lang="en-US" sz="3200" dirty="0"/>
              <a:t>FOR EACH SLIDE.</a:t>
            </a:r>
          </a:p>
          <a:p>
            <a:pPr marL="514350" indent="-514350">
              <a:buFont typeface="+mj-lt"/>
              <a:buAutoNum type="arabicPeriod"/>
            </a:pPr>
            <a:r>
              <a:rPr lang="en-US" sz="3200" dirty="0"/>
              <a:t>AS YOU STUDY THE SLIDES, DECIDE WHICH ONE YOU WANT TO JOURNAL.</a:t>
            </a:r>
          </a:p>
          <a:p>
            <a:pPr marL="514350" indent="-514350">
              <a:buFont typeface="+mj-lt"/>
              <a:buAutoNum type="arabicPeriod"/>
            </a:pPr>
            <a:r>
              <a:rPr lang="en-US" sz="3200" dirty="0"/>
              <a:t>AFTER THE SIX SLIDES, YOU’LL SEE ONE SLIDE THAT HAS ALL SIX PLANTS. CHOOSE ONE AND START JOURNALING. </a:t>
            </a:r>
          </a:p>
        </p:txBody>
      </p:sp>
    </p:spTree>
    <p:extLst>
      <p:ext uri="{BB962C8B-B14F-4D97-AF65-F5344CB8AC3E}">
        <p14:creationId xmlns:p14="http://schemas.microsoft.com/office/powerpoint/2010/main" val="94439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reen plant in a garden&#10;&#10;Description automatically generated">
            <a:extLst>
              <a:ext uri="{FF2B5EF4-FFF2-40B4-BE49-F238E27FC236}">
                <a16:creationId xmlns:a16="http://schemas.microsoft.com/office/drawing/2014/main" id="{F0B30646-1821-7140-8558-FE2D89217E3F}"/>
              </a:ext>
            </a:extLst>
          </p:cNvPr>
          <p:cNvPicPr>
            <a:picLocks noChangeAspect="1"/>
          </p:cNvPicPr>
          <p:nvPr/>
        </p:nvPicPr>
        <p:blipFill>
          <a:blip r:embed="rId2"/>
          <a:stretch>
            <a:fillRect/>
          </a:stretch>
        </p:blipFill>
        <p:spPr>
          <a:xfrm>
            <a:off x="248653" y="1756609"/>
            <a:ext cx="3573379" cy="4764505"/>
          </a:xfrm>
          <a:prstGeom prst="rect">
            <a:avLst/>
          </a:prstGeom>
        </p:spPr>
      </p:pic>
      <p:pic>
        <p:nvPicPr>
          <p:cNvPr id="9" name="Picture 8" descr="A close up of a tree&#10;&#10;Description automatically generated">
            <a:extLst>
              <a:ext uri="{FF2B5EF4-FFF2-40B4-BE49-F238E27FC236}">
                <a16:creationId xmlns:a16="http://schemas.microsoft.com/office/drawing/2014/main" id="{CDD2C8D2-1F0B-5147-8E8B-90A41EFBF94C}"/>
              </a:ext>
            </a:extLst>
          </p:cNvPr>
          <p:cNvPicPr>
            <a:picLocks noChangeAspect="1"/>
          </p:cNvPicPr>
          <p:nvPr/>
        </p:nvPicPr>
        <p:blipFill>
          <a:blip r:embed="rId3"/>
          <a:stretch>
            <a:fillRect/>
          </a:stretch>
        </p:blipFill>
        <p:spPr>
          <a:xfrm>
            <a:off x="4029952" y="1756609"/>
            <a:ext cx="3573378" cy="4764504"/>
          </a:xfrm>
          <a:prstGeom prst="rect">
            <a:avLst/>
          </a:prstGeom>
        </p:spPr>
      </p:pic>
      <p:pic>
        <p:nvPicPr>
          <p:cNvPr id="11" name="Picture 10" descr="A close up of a green plant&#10;&#10;Description automatically generated">
            <a:extLst>
              <a:ext uri="{FF2B5EF4-FFF2-40B4-BE49-F238E27FC236}">
                <a16:creationId xmlns:a16="http://schemas.microsoft.com/office/drawing/2014/main" id="{84EDF0BA-2C2F-5B40-ADEF-E16BDAF41DC8}"/>
              </a:ext>
            </a:extLst>
          </p:cNvPr>
          <p:cNvPicPr>
            <a:picLocks noChangeAspect="1"/>
          </p:cNvPicPr>
          <p:nvPr/>
        </p:nvPicPr>
        <p:blipFill>
          <a:blip r:embed="rId4"/>
          <a:stretch>
            <a:fillRect/>
          </a:stretch>
        </p:blipFill>
        <p:spPr>
          <a:xfrm>
            <a:off x="7844150" y="1756609"/>
            <a:ext cx="3573378" cy="4764504"/>
          </a:xfrm>
          <a:prstGeom prst="rect">
            <a:avLst/>
          </a:prstGeom>
        </p:spPr>
      </p:pic>
      <p:sp>
        <p:nvSpPr>
          <p:cNvPr id="12" name="TextBox 11">
            <a:extLst>
              <a:ext uri="{FF2B5EF4-FFF2-40B4-BE49-F238E27FC236}">
                <a16:creationId xmlns:a16="http://schemas.microsoft.com/office/drawing/2014/main" id="{FAA92F50-BCCF-9045-BFB2-F8E94DF6BA5D}"/>
              </a:ext>
            </a:extLst>
          </p:cNvPr>
          <p:cNvSpPr txBox="1"/>
          <p:nvPr/>
        </p:nvSpPr>
        <p:spPr>
          <a:xfrm>
            <a:off x="1416844" y="584284"/>
            <a:ext cx="9358312" cy="523220"/>
          </a:xfrm>
          <a:prstGeom prst="rect">
            <a:avLst/>
          </a:prstGeom>
          <a:solidFill>
            <a:schemeClr val="bg2"/>
          </a:solidFill>
          <a:ln w="34925">
            <a:solidFill>
              <a:srgbClr val="FF0000"/>
            </a:solidFill>
          </a:ln>
        </p:spPr>
        <p:txBody>
          <a:bodyPr wrap="square" rtlCol="0">
            <a:spAutoFit/>
          </a:bodyPr>
          <a:lstStyle/>
          <a:p>
            <a:pPr algn="ctr"/>
            <a:r>
              <a:rPr lang="en-US" sz="2800" dirty="0"/>
              <a:t>PLANT #1</a:t>
            </a:r>
          </a:p>
        </p:txBody>
      </p:sp>
    </p:spTree>
    <p:extLst>
      <p:ext uri="{BB962C8B-B14F-4D97-AF65-F5344CB8AC3E}">
        <p14:creationId xmlns:p14="http://schemas.microsoft.com/office/powerpoint/2010/main" val="394898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arden&#10;&#10;Description automatically generated">
            <a:extLst>
              <a:ext uri="{FF2B5EF4-FFF2-40B4-BE49-F238E27FC236}">
                <a16:creationId xmlns:a16="http://schemas.microsoft.com/office/drawing/2014/main" id="{8BE18281-1761-EE48-8326-E1C05624B017}"/>
              </a:ext>
            </a:extLst>
          </p:cNvPr>
          <p:cNvPicPr>
            <a:picLocks noChangeAspect="1"/>
          </p:cNvPicPr>
          <p:nvPr/>
        </p:nvPicPr>
        <p:blipFill>
          <a:blip r:embed="rId2"/>
          <a:stretch>
            <a:fillRect/>
          </a:stretch>
        </p:blipFill>
        <p:spPr>
          <a:xfrm>
            <a:off x="411079" y="1618079"/>
            <a:ext cx="3656096" cy="4874796"/>
          </a:xfrm>
          <a:prstGeom prst="rect">
            <a:avLst/>
          </a:prstGeom>
        </p:spPr>
      </p:pic>
      <p:pic>
        <p:nvPicPr>
          <p:cNvPr id="5" name="Picture 4" descr="A close up of a garden&#10;&#10;Description automatically generated">
            <a:extLst>
              <a:ext uri="{FF2B5EF4-FFF2-40B4-BE49-F238E27FC236}">
                <a16:creationId xmlns:a16="http://schemas.microsoft.com/office/drawing/2014/main" id="{5FAC673C-EE6F-A843-A6AE-08A9544A226B}"/>
              </a:ext>
            </a:extLst>
          </p:cNvPr>
          <p:cNvPicPr>
            <a:picLocks noChangeAspect="1"/>
          </p:cNvPicPr>
          <p:nvPr/>
        </p:nvPicPr>
        <p:blipFill>
          <a:blip r:embed="rId3"/>
          <a:stretch>
            <a:fillRect/>
          </a:stretch>
        </p:blipFill>
        <p:spPr>
          <a:xfrm>
            <a:off x="4273465" y="1640304"/>
            <a:ext cx="3656098" cy="4874796"/>
          </a:xfrm>
          <a:prstGeom prst="rect">
            <a:avLst/>
          </a:prstGeom>
        </p:spPr>
      </p:pic>
      <p:pic>
        <p:nvPicPr>
          <p:cNvPr id="7" name="Picture 6" descr="A green plant in a garden&#10;&#10;Description automatically generated">
            <a:extLst>
              <a:ext uri="{FF2B5EF4-FFF2-40B4-BE49-F238E27FC236}">
                <a16:creationId xmlns:a16="http://schemas.microsoft.com/office/drawing/2014/main" id="{5F3EE782-85D5-F549-AD25-DA693E5C660E}"/>
              </a:ext>
            </a:extLst>
          </p:cNvPr>
          <p:cNvPicPr>
            <a:picLocks noChangeAspect="1"/>
          </p:cNvPicPr>
          <p:nvPr/>
        </p:nvPicPr>
        <p:blipFill>
          <a:blip r:embed="rId4"/>
          <a:stretch>
            <a:fillRect/>
          </a:stretch>
        </p:blipFill>
        <p:spPr>
          <a:xfrm>
            <a:off x="8124826" y="1640305"/>
            <a:ext cx="3656097" cy="4874796"/>
          </a:xfrm>
          <a:prstGeom prst="rect">
            <a:avLst/>
          </a:prstGeom>
        </p:spPr>
      </p:pic>
      <p:sp>
        <p:nvSpPr>
          <p:cNvPr id="8" name="TextBox 7">
            <a:extLst>
              <a:ext uri="{FF2B5EF4-FFF2-40B4-BE49-F238E27FC236}">
                <a16:creationId xmlns:a16="http://schemas.microsoft.com/office/drawing/2014/main" id="{7B105694-2803-1E41-9AAF-DB2F27B71D9E}"/>
              </a:ext>
            </a:extLst>
          </p:cNvPr>
          <p:cNvSpPr txBox="1"/>
          <p:nvPr/>
        </p:nvSpPr>
        <p:spPr>
          <a:xfrm>
            <a:off x="1009650" y="839203"/>
            <a:ext cx="10172700" cy="523220"/>
          </a:xfrm>
          <a:prstGeom prst="rect">
            <a:avLst/>
          </a:prstGeom>
          <a:solidFill>
            <a:schemeClr val="bg2"/>
          </a:solidFill>
          <a:ln w="34925">
            <a:solidFill>
              <a:srgbClr val="FF0000"/>
            </a:solidFill>
          </a:ln>
        </p:spPr>
        <p:txBody>
          <a:bodyPr wrap="square" rtlCol="0">
            <a:spAutoFit/>
          </a:bodyPr>
          <a:lstStyle/>
          <a:p>
            <a:pPr algn="ctr"/>
            <a:r>
              <a:rPr lang="en-US" sz="2800" dirty="0"/>
              <a:t>PLANT #2</a:t>
            </a:r>
          </a:p>
        </p:txBody>
      </p:sp>
    </p:spTree>
    <p:extLst>
      <p:ext uri="{BB962C8B-B14F-4D97-AF65-F5344CB8AC3E}">
        <p14:creationId xmlns:p14="http://schemas.microsoft.com/office/powerpoint/2010/main" val="341134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plant in a garden&#10;&#10;Description automatically generated">
            <a:extLst>
              <a:ext uri="{FF2B5EF4-FFF2-40B4-BE49-F238E27FC236}">
                <a16:creationId xmlns:a16="http://schemas.microsoft.com/office/drawing/2014/main" id="{CC941069-6F90-E94D-9D72-C313415D0919}"/>
              </a:ext>
            </a:extLst>
          </p:cNvPr>
          <p:cNvPicPr>
            <a:picLocks noChangeAspect="1"/>
          </p:cNvPicPr>
          <p:nvPr/>
        </p:nvPicPr>
        <p:blipFill>
          <a:blip r:embed="rId2"/>
          <a:stretch>
            <a:fillRect/>
          </a:stretch>
        </p:blipFill>
        <p:spPr>
          <a:xfrm>
            <a:off x="4242671" y="2066926"/>
            <a:ext cx="3386138" cy="4514850"/>
          </a:xfrm>
          <a:prstGeom prst="rect">
            <a:avLst/>
          </a:prstGeom>
        </p:spPr>
      </p:pic>
      <p:pic>
        <p:nvPicPr>
          <p:cNvPr id="5" name="Picture 4" descr="A group of green plants&#10;&#10;Description automatically generated">
            <a:extLst>
              <a:ext uri="{FF2B5EF4-FFF2-40B4-BE49-F238E27FC236}">
                <a16:creationId xmlns:a16="http://schemas.microsoft.com/office/drawing/2014/main" id="{EEA928AC-5D62-FB42-836A-1A05759F2B47}"/>
              </a:ext>
            </a:extLst>
          </p:cNvPr>
          <p:cNvPicPr>
            <a:picLocks noChangeAspect="1"/>
          </p:cNvPicPr>
          <p:nvPr/>
        </p:nvPicPr>
        <p:blipFill>
          <a:blip r:embed="rId3"/>
          <a:stretch>
            <a:fillRect/>
          </a:stretch>
        </p:blipFill>
        <p:spPr>
          <a:xfrm>
            <a:off x="7949330" y="2105025"/>
            <a:ext cx="4042646" cy="4514850"/>
          </a:xfrm>
          <a:prstGeom prst="rect">
            <a:avLst/>
          </a:prstGeom>
        </p:spPr>
      </p:pic>
      <p:pic>
        <p:nvPicPr>
          <p:cNvPr id="7" name="Picture 6" descr="A close up of a green plant in a garden&#10;&#10;Description automatically generated">
            <a:extLst>
              <a:ext uri="{FF2B5EF4-FFF2-40B4-BE49-F238E27FC236}">
                <a16:creationId xmlns:a16="http://schemas.microsoft.com/office/drawing/2014/main" id="{679C3BD7-32DB-614E-A283-89E86F5050A7}"/>
              </a:ext>
            </a:extLst>
          </p:cNvPr>
          <p:cNvPicPr>
            <a:picLocks noChangeAspect="1"/>
          </p:cNvPicPr>
          <p:nvPr/>
        </p:nvPicPr>
        <p:blipFill>
          <a:blip r:embed="rId4"/>
          <a:stretch>
            <a:fillRect/>
          </a:stretch>
        </p:blipFill>
        <p:spPr>
          <a:xfrm rot="5400000">
            <a:off x="-204798" y="2640807"/>
            <a:ext cx="4591048" cy="3443286"/>
          </a:xfrm>
          <a:prstGeom prst="rect">
            <a:avLst/>
          </a:prstGeom>
        </p:spPr>
      </p:pic>
      <p:sp>
        <p:nvSpPr>
          <p:cNvPr id="8" name="TextBox 7">
            <a:extLst>
              <a:ext uri="{FF2B5EF4-FFF2-40B4-BE49-F238E27FC236}">
                <a16:creationId xmlns:a16="http://schemas.microsoft.com/office/drawing/2014/main" id="{2726F0EF-D709-0E4C-B5FE-4E7FBAFFB899}"/>
              </a:ext>
            </a:extLst>
          </p:cNvPr>
          <p:cNvSpPr txBox="1"/>
          <p:nvPr/>
        </p:nvSpPr>
        <p:spPr>
          <a:xfrm>
            <a:off x="685800" y="514350"/>
            <a:ext cx="10915650" cy="523220"/>
          </a:xfrm>
          <a:prstGeom prst="rect">
            <a:avLst/>
          </a:prstGeom>
          <a:solidFill>
            <a:schemeClr val="bg2"/>
          </a:solidFill>
          <a:ln w="25400">
            <a:solidFill>
              <a:srgbClr val="FF0000"/>
            </a:solidFill>
          </a:ln>
        </p:spPr>
        <p:txBody>
          <a:bodyPr wrap="square" rtlCol="0">
            <a:spAutoFit/>
          </a:bodyPr>
          <a:lstStyle/>
          <a:p>
            <a:pPr algn="ctr"/>
            <a:r>
              <a:rPr lang="en-US" sz="2800" dirty="0"/>
              <a:t>PLANT #3</a:t>
            </a:r>
          </a:p>
        </p:txBody>
      </p:sp>
    </p:spTree>
    <p:extLst>
      <p:ext uri="{BB962C8B-B14F-4D97-AF65-F5344CB8AC3E}">
        <p14:creationId xmlns:p14="http://schemas.microsoft.com/office/powerpoint/2010/main" val="86002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00A2A6-9EAD-894C-8504-7BF5F17FB9B9}"/>
              </a:ext>
            </a:extLst>
          </p:cNvPr>
          <p:cNvSpPr txBox="1"/>
          <p:nvPr/>
        </p:nvSpPr>
        <p:spPr>
          <a:xfrm>
            <a:off x="700088" y="485775"/>
            <a:ext cx="10258425" cy="523220"/>
          </a:xfrm>
          <a:prstGeom prst="rect">
            <a:avLst/>
          </a:prstGeom>
          <a:solidFill>
            <a:schemeClr val="bg2"/>
          </a:solidFill>
          <a:ln w="31750">
            <a:solidFill>
              <a:srgbClr val="FF0000"/>
            </a:solidFill>
          </a:ln>
        </p:spPr>
        <p:txBody>
          <a:bodyPr wrap="square" rtlCol="0">
            <a:spAutoFit/>
          </a:bodyPr>
          <a:lstStyle/>
          <a:p>
            <a:pPr algn="ctr"/>
            <a:r>
              <a:rPr lang="en-US" sz="2800" dirty="0"/>
              <a:t>PLANT #4</a:t>
            </a:r>
          </a:p>
        </p:txBody>
      </p:sp>
      <p:pic>
        <p:nvPicPr>
          <p:cNvPr id="10" name="Picture 9" descr="A green plant in a garden&#10;&#10;Description automatically generated">
            <a:extLst>
              <a:ext uri="{FF2B5EF4-FFF2-40B4-BE49-F238E27FC236}">
                <a16:creationId xmlns:a16="http://schemas.microsoft.com/office/drawing/2014/main" id="{A7BEBBE2-F999-7946-9A80-E99B69A09138}"/>
              </a:ext>
            </a:extLst>
          </p:cNvPr>
          <p:cNvPicPr>
            <a:picLocks noChangeAspect="1"/>
          </p:cNvPicPr>
          <p:nvPr/>
        </p:nvPicPr>
        <p:blipFill>
          <a:blip r:embed="rId2"/>
          <a:stretch>
            <a:fillRect/>
          </a:stretch>
        </p:blipFill>
        <p:spPr>
          <a:xfrm rot="5400000">
            <a:off x="-319882" y="2137567"/>
            <a:ext cx="5035551" cy="3776663"/>
          </a:xfrm>
          <a:prstGeom prst="rect">
            <a:avLst/>
          </a:prstGeom>
        </p:spPr>
      </p:pic>
      <p:pic>
        <p:nvPicPr>
          <p:cNvPr id="12" name="Picture 11" descr="A green plant in a garden&#10;&#10;Description automatically generated">
            <a:extLst>
              <a:ext uri="{FF2B5EF4-FFF2-40B4-BE49-F238E27FC236}">
                <a16:creationId xmlns:a16="http://schemas.microsoft.com/office/drawing/2014/main" id="{A3D0FEE9-A3D9-A44A-B2BD-13218607475C}"/>
              </a:ext>
            </a:extLst>
          </p:cNvPr>
          <p:cNvPicPr>
            <a:picLocks noChangeAspect="1"/>
          </p:cNvPicPr>
          <p:nvPr/>
        </p:nvPicPr>
        <p:blipFill>
          <a:blip r:embed="rId3"/>
          <a:stretch>
            <a:fillRect/>
          </a:stretch>
        </p:blipFill>
        <p:spPr>
          <a:xfrm>
            <a:off x="4086226" y="2771775"/>
            <a:ext cx="4800600" cy="3600450"/>
          </a:xfrm>
          <a:prstGeom prst="rect">
            <a:avLst/>
          </a:prstGeom>
        </p:spPr>
      </p:pic>
      <p:pic>
        <p:nvPicPr>
          <p:cNvPr id="14" name="Picture 13" descr="A green plant in a garden&#10;&#10;Description automatically generated">
            <a:extLst>
              <a:ext uri="{FF2B5EF4-FFF2-40B4-BE49-F238E27FC236}">
                <a16:creationId xmlns:a16="http://schemas.microsoft.com/office/drawing/2014/main" id="{8375A7B4-EBDD-2640-AE22-8F804BD4D116}"/>
              </a:ext>
            </a:extLst>
          </p:cNvPr>
          <p:cNvPicPr>
            <a:picLocks noChangeAspect="1"/>
          </p:cNvPicPr>
          <p:nvPr/>
        </p:nvPicPr>
        <p:blipFill>
          <a:blip r:embed="rId4"/>
          <a:stretch>
            <a:fillRect/>
          </a:stretch>
        </p:blipFill>
        <p:spPr>
          <a:xfrm>
            <a:off x="8272464" y="1290639"/>
            <a:ext cx="3971924" cy="5295898"/>
          </a:xfrm>
          <a:prstGeom prst="rect">
            <a:avLst/>
          </a:prstGeom>
        </p:spPr>
      </p:pic>
    </p:spTree>
    <p:extLst>
      <p:ext uri="{BB962C8B-B14F-4D97-AF65-F5344CB8AC3E}">
        <p14:creationId xmlns:p14="http://schemas.microsoft.com/office/powerpoint/2010/main" val="391522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plant in a garden&#10;&#10;Description automatically generated">
            <a:extLst>
              <a:ext uri="{FF2B5EF4-FFF2-40B4-BE49-F238E27FC236}">
                <a16:creationId xmlns:a16="http://schemas.microsoft.com/office/drawing/2014/main" id="{B3C7BDB8-797A-D544-A344-462AAFCC1D26}"/>
              </a:ext>
            </a:extLst>
          </p:cNvPr>
          <p:cNvPicPr>
            <a:picLocks noChangeAspect="1"/>
          </p:cNvPicPr>
          <p:nvPr/>
        </p:nvPicPr>
        <p:blipFill>
          <a:blip r:embed="rId2"/>
          <a:stretch>
            <a:fillRect/>
          </a:stretch>
        </p:blipFill>
        <p:spPr>
          <a:xfrm>
            <a:off x="4451746" y="1587502"/>
            <a:ext cx="3692129" cy="4922838"/>
          </a:xfrm>
          <a:prstGeom prst="rect">
            <a:avLst/>
          </a:prstGeom>
        </p:spPr>
      </p:pic>
      <p:pic>
        <p:nvPicPr>
          <p:cNvPr id="5" name="Picture 4" descr="A green plant in a garden&#10;&#10;Description automatically generated">
            <a:extLst>
              <a:ext uri="{FF2B5EF4-FFF2-40B4-BE49-F238E27FC236}">
                <a16:creationId xmlns:a16="http://schemas.microsoft.com/office/drawing/2014/main" id="{ED06322B-0C28-CE40-9A46-46CD289F519A}"/>
              </a:ext>
            </a:extLst>
          </p:cNvPr>
          <p:cNvPicPr>
            <a:picLocks noChangeAspect="1"/>
          </p:cNvPicPr>
          <p:nvPr/>
        </p:nvPicPr>
        <p:blipFill>
          <a:blip r:embed="rId3"/>
          <a:stretch>
            <a:fillRect/>
          </a:stretch>
        </p:blipFill>
        <p:spPr>
          <a:xfrm>
            <a:off x="438151" y="1628776"/>
            <a:ext cx="3692130" cy="4922840"/>
          </a:xfrm>
          <a:prstGeom prst="rect">
            <a:avLst/>
          </a:prstGeom>
        </p:spPr>
      </p:pic>
      <p:pic>
        <p:nvPicPr>
          <p:cNvPr id="7" name="Picture 6" descr="A picture containing outdoor, fruit, green, tree&#10;&#10;Description automatically generated">
            <a:extLst>
              <a:ext uri="{FF2B5EF4-FFF2-40B4-BE49-F238E27FC236}">
                <a16:creationId xmlns:a16="http://schemas.microsoft.com/office/drawing/2014/main" id="{2B88460A-757F-A846-84F6-E0C43CF71678}"/>
              </a:ext>
            </a:extLst>
          </p:cNvPr>
          <p:cNvPicPr>
            <a:picLocks noChangeAspect="1"/>
          </p:cNvPicPr>
          <p:nvPr/>
        </p:nvPicPr>
        <p:blipFill>
          <a:blip r:embed="rId4"/>
          <a:stretch>
            <a:fillRect/>
          </a:stretch>
        </p:blipFill>
        <p:spPr>
          <a:xfrm>
            <a:off x="8411763" y="1628774"/>
            <a:ext cx="3661174" cy="4881565"/>
          </a:xfrm>
          <a:prstGeom prst="rect">
            <a:avLst/>
          </a:prstGeom>
        </p:spPr>
      </p:pic>
      <p:sp>
        <p:nvSpPr>
          <p:cNvPr id="8" name="TextBox 7">
            <a:extLst>
              <a:ext uri="{FF2B5EF4-FFF2-40B4-BE49-F238E27FC236}">
                <a16:creationId xmlns:a16="http://schemas.microsoft.com/office/drawing/2014/main" id="{B84EE83A-8427-4745-BCE5-984C753E1CD5}"/>
              </a:ext>
            </a:extLst>
          </p:cNvPr>
          <p:cNvSpPr txBox="1"/>
          <p:nvPr/>
        </p:nvSpPr>
        <p:spPr>
          <a:xfrm>
            <a:off x="1328738" y="528638"/>
            <a:ext cx="9629775" cy="523220"/>
          </a:xfrm>
          <a:prstGeom prst="rect">
            <a:avLst/>
          </a:prstGeom>
          <a:solidFill>
            <a:schemeClr val="bg2"/>
          </a:solidFill>
          <a:ln w="25400">
            <a:solidFill>
              <a:srgbClr val="FF0000"/>
            </a:solidFill>
          </a:ln>
        </p:spPr>
        <p:txBody>
          <a:bodyPr wrap="square" rtlCol="0">
            <a:spAutoFit/>
          </a:bodyPr>
          <a:lstStyle/>
          <a:p>
            <a:pPr algn="ctr"/>
            <a:r>
              <a:rPr lang="en-US" sz="2800" dirty="0"/>
              <a:t>PLANT #5</a:t>
            </a:r>
          </a:p>
        </p:txBody>
      </p:sp>
    </p:spTree>
    <p:extLst>
      <p:ext uri="{BB962C8B-B14F-4D97-AF65-F5344CB8AC3E}">
        <p14:creationId xmlns:p14="http://schemas.microsoft.com/office/powerpoint/2010/main" val="326284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14FCA360-AB15-4C4A-8146-DEC0346C5DB8}"/>
              </a:ext>
            </a:extLst>
          </p:cNvPr>
          <p:cNvPicPr>
            <a:picLocks noChangeAspect="1"/>
          </p:cNvPicPr>
          <p:nvPr/>
        </p:nvPicPr>
        <p:blipFill>
          <a:blip r:embed="rId2"/>
          <a:stretch>
            <a:fillRect/>
          </a:stretch>
        </p:blipFill>
        <p:spPr>
          <a:xfrm>
            <a:off x="469821" y="3057524"/>
            <a:ext cx="3807010" cy="3643313"/>
          </a:xfrm>
          <a:prstGeom prst="rect">
            <a:avLst/>
          </a:prstGeom>
        </p:spPr>
      </p:pic>
      <p:pic>
        <p:nvPicPr>
          <p:cNvPr id="5" name="Picture 4" descr="A close up of a green plant&#10;&#10;Description automatically generated">
            <a:extLst>
              <a:ext uri="{FF2B5EF4-FFF2-40B4-BE49-F238E27FC236}">
                <a16:creationId xmlns:a16="http://schemas.microsoft.com/office/drawing/2014/main" id="{47866CCE-ED24-9C4F-BC0F-B4DED7A23F8E}"/>
              </a:ext>
            </a:extLst>
          </p:cNvPr>
          <p:cNvPicPr>
            <a:picLocks noChangeAspect="1"/>
          </p:cNvPicPr>
          <p:nvPr/>
        </p:nvPicPr>
        <p:blipFill>
          <a:blip r:embed="rId3"/>
          <a:stretch>
            <a:fillRect/>
          </a:stretch>
        </p:blipFill>
        <p:spPr>
          <a:xfrm rot="5400000">
            <a:off x="7646266" y="2478954"/>
            <a:ext cx="4825009" cy="3618757"/>
          </a:xfrm>
          <a:prstGeom prst="rect">
            <a:avLst/>
          </a:prstGeom>
        </p:spPr>
      </p:pic>
      <p:pic>
        <p:nvPicPr>
          <p:cNvPr id="9" name="Picture 8" descr="A close up of a tree&#10;&#10;Description automatically generated">
            <a:extLst>
              <a:ext uri="{FF2B5EF4-FFF2-40B4-BE49-F238E27FC236}">
                <a16:creationId xmlns:a16="http://schemas.microsoft.com/office/drawing/2014/main" id="{D8DE3B48-AB42-7A40-BCF8-3962DA7EC90A}"/>
              </a:ext>
            </a:extLst>
          </p:cNvPr>
          <p:cNvPicPr>
            <a:picLocks noChangeAspect="1"/>
          </p:cNvPicPr>
          <p:nvPr/>
        </p:nvPicPr>
        <p:blipFill>
          <a:blip r:embed="rId4"/>
          <a:stretch>
            <a:fillRect/>
          </a:stretch>
        </p:blipFill>
        <p:spPr>
          <a:xfrm rot="5400000">
            <a:off x="3731173" y="2478956"/>
            <a:ext cx="4825007" cy="3618756"/>
          </a:xfrm>
          <a:prstGeom prst="rect">
            <a:avLst/>
          </a:prstGeom>
        </p:spPr>
      </p:pic>
      <p:sp>
        <p:nvSpPr>
          <p:cNvPr id="10" name="TextBox 9">
            <a:extLst>
              <a:ext uri="{FF2B5EF4-FFF2-40B4-BE49-F238E27FC236}">
                <a16:creationId xmlns:a16="http://schemas.microsoft.com/office/drawing/2014/main" id="{810E6329-4CA9-4F41-818A-71E39FE92458}"/>
              </a:ext>
            </a:extLst>
          </p:cNvPr>
          <p:cNvSpPr txBox="1"/>
          <p:nvPr/>
        </p:nvSpPr>
        <p:spPr>
          <a:xfrm>
            <a:off x="1057275" y="542925"/>
            <a:ext cx="9344025" cy="523220"/>
          </a:xfrm>
          <a:prstGeom prst="rect">
            <a:avLst/>
          </a:prstGeom>
          <a:solidFill>
            <a:schemeClr val="bg2"/>
          </a:solidFill>
          <a:ln w="28575">
            <a:solidFill>
              <a:srgbClr val="FF0000"/>
            </a:solidFill>
          </a:ln>
        </p:spPr>
        <p:txBody>
          <a:bodyPr wrap="square" rtlCol="0">
            <a:spAutoFit/>
          </a:bodyPr>
          <a:lstStyle/>
          <a:p>
            <a:pPr algn="ctr"/>
            <a:r>
              <a:rPr lang="en-US" sz="2800"/>
              <a:t>PLANT #6</a:t>
            </a:r>
            <a:endParaRPr lang="en-US" sz="2800" dirty="0"/>
          </a:p>
        </p:txBody>
      </p:sp>
    </p:spTree>
    <p:extLst>
      <p:ext uri="{BB962C8B-B14F-4D97-AF65-F5344CB8AC3E}">
        <p14:creationId xmlns:p14="http://schemas.microsoft.com/office/powerpoint/2010/main" val="309804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C32C-6A07-BE4E-B7E9-ED7D97F0BED1}"/>
              </a:ext>
            </a:extLst>
          </p:cNvPr>
          <p:cNvSpPr>
            <a:spLocks noGrp="1"/>
          </p:cNvSpPr>
          <p:nvPr>
            <p:ph type="title"/>
          </p:nvPr>
        </p:nvSpPr>
        <p:spPr>
          <a:xfrm>
            <a:off x="831850" y="616995"/>
            <a:ext cx="10515600" cy="1362075"/>
          </a:xfrm>
          <a:solidFill>
            <a:schemeClr val="bg2"/>
          </a:solidFill>
          <a:ln w="25400">
            <a:solidFill>
              <a:srgbClr val="FF0000"/>
            </a:solidFill>
          </a:ln>
        </p:spPr>
        <p:txBody>
          <a:bodyPr/>
          <a:lstStyle/>
          <a:p>
            <a:pPr algn="ctr"/>
            <a:r>
              <a:rPr lang="en-US" dirty="0"/>
              <a:t>TIME TO JOURNAL!</a:t>
            </a:r>
          </a:p>
        </p:txBody>
      </p:sp>
      <p:sp>
        <p:nvSpPr>
          <p:cNvPr id="3" name="Text Placeholder 2">
            <a:extLst>
              <a:ext uri="{FF2B5EF4-FFF2-40B4-BE49-F238E27FC236}">
                <a16:creationId xmlns:a16="http://schemas.microsoft.com/office/drawing/2014/main" id="{76D1BDA4-E1C1-EF43-85E3-0CDD6A3774B0}"/>
              </a:ext>
            </a:extLst>
          </p:cNvPr>
          <p:cNvSpPr>
            <a:spLocks noGrp="1"/>
          </p:cNvSpPr>
          <p:nvPr>
            <p:ph type="body" idx="1"/>
          </p:nvPr>
        </p:nvSpPr>
        <p:spPr>
          <a:xfrm>
            <a:off x="831850" y="2371726"/>
            <a:ext cx="10515600" cy="3743324"/>
          </a:xfrm>
          <a:ln w="12700">
            <a:solidFill>
              <a:srgbClr val="FF0000"/>
            </a:solidFill>
          </a:ln>
        </p:spPr>
        <p:txBody>
          <a:bodyPr>
            <a:normAutofit/>
          </a:bodyPr>
          <a:lstStyle/>
          <a:p>
            <a:r>
              <a:rPr lang="en-US" sz="3200" dirty="0">
                <a:solidFill>
                  <a:schemeClr val="tx1"/>
                </a:solidFill>
              </a:rPr>
              <a:t>THE FOLLOWING SLIDE HAS ONE PICTURE OF EACH OF THE SIX PL</a:t>
            </a:r>
            <a:r>
              <a:rPr lang="en-US" sz="3600" dirty="0">
                <a:solidFill>
                  <a:schemeClr val="tx1"/>
                </a:solidFill>
              </a:rPr>
              <a:t>ANTS.</a:t>
            </a:r>
          </a:p>
          <a:p>
            <a:pPr marL="457200" indent="-457200">
              <a:buFont typeface="+mj-lt"/>
              <a:buAutoNum type="arabicPeriod"/>
            </a:pPr>
            <a:r>
              <a:rPr lang="en-US" sz="3600" dirty="0">
                <a:solidFill>
                  <a:schemeClr val="tx1"/>
                </a:solidFill>
              </a:rPr>
              <a:t>CHOOSE ONE OF THE PICTURES AND JOURNAL THAT PLANT.</a:t>
            </a:r>
          </a:p>
          <a:p>
            <a:pPr marL="457200" indent="-457200">
              <a:buFont typeface="+mj-lt"/>
              <a:buAutoNum type="arabicPeriod"/>
            </a:pPr>
            <a:r>
              <a:rPr lang="en-US" sz="3600" dirty="0">
                <a:solidFill>
                  <a:schemeClr val="tx1"/>
                </a:solidFill>
              </a:rPr>
              <a:t>DO ALL PARTS OF THE JOURNALING (ABC, 123,         )</a:t>
            </a:r>
          </a:p>
          <a:p>
            <a:pPr marL="457200" indent="-457200">
              <a:buFont typeface="+mj-lt"/>
              <a:buAutoNum type="arabicPeriod"/>
            </a:pPr>
            <a:r>
              <a:rPr lang="en-US" sz="3600" dirty="0">
                <a:solidFill>
                  <a:schemeClr val="tx1"/>
                </a:solidFill>
              </a:rPr>
              <a:t>REMEMBER, DON’T DO THE REFLECTION YET.</a:t>
            </a:r>
          </a:p>
          <a:p>
            <a:endParaRPr lang="en-US" dirty="0"/>
          </a:p>
        </p:txBody>
      </p:sp>
      <p:pic>
        <p:nvPicPr>
          <p:cNvPr id="6" name="Picture 5" descr="A picture containing room&#10;&#10;Description automatically generated">
            <a:extLst>
              <a:ext uri="{FF2B5EF4-FFF2-40B4-BE49-F238E27FC236}">
                <a16:creationId xmlns:a16="http://schemas.microsoft.com/office/drawing/2014/main" id="{9E6C1E53-917E-594F-86A3-BD0D6E98BF3D}"/>
              </a:ext>
            </a:extLst>
          </p:cNvPr>
          <p:cNvPicPr>
            <a:picLocks noChangeAspect="1"/>
          </p:cNvPicPr>
          <p:nvPr/>
        </p:nvPicPr>
        <p:blipFill>
          <a:blip r:embed="rId2"/>
          <a:stretch>
            <a:fillRect/>
          </a:stretch>
        </p:blipFill>
        <p:spPr>
          <a:xfrm rot="10800000" flipV="1">
            <a:off x="10174204" y="4571248"/>
            <a:ext cx="539750" cy="539750"/>
          </a:xfrm>
          <a:prstGeom prst="rect">
            <a:avLst/>
          </a:prstGeom>
        </p:spPr>
      </p:pic>
    </p:spTree>
    <p:extLst>
      <p:ext uri="{BB962C8B-B14F-4D97-AF65-F5344CB8AC3E}">
        <p14:creationId xmlns:p14="http://schemas.microsoft.com/office/powerpoint/2010/main" val="2420845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324</Words>
  <Application>Microsoft Macintosh PowerPoint</Application>
  <PresentationFormat>Widescreen</PresentationFormat>
  <Paragraphs>40</Paragraphs>
  <Slides>12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MY SECRET PLANT PART 1</vt:lpstr>
      <vt:lpstr>DIRECTIONS: AS YOU OBSERVE, SAY ALOUD:   “I NOTICE…, I WONDER…, THIS REMINDS ME OF…” MANY TIMES FOR EACH SLIDE. </vt:lpstr>
      <vt:lpstr>PowerPoint Presentation</vt:lpstr>
      <vt:lpstr>PowerPoint Presentation</vt:lpstr>
      <vt:lpstr>PowerPoint Presentation</vt:lpstr>
      <vt:lpstr>PowerPoint Presentation</vt:lpstr>
      <vt:lpstr>PowerPoint Presentation</vt:lpstr>
      <vt:lpstr>PowerPoint Presentation</vt:lpstr>
      <vt:lpstr>TIME TO JOURNAL!</vt:lpstr>
      <vt:lpstr>PowerPoint Presentation</vt:lpstr>
      <vt:lpstr>Test your success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SECRET PLANT</dc:title>
  <dc:creator>Paula Harvey</dc:creator>
  <cp:lastModifiedBy>Paula Harvey</cp:lastModifiedBy>
  <cp:revision>22</cp:revision>
  <dcterms:created xsi:type="dcterms:W3CDTF">2020-08-25T01:49:15Z</dcterms:created>
  <dcterms:modified xsi:type="dcterms:W3CDTF">2020-08-28T01:03:18Z</dcterms:modified>
</cp:coreProperties>
</file>