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00"/>
  </p:normalViewPr>
  <p:slideViewPr>
    <p:cSldViewPr snapToGrid="0" snapToObjects="1">
      <p:cViewPr varScale="1">
        <p:scale>
          <a:sx n="106" d="100"/>
          <a:sy n="106" d="100"/>
        </p:scale>
        <p:origin x="7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46FFE-FDDD-B848-94CD-7273C61828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BB60E6-6B5F-8749-8175-659B58A96A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10FFDA-AC9E-3B49-9CDD-34B5235BD44E}"/>
              </a:ext>
            </a:extLst>
          </p:cNvPr>
          <p:cNvSpPr>
            <a:spLocks noGrp="1"/>
          </p:cNvSpPr>
          <p:nvPr>
            <p:ph type="dt" sz="half" idx="10"/>
          </p:nvPr>
        </p:nvSpPr>
        <p:spPr/>
        <p:txBody>
          <a:bodyPr/>
          <a:lstStyle/>
          <a:p>
            <a:fld id="{31051290-D692-4647-81BB-5E2A75AF7EDA}" type="datetimeFigureOut">
              <a:rPr lang="en-US" smtClean="0"/>
              <a:t>9/13/21</a:t>
            </a:fld>
            <a:endParaRPr lang="en-US"/>
          </a:p>
        </p:txBody>
      </p:sp>
      <p:sp>
        <p:nvSpPr>
          <p:cNvPr id="5" name="Footer Placeholder 4">
            <a:extLst>
              <a:ext uri="{FF2B5EF4-FFF2-40B4-BE49-F238E27FC236}">
                <a16:creationId xmlns:a16="http://schemas.microsoft.com/office/drawing/2014/main" id="{F1E77574-7C7D-ED4A-9564-3891291A08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68CA7-397A-7A4C-8C50-DB2870912337}"/>
              </a:ext>
            </a:extLst>
          </p:cNvPr>
          <p:cNvSpPr>
            <a:spLocks noGrp="1"/>
          </p:cNvSpPr>
          <p:nvPr>
            <p:ph type="sldNum" sz="quarter" idx="12"/>
          </p:nvPr>
        </p:nvSpPr>
        <p:spPr/>
        <p:txBody>
          <a:bodyPr/>
          <a:lstStyle/>
          <a:p>
            <a:fld id="{AB3AD431-D908-004B-942A-D875A87964C7}" type="slidenum">
              <a:rPr lang="en-US" smtClean="0"/>
              <a:t>‹#›</a:t>
            </a:fld>
            <a:endParaRPr lang="en-US"/>
          </a:p>
        </p:txBody>
      </p:sp>
    </p:spTree>
    <p:extLst>
      <p:ext uri="{BB962C8B-B14F-4D97-AF65-F5344CB8AC3E}">
        <p14:creationId xmlns:p14="http://schemas.microsoft.com/office/powerpoint/2010/main" val="3841488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12868-8863-6945-A5C7-69A39C48CC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712CE6-67EB-5241-8D9E-9AC5EAE575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EE59B-6DEA-2941-887D-6543D3691CCA}"/>
              </a:ext>
            </a:extLst>
          </p:cNvPr>
          <p:cNvSpPr>
            <a:spLocks noGrp="1"/>
          </p:cNvSpPr>
          <p:nvPr>
            <p:ph type="dt" sz="half" idx="10"/>
          </p:nvPr>
        </p:nvSpPr>
        <p:spPr/>
        <p:txBody>
          <a:bodyPr/>
          <a:lstStyle/>
          <a:p>
            <a:fld id="{31051290-D692-4647-81BB-5E2A75AF7EDA}" type="datetimeFigureOut">
              <a:rPr lang="en-US" smtClean="0"/>
              <a:t>9/13/21</a:t>
            </a:fld>
            <a:endParaRPr lang="en-US"/>
          </a:p>
        </p:txBody>
      </p:sp>
      <p:sp>
        <p:nvSpPr>
          <p:cNvPr id="5" name="Footer Placeholder 4">
            <a:extLst>
              <a:ext uri="{FF2B5EF4-FFF2-40B4-BE49-F238E27FC236}">
                <a16:creationId xmlns:a16="http://schemas.microsoft.com/office/drawing/2014/main" id="{5E0CA70E-D218-8845-861D-C23B43E0C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87AE0-016B-EA40-A99E-B269EC0D13DF}"/>
              </a:ext>
            </a:extLst>
          </p:cNvPr>
          <p:cNvSpPr>
            <a:spLocks noGrp="1"/>
          </p:cNvSpPr>
          <p:nvPr>
            <p:ph type="sldNum" sz="quarter" idx="12"/>
          </p:nvPr>
        </p:nvSpPr>
        <p:spPr/>
        <p:txBody>
          <a:bodyPr/>
          <a:lstStyle/>
          <a:p>
            <a:fld id="{AB3AD431-D908-004B-942A-D875A87964C7}" type="slidenum">
              <a:rPr lang="en-US" smtClean="0"/>
              <a:t>‹#›</a:t>
            </a:fld>
            <a:endParaRPr lang="en-US"/>
          </a:p>
        </p:txBody>
      </p:sp>
    </p:spTree>
    <p:extLst>
      <p:ext uri="{BB962C8B-B14F-4D97-AF65-F5344CB8AC3E}">
        <p14:creationId xmlns:p14="http://schemas.microsoft.com/office/powerpoint/2010/main" val="3361828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9F8B08-17A4-5344-95BC-3A058D1DBC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CA7B1C-51A9-C64C-8D9B-5E3AC2FB42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01DF6D-9A66-C742-9D18-EA580C005CBC}"/>
              </a:ext>
            </a:extLst>
          </p:cNvPr>
          <p:cNvSpPr>
            <a:spLocks noGrp="1"/>
          </p:cNvSpPr>
          <p:nvPr>
            <p:ph type="dt" sz="half" idx="10"/>
          </p:nvPr>
        </p:nvSpPr>
        <p:spPr/>
        <p:txBody>
          <a:bodyPr/>
          <a:lstStyle/>
          <a:p>
            <a:fld id="{31051290-D692-4647-81BB-5E2A75AF7EDA}" type="datetimeFigureOut">
              <a:rPr lang="en-US" smtClean="0"/>
              <a:t>9/13/21</a:t>
            </a:fld>
            <a:endParaRPr lang="en-US"/>
          </a:p>
        </p:txBody>
      </p:sp>
      <p:sp>
        <p:nvSpPr>
          <p:cNvPr id="5" name="Footer Placeholder 4">
            <a:extLst>
              <a:ext uri="{FF2B5EF4-FFF2-40B4-BE49-F238E27FC236}">
                <a16:creationId xmlns:a16="http://schemas.microsoft.com/office/drawing/2014/main" id="{65F079CC-8320-434A-9A3D-7583A60B0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7BC35-27D0-7F47-8893-95B4A9D7877B}"/>
              </a:ext>
            </a:extLst>
          </p:cNvPr>
          <p:cNvSpPr>
            <a:spLocks noGrp="1"/>
          </p:cNvSpPr>
          <p:nvPr>
            <p:ph type="sldNum" sz="quarter" idx="12"/>
          </p:nvPr>
        </p:nvSpPr>
        <p:spPr/>
        <p:txBody>
          <a:bodyPr/>
          <a:lstStyle/>
          <a:p>
            <a:fld id="{AB3AD431-D908-004B-942A-D875A87964C7}" type="slidenum">
              <a:rPr lang="en-US" smtClean="0"/>
              <a:t>‹#›</a:t>
            </a:fld>
            <a:endParaRPr lang="en-US"/>
          </a:p>
        </p:txBody>
      </p:sp>
    </p:spTree>
    <p:extLst>
      <p:ext uri="{BB962C8B-B14F-4D97-AF65-F5344CB8AC3E}">
        <p14:creationId xmlns:p14="http://schemas.microsoft.com/office/powerpoint/2010/main" val="967187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607C8-5A60-D340-988D-F7BCAAB12A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18CEDC-8AB2-8240-9D68-B192E203C9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2619FD-6BCC-9147-8838-77B4D03EB6F7}"/>
              </a:ext>
            </a:extLst>
          </p:cNvPr>
          <p:cNvSpPr>
            <a:spLocks noGrp="1"/>
          </p:cNvSpPr>
          <p:nvPr>
            <p:ph type="dt" sz="half" idx="10"/>
          </p:nvPr>
        </p:nvSpPr>
        <p:spPr/>
        <p:txBody>
          <a:bodyPr/>
          <a:lstStyle/>
          <a:p>
            <a:fld id="{31051290-D692-4647-81BB-5E2A75AF7EDA}" type="datetimeFigureOut">
              <a:rPr lang="en-US" smtClean="0"/>
              <a:t>9/13/21</a:t>
            </a:fld>
            <a:endParaRPr lang="en-US"/>
          </a:p>
        </p:txBody>
      </p:sp>
      <p:sp>
        <p:nvSpPr>
          <p:cNvPr id="5" name="Footer Placeholder 4">
            <a:extLst>
              <a:ext uri="{FF2B5EF4-FFF2-40B4-BE49-F238E27FC236}">
                <a16:creationId xmlns:a16="http://schemas.microsoft.com/office/drawing/2014/main" id="{F0BDF0DA-C28C-E046-9CF7-AF3F85A2D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00876-4A7B-0749-AE83-559BB4ED7AFE}"/>
              </a:ext>
            </a:extLst>
          </p:cNvPr>
          <p:cNvSpPr>
            <a:spLocks noGrp="1"/>
          </p:cNvSpPr>
          <p:nvPr>
            <p:ph type="sldNum" sz="quarter" idx="12"/>
          </p:nvPr>
        </p:nvSpPr>
        <p:spPr/>
        <p:txBody>
          <a:bodyPr/>
          <a:lstStyle/>
          <a:p>
            <a:fld id="{AB3AD431-D908-004B-942A-D875A87964C7}" type="slidenum">
              <a:rPr lang="en-US" smtClean="0"/>
              <a:t>‹#›</a:t>
            </a:fld>
            <a:endParaRPr lang="en-US"/>
          </a:p>
        </p:txBody>
      </p:sp>
    </p:spTree>
    <p:extLst>
      <p:ext uri="{BB962C8B-B14F-4D97-AF65-F5344CB8AC3E}">
        <p14:creationId xmlns:p14="http://schemas.microsoft.com/office/powerpoint/2010/main" val="4103620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3F494-8598-0942-A869-A231A531F3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5D8E9C-B260-904C-99CB-BA6FE3CDFC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F5CC57-3B51-D241-97B8-F58BDE51BC3A}"/>
              </a:ext>
            </a:extLst>
          </p:cNvPr>
          <p:cNvSpPr>
            <a:spLocks noGrp="1"/>
          </p:cNvSpPr>
          <p:nvPr>
            <p:ph type="dt" sz="half" idx="10"/>
          </p:nvPr>
        </p:nvSpPr>
        <p:spPr/>
        <p:txBody>
          <a:bodyPr/>
          <a:lstStyle/>
          <a:p>
            <a:fld id="{31051290-D692-4647-81BB-5E2A75AF7EDA}" type="datetimeFigureOut">
              <a:rPr lang="en-US" smtClean="0"/>
              <a:t>9/13/21</a:t>
            </a:fld>
            <a:endParaRPr lang="en-US"/>
          </a:p>
        </p:txBody>
      </p:sp>
      <p:sp>
        <p:nvSpPr>
          <p:cNvPr id="5" name="Footer Placeholder 4">
            <a:extLst>
              <a:ext uri="{FF2B5EF4-FFF2-40B4-BE49-F238E27FC236}">
                <a16:creationId xmlns:a16="http://schemas.microsoft.com/office/drawing/2014/main" id="{E36C6D65-97FA-5F4E-BD58-AC7429EBC4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014575-2E75-FA4F-A668-6D83B1E29494}"/>
              </a:ext>
            </a:extLst>
          </p:cNvPr>
          <p:cNvSpPr>
            <a:spLocks noGrp="1"/>
          </p:cNvSpPr>
          <p:nvPr>
            <p:ph type="sldNum" sz="quarter" idx="12"/>
          </p:nvPr>
        </p:nvSpPr>
        <p:spPr/>
        <p:txBody>
          <a:bodyPr/>
          <a:lstStyle/>
          <a:p>
            <a:fld id="{AB3AD431-D908-004B-942A-D875A87964C7}" type="slidenum">
              <a:rPr lang="en-US" smtClean="0"/>
              <a:t>‹#›</a:t>
            </a:fld>
            <a:endParaRPr lang="en-US"/>
          </a:p>
        </p:txBody>
      </p:sp>
    </p:spTree>
    <p:extLst>
      <p:ext uri="{BB962C8B-B14F-4D97-AF65-F5344CB8AC3E}">
        <p14:creationId xmlns:p14="http://schemas.microsoft.com/office/powerpoint/2010/main" val="421969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0D8FB-1DE7-CB41-B416-B67C372A8C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DC6B2B-4DDE-C244-A103-2C2D1A6734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BC49D0-D294-614F-A6BD-50DC78BA03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1E200D-37B0-5445-9B25-EDA4617323C5}"/>
              </a:ext>
            </a:extLst>
          </p:cNvPr>
          <p:cNvSpPr>
            <a:spLocks noGrp="1"/>
          </p:cNvSpPr>
          <p:nvPr>
            <p:ph type="dt" sz="half" idx="10"/>
          </p:nvPr>
        </p:nvSpPr>
        <p:spPr/>
        <p:txBody>
          <a:bodyPr/>
          <a:lstStyle/>
          <a:p>
            <a:fld id="{31051290-D692-4647-81BB-5E2A75AF7EDA}" type="datetimeFigureOut">
              <a:rPr lang="en-US" smtClean="0"/>
              <a:t>9/13/21</a:t>
            </a:fld>
            <a:endParaRPr lang="en-US"/>
          </a:p>
        </p:txBody>
      </p:sp>
      <p:sp>
        <p:nvSpPr>
          <p:cNvPr id="6" name="Footer Placeholder 5">
            <a:extLst>
              <a:ext uri="{FF2B5EF4-FFF2-40B4-BE49-F238E27FC236}">
                <a16:creationId xmlns:a16="http://schemas.microsoft.com/office/drawing/2014/main" id="{92566616-2107-5846-9380-5AE03B5356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84E375-0475-B64C-ADAF-23FFBBC1A713}"/>
              </a:ext>
            </a:extLst>
          </p:cNvPr>
          <p:cNvSpPr>
            <a:spLocks noGrp="1"/>
          </p:cNvSpPr>
          <p:nvPr>
            <p:ph type="sldNum" sz="quarter" idx="12"/>
          </p:nvPr>
        </p:nvSpPr>
        <p:spPr/>
        <p:txBody>
          <a:bodyPr/>
          <a:lstStyle/>
          <a:p>
            <a:fld id="{AB3AD431-D908-004B-942A-D875A87964C7}" type="slidenum">
              <a:rPr lang="en-US" smtClean="0"/>
              <a:t>‹#›</a:t>
            </a:fld>
            <a:endParaRPr lang="en-US"/>
          </a:p>
        </p:txBody>
      </p:sp>
    </p:spTree>
    <p:extLst>
      <p:ext uri="{BB962C8B-B14F-4D97-AF65-F5344CB8AC3E}">
        <p14:creationId xmlns:p14="http://schemas.microsoft.com/office/powerpoint/2010/main" val="3290074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DF478-EB7E-5147-8055-BE3D7517EC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193627-9E4D-734E-B4F4-7BF8ED86D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7C99A3-F36D-6E49-ACA3-E6C95F765F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E127A9-4B44-0840-85D9-5C3E9D8306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A5CE08-5F2B-9E4F-AAD3-8E44F9BD94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D31F91-70ED-3A46-9398-3B5D97330ACC}"/>
              </a:ext>
            </a:extLst>
          </p:cNvPr>
          <p:cNvSpPr>
            <a:spLocks noGrp="1"/>
          </p:cNvSpPr>
          <p:nvPr>
            <p:ph type="dt" sz="half" idx="10"/>
          </p:nvPr>
        </p:nvSpPr>
        <p:spPr/>
        <p:txBody>
          <a:bodyPr/>
          <a:lstStyle/>
          <a:p>
            <a:fld id="{31051290-D692-4647-81BB-5E2A75AF7EDA}" type="datetimeFigureOut">
              <a:rPr lang="en-US" smtClean="0"/>
              <a:t>9/13/21</a:t>
            </a:fld>
            <a:endParaRPr lang="en-US"/>
          </a:p>
        </p:txBody>
      </p:sp>
      <p:sp>
        <p:nvSpPr>
          <p:cNvPr id="8" name="Footer Placeholder 7">
            <a:extLst>
              <a:ext uri="{FF2B5EF4-FFF2-40B4-BE49-F238E27FC236}">
                <a16:creationId xmlns:a16="http://schemas.microsoft.com/office/drawing/2014/main" id="{F12DDD11-F03B-314E-B5F2-B50CBFDA89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DF4473-1BEF-4242-86EE-6D8B32F8EBC7}"/>
              </a:ext>
            </a:extLst>
          </p:cNvPr>
          <p:cNvSpPr>
            <a:spLocks noGrp="1"/>
          </p:cNvSpPr>
          <p:nvPr>
            <p:ph type="sldNum" sz="quarter" idx="12"/>
          </p:nvPr>
        </p:nvSpPr>
        <p:spPr/>
        <p:txBody>
          <a:bodyPr/>
          <a:lstStyle/>
          <a:p>
            <a:fld id="{AB3AD431-D908-004B-942A-D875A87964C7}" type="slidenum">
              <a:rPr lang="en-US" smtClean="0"/>
              <a:t>‹#›</a:t>
            </a:fld>
            <a:endParaRPr lang="en-US"/>
          </a:p>
        </p:txBody>
      </p:sp>
    </p:spTree>
    <p:extLst>
      <p:ext uri="{BB962C8B-B14F-4D97-AF65-F5344CB8AC3E}">
        <p14:creationId xmlns:p14="http://schemas.microsoft.com/office/powerpoint/2010/main" val="422818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E386E-2BB5-E042-AB0B-5E0E56E5BB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FE0763-E346-014D-AE8B-D6BE95A756A5}"/>
              </a:ext>
            </a:extLst>
          </p:cNvPr>
          <p:cNvSpPr>
            <a:spLocks noGrp="1"/>
          </p:cNvSpPr>
          <p:nvPr>
            <p:ph type="dt" sz="half" idx="10"/>
          </p:nvPr>
        </p:nvSpPr>
        <p:spPr/>
        <p:txBody>
          <a:bodyPr/>
          <a:lstStyle/>
          <a:p>
            <a:fld id="{31051290-D692-4647-81BB-5E2A75AF7EDA}" type="datetimeFigureOut">
              <a:rPr lang="en-US" smtClean="0"/>
              <a:t>9/13/21</a:t>
            </a:fld>
            <a:endParaRPr lang="en-US"/>
          </a:p>
        </p:txBody>
      </p:sp>
      <p:sp>
        <p:nvSpPr>
          <p:cNvPr id="4" name="Footer Placeholder 3">
            <a:extLst>
              <a:ext uri="{FF2B5EF4-FFF2-40B4-BE49-F238E27FC236}">
                <a16:creationId xmlns:a16="http://schemas.microsoft.com/office/drawing/2014/main" id="{2C196A8F-77CE-8446-87AC-E55F591E89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799036-43EF-3549-A847-F17476F5D2F7}"/>
              </a:ext>
            </a:extLst>
          </p:cNvPr>
          <p:cNvSpPr>
            <a:spLocks noGrp="1"/>
          </p:cNvSpPr>
          <p:nvPr>
            <p:ph type="sldNum" sz="quarter" idx="12"/>
          </p:nvPr>
        </p:nvSpPr>
        <p:spPr/>
        <p:txBody>
          <a:bodyPr/>
          <a:lstStyle/>
          <a:p>
            <a:fld id="{AB3AD431-D908-004B-942A-D875A87964C7}" type="slidenum">
              <a:rPr lang="en-US" smtClean="0"/>
              <a:t>‹#›</a:t>
            </a:fld>
            <a:endParaRPr lang="en-US"/>
          </a:p>
        </p:txBody>
      </p:sp>
    </p:spTree>
    <p:extLst>
      <p:ext uri="{BB962C8B-B14F-4D97-AF65-F5344CB8AC3E}">
        <p14:creationId xmlns:p14="http://schemas.microsoft.com/office/powerpoint/2010/main" val="4161945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B982C0-C326-1A4F-90C6-D8A57A25D5E6}"/>
              </a:ext>
            </a:extLst>
          </p:cNvPr>
          <p:cNvSpPr>
            <a:spLocks noGrp="1"/>
          </p:cNvSpPr>
          <p:nvPr>
            <p:ph type="dt" sz="half" idx="10"/>
          </p:nvPr>
        </p:nvSpPr>
        <p:spPr/>
        <p:txBody>
          <a:bodyPr/>
          <a:lstStyle/>
          <a:p>
            <a:fld id="{31051290-D692-4647-81BB-5E2A75AF7EDA}" type="datetimeFigureOut">
              <a:rPr lang="en-US" smtClean="0"/>
              <a:t>9/13/21</a:t>
            </a:fld>
            <a:endParaRPr lang="en-US"/>
          </a:p>
        </p:txBody>
      </p:sp>
      <p:sp>
        <p:nvSpPr>
          <p:cNvPr id="3" name="Footer Placeholder 2">
            <a:extLst>
              <a:ext uri="{FF2B5EF4-FFF2-40B4-BE49-F238E27FC236}">
                <a16:creationId xmlns:a16="http://schemas.microsoft.com/office/drawing/2014/main" id="{A40C39BC-F43F-0042-A187-6E83D853D6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2E46CE-EF32-3746-9CC3-CB9F63AE87FB}"/>
              </a:ext>
            </a:extLst>
          </p:cNvPr>
          <p:cNvSpPr>
            <a:spLocks noGrp="1"/>
          </p:cNvSpPr>
          <p:nvPr>
            <p:ph type="sldNum" sz="quarter" idx="12"/>
          </p:nvPr>
        </p:nvSpPr>
        <p:spPr/>
        <p:txBody>
          <a:bodyPr/>
          <a:lstStyle/>
          <a:p>
            <a:fld id="{AB3AD431-D908-004B-942A-D875A87964C7}" type="slidenum">
              <a:rPr lang="en-US" smtClean="0"/>
              <a:t>‹#›</a:t>
            </a:fld>
            <a:endParaRPr lang="en-US"/>
          </a:p>
        </p:txBody>
      </p:sp>
    </p:spTree>
    <p:extLst>
      <p:ext uri="{BB962C8B-B14F-4D97-AF65-F5344CB8AC3E}">
        <p14:creationId xmlns:p14="http://schemas.microsoft.com/office/powerpoint/2010/main" val="2573885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F292A-7F78-474F-912F-85E8245951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4FA2FF-5F71-414E-91C5-3317635BE4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B68026-28F9-A34E-83AF-B35B58FB5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FBD2F9-6322-AF4B-88AD-A3864ABC6899}"/>
              </a:ext>
            </a:extLst>
          </p:cNvPr>
          <p:cNvSpPr>
            <a:spLocks noGrp="1"/>
          </p:cNvSpPr>
          <p:nvPr>
            <p:ph type="dt" sz="half" idx="10"/>
          </p:nvPr>
        </p:nvSpPr>
        <p:spPr/>
        <p:txBody>
          <a:bodyPr/>
          <a:lstStyle/>
          <a:p>
            <a:fld id="{31051290-D692-4647-81BB-5E2A75AF7EDA}" type="datetimeFigureOut">
              <a:rPr lang="en-US" smtClean="0"/>
              <a:t>9/13/21</a:t>
            </a:fld>
            <a:endParaRPr lang="en-US"/>
          </a:p>
        </p:txBody>
      </p:sp>
      <p:sp>
        <p:nvSpPr>
          <p:cNvPr id="6" name="Footer Placeholder 5">
            <a:extLst>
              <a:ext uri="{FF2B5EF4-FFF2-40B4-BE49-F238E27FC236}">
                <a16:creationId xmlns:a16="http://schemas.microsoft.com/office/drawing/2014/main" id="{FBA61189-26D4-8E4B-A9EA-0585EA769A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599A69-090F-0E4C-951A-272E3B38C9F0}"/>
              </a:ext>
            </a:extLst>
          </p:cNvPr>
          <p:cNvSpPr>
            <a:spLocks noGrp="1"/>
          </p:cNvSpPr>
          <p:nvPr>
            <p:ph type="sldNum" sz="quarter" idx="12"/>
          </p:nvPr>
        </p:nvSpPr>
        <p:spPr/>
        <p:txBody>
          <a:bodyPr/>
          <a:lstStyle/>
          <a:p>
            <a:fld id="{AB3AD431-D908-004B-942A-D875A87964C7}" type="slidenum">
              <a:rPr lang="en-US" smtClean="0"/>
              <a:t>‹#›</a:t>
            </a:fld>
            <a:endParaRPr lang="en-US"/>
          </a:p>
        </p:txBody>
      </p:sp>
    </p:spTree>
    <p:extLst>
      <p:ext uri="{BB962C8B-B14F-4D97-AF65-F5344CB8AC3E}">
        <p14:creationId xmlns:p14="http://schemas.microsoft.com/office/powerpoint/2010/main" val="1286611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E43C1-35F6-3542-A652-148E5C7198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0D1711-CDD6-8E49-AAC3-0161401465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10F29B-7CF7-474E-B4BF-EE2929F02B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021A94-B305-2248-8E63-B530A1F3F0E4}"/>
              </a:ext>
            </a:extLst>
          </p:cNvPr>
          <p:cNvSpPr>
            <a:spLocks noGrp="1"/>
          </p:cNvSpPr>
          <p:nvPr>
            <p:ph type="dt" sz="half" idx="10"/>
          </p:nvPr>
        </p:nvSpPr>
        <p:spPr/>
        <p:txBody>
          <a:bodyPr/>
          <a:lstStyle/>
          <a:p>
            <a:fld id="{31051290-D692-4647-81BB-5E2A75AF7EDA}" type="datetimeFigureOut">
              <a:rPr lang="en-US" smtClean="0"/>
              <a:t>9/13/21</a:t>
            </a:fld>
            <a:endParaRPr lang="en-US"/>
          </a:p>
        </p:txBody>
      </p:sp>
      <p:sp>
        <p:nvSpPr>
          <p:cNvPr id="6" name="Footer Placeholder 5">
            <a:extLst>
              <a:ext uri="{FF2B5EF4-FFF2-40B4-BE49-F238E27FC236}">
                <a16:creationId xmlns:a16="http://schemas.microsoft.com/office/drawing/2014/main" id="{8260DE80-873D-C948-8718-C374FF9089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E8424C-BFAE-BF4C-A414-63C52B4D6BB9}"/>
              </a:ext>
            </a:extLst>
          </p:cNvPr>
          <p:cNvSpPr>
            <a:spLocks noGrp="1"/>
          </p:cNvSpPr>
          <p:nvPr>
            <p:ph type="sldNum" sz="quarter" idx="12"/>
          </p:nvPr>
        </p:nvSpPr>
        <p:spPr/>
        <p:txBody>
          <a:bodyPr/>
          <a:lstStyle/>
          <a:p>
            <a:fld id="{AB3AD431-D908-004B-942A-D875A87964C7}" type="slidenum">
              <a:rPr lang="en-US" smtClean="0"/>
              <a:t>‹#›</a:t>
            </a:fld>
            <a:endParaRPr lang="en-US"/>
          </a:p>
        </p:txBody>
      </p:sp>
    </p:spTree>
    <p:extLst>
      <p:ext uri="{BB962C8B-B14F-4D97-AF65-F5344CB8AC3E}">
        <p14:creationId xmlns:p14="http://schemas.microsoft.com/office/powerpoint/2010/main" val="218696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539623-996D-4F4A-A469-24A101EF7E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5416B6-CF4A-554F-A972-7C5539FA28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72B29-A89E-6248-BC99-FDB1EFAC60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51290-D692-4647-81BB-5E2A75AF7EDA}" type="datetimeFigureOut">
              <a:rPr lang="en-US" smtClean="0"/>
              <a:t>9/13/21</a:t>
            </a:fld>
            <a:endParaRPr lang="en-US"/>
          </a:p>
        </p:txBody>
      </p:sp>
      <p:sp>
        <p:nvSpPr>
          <p:cNvPr id="5" name="Footer Placeholder 4">
            <a:extLst>
              <a:ext uri="{FF2B5EF4-FFF2-40B4-BE49-F238E27FC236}">
                <a16:creationId xmlns:a16="http://schemas.microsoft.com/office/drawing/2014/main" id="{F7EBB1C2-B556-F342-84A5-AA190D9C1B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848E70-C3BE-844F-98B8-B551F2837B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AD431-D908-004B-942A-D875A87964C7}" type="slidenum">
              <a:rPr lang="en-US" smtClean="0"/>
              <a:t>‹#›</a:t>
            </a:fld>
            <a:endParaRPr lang="en-US"/>
          </a:p>
        </p:txBody>
      </p:sp>
    </p:spTree>
    <p:extLst>
      <p:ext uri="{BB962C8B-B14F-4D97-AF65-F5344CB8AC3E}">
        <p14:creationId xmlns:p14="http://schemas.microsoft.com/office/powerpoint/2010/main" val="650861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66A31C-C35B-5940-89D5-8C6E6505EE1A}"/>
              </a:ext>
            </a:extLst>
          </p:cNvPr>
          <p:cNvSpPr>
            <a:spLocks noGrp="1"/>
          </p:cNvSpPr>
          <p:nvPr>
            <p:ph type="title"/>
          </p:nvPr>
        </p:nvSpPr>
        <p:spPr>
          <a:xfrm>
            <a:off x="5214579" y="629266"/>
            <a:ext cx="6422849" cy="1676603"/>
          </a:xfrm>
        </p:spPr>
        <p:txBody>
          <a:bodyPr>
            <a:normAutofit/>
          </a:bodyPr>
          <a:lstStyle/>
          <a:p>
            <a:r>
              <a:rPr lang="en-US"/>
              <a:t>Lesson 15:Quantification </a:t>
            </a:r>
            <a:r>
              <a:rPr lang="en-US" dirty="0"/>
              <a:t>and Mathematical Thinking</a:t>
            </a:r>
          </a:p>
        </p:txBody>
      </p:sp>
      <p:sp>
        <p:nvSpPr>
          <p:cNvPr id="12" name="Rectangle 11">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45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icture containing text, receipt&#10;&#10;Description automatically generated">
            <a:extLst>
              <a:ext uri="{FF2B5EF4-FFF2-40B4-BE49-F238E27FC236}">
                <a16:creationId xmlns:a16="http://schemas.microsoft.com/office/drawing/2014/main" id="{181C19A3-6441-9045-8DE5-213EBF031399}"/>
              </a:ext>
            </a:extLst>
          </p:cNvPr>
          <p:cNvPicPr>
            <a:picLocks noChangeAspect="1"/>
          </p:cNvPicPr>
          <p:nvPr/>
        </p:nvPicPr>
        <p:blipFill>
          <a:blip r:embed="rId2"/>
          <a:stretch>
            <a:fillRect/>
          </a:stretch>
        </p:blipFill>
        <p:spPr>
          <a:xfrm>
            <a:off x="761364" y="1251881"/>
            <a:ext cx="3113280" cy="4354237"/>
          </a:xfrm>
          <a:prstGeom prst="rect">
            <a:avLst/>
          </a:prstGeom>
          <a:effectLst/>
        </p:spPr>
      </p:pic>
      <p:sp>
        <p:nvSpPr>
          <p:cNvPr id="5" name="Content Placeholder 4">
            <a:extLst>
              <a:ext uri="{FF2B5EF4-FFF2-40B4-BE49-F238E27FC236}">
                <a16:creationId xmlns:a16="http://schemas.microsoft.com/office/drawing/2014/main" id="{EDF5A2C3-7EC7-0849-829D-19054BAC024E}"/>
              </a:ext>
            </a:extLst>
          </p:cNvPr>
          <p:cNvSpPr>
            <a:spLocks noGrp="1"/>
          </p:cNvSpPr>
          <p:nvPr>
            <p:ph idx="1"/>
          </p:nvPr>
        </p:nvSpPr>
        <p:spPr>
          <a:xfrm>
            <a:off x="5214581" y="2438400"/>
            <a:ext cx="6422848" cy="3785419"/>
          </a:xfrm>
        </p:spPr>
        <p:txBody>
          <a:bodyPr>
            <a:normAutofit/>
          </a:bodyPr>
          <a:lstStyle/>
          <a:p>
            <a:r>
              <a:rPr lang="en-US" sz="2000"/>
              <a:t>When you discover the numbers in your observations, and practice </a:t>
            </a:r>
            <a:r>
              <a:rPr lang="en-US" sz="2000" b="1"/>
              <a:t>counting, measuring, timing, and estimating</a:t>
            </a:r>
            <a:r>
              <a:rPr lang="en-US" sz="2000"/>
              <a:t>, you can make your investigations more scientific, answer more questions, and discover more patterns.</a:t>
            </a:r>
          </a:p>
          <a:p>
            <a:r>
              <a:rPr lang="en-US" sz="2000"/>
              <a:t>Adding numbers to your journal page will spark more questions while you study a phenomenon.</a:t>
            </a:r>
          </a:p>
          <a:p>
            <a:r>
              <a:rPr lang="en-US" sz="2000"/>
              <a:t>Quantification is needed for answering questions and collecting data.</a:t>
            </a:r>
          </a:p>
        </p:txBody>
      </p:sp>
    </p:spTree>
    <p:extLst>
      <p:ext uri="{BB962C8B-B14F-4D97-AF65-F5344CB8AC3E}">
        <p14:creationId xmlns:p14="http://schemas.microsoft.com/office/powerpoint/2010/main" val="4291113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24884-5830-744C-9E5B-2E2AB61EA899}"/>
              </a:ext>
            </a:extLst>
          </p:cNvPr>
          <p:cNvSpPr>
            <a:spLocks noGrp="1"/>
          </p:cNvSpPr>
          <p:nvPr>
            <p:ph type="title"/>
          </p:nvPr>
        </p:nvSpPr>
        <p:spPr>
          <a:xfrm>
            <a:off x="5214579" y="629266"/>
            <a:ext cx="6422849" cy="1676603"/>
          </a:xfrm>
        </p:spPr>
        <p:txBody>
          <a:bodyPr>
            <a:normAutofit/>
          </a:bodyPr>
          <a:lstStyle/>
          <a:p>
            <a:r>
              <a:rPr lang="en-US" dirty="0"/>
              <a:t>Histograms and Bar Graphs</a:t>
            </a:r>
          </a:p>
        </p:txBody>
      </p:sp>
      <p:sp>
        <p:nvSpPr>
          <p:cNvPr id="10" name="Rectangle 9">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ext, clock, receipt&#10;&#10;Description automatically generated">
            <a:extLst>
              <a:ext uri="{FF2B5EF4-FFF2-40B4-BE49-F238E27FC236}">
                <a16:creationId xmlns:a16="http://schemas.microsoft.com/office/drawing/2014/main" id="{30F16118-6ECC-B94D-B870-E6BB0D8712DF}"/>
              </a:ext>
            </a:extLst>
          </p:cNvPr>
          <p:cNvPicPr>
            <a:picLocks noChangeAspect="1"/>
          </p:cNvPicPr>
          <p:nvPr/>
        </p:nvPicPr>
        <p:blipFill>
          <a:blip r:embed="rId2"/>
          <a:stretch>
            <a:fillRect/>
          </a:stretch>
        </p:blipFill>
        <p:spPr>
          <a:xfrm>
            <a:off x="953125" y="877824"/>
            <a:ext cx="2729758" cy="5102352"/>
          </a:xfrm>
          <a:prstGeom prst="rect">
            <a:avLst/>
          </a:prstGeom>
          <a:effectLst/>
        </p:spPr>
      </p:pic>
      <p:sp>
        <p:nvSpPr>
          <p:cNvPr id="3" name="Content Placeholder 2">
            <a:extLst>
              <a:ext uri="{FF2B5EF4-FFF2-40B4-BE49-F238E27FC236}">
                <a16:creationId xmlns:a16="http://schemas.microsoft.com/office/drawing/2014/main" id="{22837009-6D34-FB4C-BDB4-02F73E113F1C}"/>
              </a:ext>
            </a:extLst>
          </p:cNvPr>
          <p:cNvSpPr>
            <a:spLocks noGrp="1"/>
          </p:cNvSpPr>
          <p:nvPr>
            <p:ph idx="1"/>
          </p:nvPr>
        </p:nvSpPr>
        <p:spPr>
          <a:xfrm>
            <a:off x="5214581" y="2438400"/>
            <a:ext cx="6422848" cy="3785419"/>
          </a:xfrm>
        </p:spPr>
        <p:txBody>
          <a:bodyPr>
            <a:normAutofit/>
          </a:bodyPr>
          <a:lstStyle/>
          <a:p>
            <a:r>
              <a:rPr lang="en-US" sz="2000"/>
              <a:t>If you collect measurements, speeds, or any other variable in a data table, you can convert the data to a histogram or bar graph by stacking each observation from the baseline. </a:t>
            </a:r>
          </a:p>
          <a:p>
            <a:r>
              <a:rPr lang="en-US" sz="2000"/>
              <a:t>Round your numbers, such as to the nearest centimeter.</a:t>
            </a:r>
          </a:p>
          <a:p>
            <a:r>
              <a:rPr lang="en-US" sz="2000"/>
              <a:t>Create a number line from your lowest value to your highest and stack the observations out from the line. </a:t>
            </a:r>
          </a:p>
        </p:txBody>
      </p:sp>
    </p:spTree>
    <p:extLst>
      <p:ext uri="{BB962C8B-B14F-4D97-AF65-F5344CB8AC3E}">
        <p14:creationId xmlns:p14="http://schemas.microsoft.com/office/powerpoint/2010/main" val="958633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612F26-880D-2748-9EFA-660DEEA24194}"/>
              </a:ext>
            </a:extLst>
          </p:cNvPr>
          <p:cNvSpPr>
            <a:spLocks noGrp="1"/>
          </p:cNvSpPr>
          <p:nvPr>
            <p:ph type="title"/>
          </p:nvPr>
        </p:nvSpPr>
        <p:spPr>
          <a:xfrm>
            <a:off x="643467" y="321734"/>
            <a:ext cx="10905066" cy="1135737"/>
          </a:xfrm>
        </p:spPr>
        <p:txBody>
          <a:bodyPr>
            <a:normAutofit/>
          </a:bodyPr>
          <a:lstStyle/>
          <a:p>
            <a:r>
              <a:rPr lang="en-US" sz="3600"/>
              <a:t>Tally Bar Charts and Tally Histograms</a:t>
            </a:r>
          </a:p>
        </p:txBody>
      </p:sp>
      <p:sp>
        <p:nvSpPr>
          <p:cNvPr id="3" name="Content Placeholder 2">
            <a:extLst>
              <a:ext uri="{FF2B5EF4-FFF2-40B4-BE49-F238E27FC236}">
                <a16:creationId xmlns:a16="http://schemas.microsoft.com/office/drawing/2014/main" id="{9B6C5713-7DEC-9E41-A646-23C8A8C5F07E}"/>
              </a:ext>
            </a:extLst>
          </p:cNvPr>
          <p:cNvSpPr>
            <a:spLocks noGrp="1"/>
          </p:cNvSpPr>
          <p:nvPr>
            <p:ph idx="1"/>
          </p:nvPr>
        </p:nvSpPr>
        <p:spPr>
          <a:xfrm>
            <a:off x="643468" y="1782980"/>
            <a:ext cx="4506047" cy="4753285"/>
          </a:xfrm>
        </p:spPr>
        <p:txBody>
          <a:bodyPr>
            <a:noAutofit/>
          </a:bodyPr>
          <a:lstStyle/>
          <a:p>
            <a:r>
              <a:rPr lang="en-US" sz="2100" dirty="0"/>
              <a:t>If you’re counting different types of objects, make a vertical list of the objects.</a:t>
            </a:r>
          </a:p>
          <a:p>
            <a:r>
              <a:rPr lang="en-US" sz="2100" dirty="0"/>
              <a:t>Draw a vertical line down the right side of the list. </a:t>
            </a:r>
          </a:p>
          <a:p>
            <a:r>
              <a:rPr lang="en-US" sz="2100" dirty="0"/>
              <a:t>As you count, add tally marks to each category</a:t>
            </a:r>
          </a:p>
          <a:p>
            <a:pPr lvl="1"/>
            <a:r>
              <a:rPr lang="en-US" sz="2100" dirty="0"/>
              <a:t>Keep them even distance from one another, aligning each tally mark or group of five vertically.</a:t>
            </a:r>
          </a:p>
          <a:p>
            <a:r>
              <a:rPr lang="en-US" sz="2100" dirty="0"/>
              <a:t>The result is a set of numbers that also visually shows the spread and any clusters of data.</a:t>
            </a:r>
          </a:p>
        </p:txBody>
      </p:sp>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white board with black text&#10;&#10;Description automatically generated with low confidence">
            <a:extLst>
              <a:ext uri="{FF2B5EF4-FFF2-40B4-BE49-F238E27FC236}">
                <a16:creationId xmlns:a16="http://schemas.microsoft.com/office/drawing/2014/main" id="{177986AA-7237-2045-84A1-9D5C4EF335D1}"/>
              </a:ext>
            </a:extLst>
          </p:cNvPr>
          <p:cNvPicPr>
            <a:picLocks noChangeAspect="1"/>
          </p:cNvPicPr>
          <p:nvPr/>
        </p:nvPicPr>
        <p:blipFill>
          <a:blip r:embed="rId2"/>
          <a:stretch>
            <a:fillRect/>
          </a:stretch>
        </p:blipFill>
        <p:spPr>
          <a:xfrm>
            <a:off x="5295320" y="2517872"/>
            <a:ext cx="6253212" cy="2892110"/>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37666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9CAC-8D17-7B42-B285-4B922D0B3C00}"/>
              </a:ext>
            </a:extLst>
          </p:cNvPr>
          <p:cNvSpPr>
            <a:spLocks noGrp="1"/>
          </p:cNvSpPr>
          <p:nvPr>
            <p:ph type="title"/>
          </p:nvPr>
        </p:nvSpPr>
        <p:spPr>
          <a:xfrm>
            <a:off x="5120640" y="157779"/>
            <a:ext cx="6422849" cy="1285260"/>
          </a:xfrm>
        </p:spPr>
        <p:txBody>
          <a:bodyPr>
            <a:normAutofit/>
          </a:bodyPr>
          <a:lstStyle/>
          <a:p>
            <a:r>
              <a:rPr lang="en-US" dirty="0"/>
              <a:t>Stem-and-Leaf Plot</a:t>
            </a:r>
          </a:p>
        </p:txBody>
      </p:sp>
      <p:sp>
        <p:nvSpPr>
          <p:cNvPr id="10" name="Rectangle 9">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ext&#10;&#10;Description automatically generated">
            <a:extLst>
              <a:ext uri="{FF2B5EF4-FFF2-40B4-BE49-F238E27FC236}">
                <a16:creationId xmlns:a16="http://schemas.microsoft.com/office/drawing/2014/main" id="{7DA78DA5-068B-5E42-8FC9-17D6419B63DA}"/>
              </a:ext>
            </a:extLst>
          </p:cNvPr>
          <p:cNvPicPr>
            <a:picLocks noChangeAspect="1"/>
          </p:cNvPicPr>
          <p:nvPr/>
        </p:nvPicPr>
        <p:blipFill>
          <a:blip r:embed="rId2"/>
          <a:stretch>
            <a:fillRect/>
          </a:stretch>
        </p:blipFill>
        <p:spPr>
          <a:xfrm>
            <a:off x="761364" y="2421076"/>
            <a:ext cx="3113280" cy="2015848"/>
          </a:xfrm>
          <a:prstGeom prst="rect">
            <a:avLst/>
          </a:prstGeom>
          <a:effectLst/>
        </p:spPr>
      </p:pic>
      <p:sp>
        <p:nvSpPr>
          <p:cNvPr id="3" name="Content Placeholder 2">
            <a:extLst>
              <a:ext uri="{FF2B5EF4-FFF2-40B4-BE49-F238E27FC236}">
                <a16:creationId xmlns:a16="http://schemas.microsoft.com/office/drawing/2014/main" id="{0E21B6C4-D398-4E40-83D0-046970640DA8}"/>
              </a:ext>
            </a:extLst>
          </p:cNvPr>
          <p:cNvSpPr>
            <a:spLocks noGrp="1"/>
          </p:cNvSpPr>
          <p:nvPr>
            <p:ph idx="1"/>
          </p:nvPr>
        </p:nvSpPr>
        <p:spPr>
          <a:xfrm>
            <a:off x="5214581" y="1257300"/>
            <a:ext cx="6658332" cy="5442921"/>
          </a:xfrm>
        </p:spPr>
        <p:txBody>
          <a:bodyPr>
            <a:normAutofit fontScale="92500" lnSpcReduction="10000"/>
          </a:bodyPr>
          <a:lstStyle/>
          <a:p>
            <a:r>
              <a:rPr lang="en-US" sz="2000" dirty="0"/>
              <a:t>S</a:t>
            </a:r>
            <a:r>
              <a:rPr lang="en-US" sz="2400" dirty="0"/>
              <a:t>tem-and-Leaf plots preserve original numerical data and visualize it at the same time making them efficient and fast to create.</a:t>
            </a:r>
          </a:p>
          <a:p>
            <a:r>
              <a:rPr lang="en-US" sz="2400" dirty="0"/>
              <a:t>The length of the data rows automatically form a graph, showing the shape and overall pattern of the data and can easily be converted into a histogram or bar graph.</a:t>
            </a:r>
          </a:p>
          <a:p>
            <a:r>
              <a:rPr lang="en-US" sz="2400" dirty="0"/>
              <a:t>Draw a vertical line. On the left, write numbers for your tens place (in this example, 4=40, 5=50, 10=100 and so on).</a:t>
            </a:r>
          </a:p>
          <a:p>
            <a:r>
              <a:rPr lang="en-US" sz="2400" dirty="0"/>
              <a:t>Then write the ones place numbers on the right side of the vertical line. Add to the ones place each time you have data for the same tens place number. Thus, you’ll see a bar graph form as you add data. Example – look at the 6 on the left side (60), notice there’s a 4, 5, 2, 7, 5, and 8 on the right of it. The 4 represents 64, the 5 represents 65, the 2 represents 62, and so on.</a:t>
            </a:r>
          </a:p>
        </p:txBody>
      </p:sp>
    </p:spTree>
    <p:extLst>
      <p:ext uri="{BB962C8B-B14F-4D97-AF65-F5344CB8AC3E}">
        <p14:creationId xmlns:p14="http://schemas.microsoft.com/office/powerpoint/2010/main" val="400395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39E3B-66D5-AB4D-9D2E-EFBFFE52C695}"/>
              </a:ext>
            </a:extLst>
          </p:cNvPr>
          <p:cNvSpPr>
            <a:spLocks noGrp="1"/>
          </p:cNvSpPr>
          <p:nvPr>
            <p:ph type="title"/>
          </p:nvPr>
        </p:nvSpPr>
        <p:spPr>
          <a:xfrm>
            <a:off x="5071924" y="186354"/>
            <a:ext cx="6422849" cy="928072"/>
          </a:xfrm>
        </p:spPr>
        <p:txBody>
          <a:bodyPr>
            <a:normAutofit/>
          </a:bodyPr>
          <a:lstStyle/>
          <a:p>
            <a:r>
              <a:rPr lang="en-US" dirty="0"/>
              <a:t>Tools for measuring</a:t>
            </a:r>
          </a:p>
        </p:txBody>
      </p:sp>
      <p:sp>
        <p:nvSpPr>
          <p:cNvPr id="139" name="Rectangle 138">
            <a:extLst>
              <a:ext uri="{FF2B5EF4-FFF2-40B4-BE49-F238E27FC236}">
                <a16:creationId xmlns:a16="http://schemas.microsoft.com/office/drawing/2014/main" id="{DB3E22BB-95F7-47CD-9F96-4B89B59DE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3C3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9">
            <a:extLst>
              <a:ext uri="{FF2B5EF4-FFF2-40B4-BE49-F238E27FC236}">
                <a16:creationId xmlns:a16="http://schemas.microsoft.com/office/drawing/2014/main" id="{1ECC0F4B-6563-4575-9099-E27C6B690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Goniometer for Flexibility Measurement">
            <a:extLst>
              <a:ext uri="{FF2B5EF4-FFF2-40B4-BE49-F238E27FC236}">
                <a16:creationId xmlns:a16="http://schemas.microsoft.com/office/drawing/2014/main" id="{733EAAFA-0270-A64A-B8D2-30A6D0A99E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876"/>
          <a:stretch/>
        </p:blipFill>
        <p:spPr bwMode="auto">
          <a:xfrm>
            <a:off x="804672" y="803050"/>
            <a:ext cx="3026664" cy="311172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098" name="Picture 2" descr="Precision Sliding Caliper 100mm / 0.05mm">
            <a:extLst>
              <a:ext uri="{FF2B5EF4-FFF2-40B4-BE49-F238E27FC236}">
                <a16:creationId xmlns:a16="http://schemas.microsoft.com/office/drawing/2014/main" id="{498A396A-6FB5-6543-8D23-4CAF74C6E6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27" r="15631" b="7"/>
          <a:stretch/>
        </p:blipFill>
        <p:spPr bwMode="auto">
          <a:xfrm>
            <a:off x="804672" y="4061475"/>
            <a:ext cx="1432897" cy="183826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tractable Sewing Tape Measure | eBay">
            <a:extLst>
              <a:ext uri="{FF2B5EF4-FFF2-40B4-BE49-F238E27FC236}">
                <a16:creationId xmlns:a16="http://schemas.microsoft.com/office/drawing/2014/main" id="{E705D228-5A4C-1643-A164-607DDB2AD5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37" r="14311" b="-5"/>
          <a:stretch/>
        </p:blipFill>
        <p:spPr bwMode="auto">
          <a:xfrm>
            <a:off x="2398436" y="4061475"/>
            <a:ext cx="1432897" cy="183826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38817EE-ACF1-6946-8613-9694BAEFD4EB}"/>
              </a:ext>
            </a:extLst>
          </p:cNvPr>
          <p:cNvSpPr>
            <a:spLocks noGrp="1"/>
          </p:cNvSpPr>
          <p:nvPr>
            <p:ph idx="1"/>
          </p:nvPr>
        </p:nvSpPr>
        <p:spPr>
          <a:xfrm>
            <a:off x="5116879" y="1114426"/>
            <a:ext cx="6813809" cy="5286374"/>
          </a:xfrm>
        </p:spPr>
        <p:txBody>
          <a:bodyPr>
            <a:noAutofit/>
          </a:bodyPr>
          <a:lstStyle/>
          <a:p>
            <a:r>
              <a:rPr lang="en-US" sz="2400" dirty="0"/>
              <a:t>There are several interesting and useful measuring tools you can use when you journal.</a:t>
            </a:r>
          </a:p>
          <a:p>
            <a:pPr lvl="1"/>
            <a:r>
              <a:rPr lang="en-US" dirty="0"/>
              <a:t>Short ruler</a:t>
            </a:r>
          </a:p>
          <a:p>
            <a:pPr lvl="1"/>
            <a:r>
              <a:rPr lang="en-US" dirty="0"/>
              <a:t>Retractable measuring tape in centimeters</a:t>
            </a:r>
          </a:p>
          <a:p>
            <a:pPr lvl="1"/>
            <a:r>
              <a:rPr lang="en-US" dirty="0"/>
              <a:t>Goniometer: like a protractor, it measures angles, use it to measure the angle of a slope, leaning tree, branches of a plant…</a:t>
            </a:r>
          </a:p>
          <a:p>
            <a:pPr lvl="1"/>
            <a:r>
              <a:rPr lang="en-US" dirty="0"/>
              <a:t>A watch with a second hand. You can time observations and convert counts to rates such as the number of seconds a slug takes to go 10 centimeters and dividing to get cm/second. (An app on your smart phone works very well.)</a:t>
            </a:r>
          </a:p>
          <a:p>
            <a:pPr lvl="1"/>
            <a:r>
              <a:rPr lang="en-US" dirty="0"/>
              <a:t>Vernier calipers: This tool is used for more accurate measurements of small objects and small diameters.</a:t>
            </a:r>
          </a:p>
        </p:txBody>
      </p:sp>
    </p:spTree>
    <p:extLst>
      <p:ext uri="{BB962C8B-B14F-4D97-AF65-F5344CB8AC3E}">
        <p14:creationId xmlns:p14="http://schemas.microsoft.com/office/powerpoint/2010/main" val="1906435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5FB9F-A305-464D-B04A-E3B229AFB56A}"/>
              </a:ext>
            </a:extLst>
          </p:cNvPr>
          <p:cNvSpPr>
            <a:spLocks noGrp="1"/>
          </p:cNvSpPr>
          <p:nvPr>
            <p:ph type="title"/>
          </p:nvPr>
        </p:nvSpPr>
        <p:spPr>
          <a:xfrm>
            <a:off x="6622293" y="638144"/>
            <a:ext cx="4953934" cy="1676603"/>
          </a:xfrm>
        </p:spPr>
        <p:txBody>
          <a:bodyPr>
            <a:normAutofit/>
          </a:bodyPr>
          <a:lstStyle/>
          <a:p>
            <a:r>
              <a:rPr lang="en-US" sz="4000"/>
              <a:t>John Muir Laws’ Quantification Tool Kit</a:t>
            </a:r>
          </a:p>
        </p:txBody>
      </p:sp>
      <p:sp>
        <p:nvSpPr>
          <p:cNvPr id="19" name="Rectangle 18">
            <a:extLst>
              <a:ext uri="{FF2B5EF4-FFF2-40B4-BE49-F238E27FC236}">
                <a16:creationId xmlns:a16="http://schemas.microsoft.com/office/drawing/2014/main" id="{787900AF-3ED0-4C02-A309-3984EBBD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138" y="559407"/>
            <a:ext cx="510972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Diagram&#10;&#10;Description automatically generated">
            <a:extLst>
              <a:ext uri="{FF2B5EF4-FFF2-40B4-BE49-F238E27FC236}">
                <a16:creationId xmlns:a16="http://schemas.microsoft.com/office/drawing/2014/main" id="{AF695719-908C-204B-91DD-5BF0C723B182}"/>
              </a:ext>
            </a:extLst>
          </p:cNvPr>
          <p:cNvPicPr>
            <a:picLocks noChangeAspect="1"/>
          </p:cNvPicPr>
          <p:nvPr/>
        </p:nvPicPr>
        <p:blipFill>
          <a:blip r:embed="rId2"/>
          <a:stretch>
            <a:fillRect/>
          </a:stretch>
        </p:blipFill>
        <p:spPr>
          <a:xfrm>
            <a:off x="894355" y="818521"/>
            <a:ext cx="4307289" cy="5220957"/>
          </a:xfrm>
          <a:prstGeom prst="rect">
            <a:avLst/>
          </a:prstGeom>
          <a:effectLst/>
        </p:spPr>
      </p:pic>
      <p:sp>
        <p:nvSpPr>
          <p:cNvPr id="9" name="Content Placeholder 8">
            <a:extLst>
              <a:ext uri="{FF2B5EF4-FFF2-40B4-BE49-F238E27FC236}">
                <a16:creationId xmlns:a16="http://schemas.microsoft.com/office/drawing/2014/main" id="{5CB24625-8D1F-4A37-9CF9-7D4B30CA82E4}"/>
              </a:ext>
            </a:extLst>
          </p:cNvPr>
          <p:cNvSpPr>
            <a:spLocks noGrp="1"/>
          </p:cNvSpPr>
          <p:nvPr>
            <p:ph idx="1"/>
          </p:nvPr>
        </p:nvSpPr>
        <p:spPr>
          <a:xfrm>
            <a:off x="6622295" y="2438401"/>
            <a:ext cx="4953932" cy="3779520"/>
          </a:xfrm>
        </p:spPr>
        <p:txBody>
          <a:bodyPr>
            <a:normAutofit/>
          </a:bodyPr>
          <a:lstStyle/>
          <a:p>
            <a:r>
              <a:rPr lang="en-US" sz="2000" dirty="0"/>
              <a:t>This fits an 8 ½ x 11 journal. Paste it into the journal.  Don’t reduce the size, as there’s a ruler that won’t be accurate if you change the size of the paper.</a:t>
            </a:r>
          </a:p>
          <a:p>
            <a:r>
              <a:rPr lang="en-US" sz="2000" dirty="0"/>
              <a:t>If your journal is smaller, fold it and paste half to the back of the journal. Unfold it as needed.</a:t>
            </a:r>
          </a:p>
          <a:p>
            <a:r>
              <a:rPr lang="en-US" sz="2000" dirty="0"/>
              <a:t>You can find this and other tools at</a:t>
            </a:r>
          </a:p>
          <a:p>
            <a:pPr marL="0" indent="0" algn="ctr">
              <a:buNone/>
            </a:pPr>
            <a:r>
              <a:rPr lang="en-US" sz="2400" dirty="0"/>
              <a:t>https://</a:t>
            </a:r>
            <a:r>
              <a:rPr lang="en-US" sz="2400" dirty="0" err="1"/>
              <a:t>johnmuirlaws.com</a:t>
            </a:r>
            <a:r>
              <a:rPr lang="en-US" sz="2400" dirty="0"/>
              <a:t>/store/</a:t>
            </a:r>
          </a:p>
        </p:txBody>
      </p:sp>
    </p:spTree>
    <p:extLst>
      <p:ext uri="{BB962C8B-B14F-4D97-AF65-F5344CB8AC3E}">
        <p14:creationId xmlns:p14="http://schemas.microsoft.com/office/powerpoint/2010/main" val="3192528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A6965-EAFC-6249-B6A3-FAAA08D1897D}"/>
              </a:ext>
            </a:extLst>
          </p:cNvPr>
          <p:cNvSpPr>
            <a:spLocks noGrp="1"/>
          </p:cNvSpPr>
          <p:nvPr>
            <p:ph type="title"/>
          </p:nvPr>
        </p:nvSpPr>
        <p:spPr>
          <a:xfrm>
            <a:off x="648929" y="629266"/>
            <a:ext cx="3505495" cy="1622321"/>
          </a:xfrm>
        </p:spPr>
        <p:txBody>
          <a:bodyPr>
            <a:normAutofit/>
          </a:bodyPr>
          <a:lstStyle/>
          <a:p>
            <a:r>
              <a:rPr lang="en-US" sz="3700"/>
              <a:t>Have Fun with Measuring and Quantification</a:t>
            </a:r>
          </a:p>
        </p:txBody>
      </p:sp>
      <p:sp>
        <p:nvSpPr>
          <p:cNvPr id="3" name="Content Placeholder 2">
            <a:extLst>
              <a:ext uri="{FF2B5EF4-FFF2-40B4-BE49-F238E27FC236}">
                <a16:creationId xmlns:a16="http://schemas.microsoft.com/office/drawing/2014/main" id="{634A82BD-E482-A94D-95D9-75C618561766}"/>
              </a:ext>
            </a:extLst>
          </p:cNvPr>
          <p:cNvSpPr>
            <a:spLocks noGrp="1"/>
          </p:cNvSpPr>
          <p:nvPr>
            <p:ph idx="1"/>
          </p:nvPr>
        </p:nvSpPr>
        <p:spPr>
          <a:xfrm>
            <a:off x="648931" y="2438400"/>
            <a:ext cx="3505494" cy="3785419"/>
          </a:xfrm>
        </p:spPr>
        <p:txBody>
          <a:bodyPr>
            <a:normAutofit/>
          </a:bodyPr>
          <a:lstStyle/>
          <a:p>
            <a:r>
              <a:rPr lang="en-US" sz="2000"/>
              <a:t>Measuring and quantification add more scientific accuracy to your journal pages.</a:t>
            </a:r>
          </a:p>
          <a:p>
            <a:r>
              <a:rPr lang="en-US" sz="2000"/>
              <a:t>Lots of fun questions will arise when you measure.</a:t>
            </a:r>
          </a:p>
          <a:p>
            <a:endParaRPr lang="en-US" sz="2000"/>
          </a:p>
          <a:p>
            <a:r>
              <a:rPr lang="en-US" sz="2000"/>
              <a:t>Thanks for joining me. See you next time for more measuring activities!</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bed, nature&#10;&#10;Description automatically generated">
            <a:extLst>
              <a:ext uri="{FF2B5EF4-FFF2-40B4-BE49-F238E27FC236}">
                <a16:creationId xmlns:a16="http://schemas.microsoft.com/office/drawing/2014/main" id="{D25D8B25-8127-8C41-92A2-C90E61D4CD39}"/>
              </a:ext>
            </a:extLst>
          </p:cNvPr>
          <p:cNvPicPr>
            <a:picLocks noChangeAspect="1"/>
          </p:cNvPicPr>
          <p:nvPr/>
        </p:nvPicPr>
        <p:blipFill>
          <a:blip r:embed="rId2"/>
          <a:stretch>
            <a:fillRect/>
          </a:stretch>
        </p:blipFill>
        <p:spPr>
          <a:xfrm>
            <a:off x="5405862" y="1260418"/>
            <a:ext cx="6019331" cy="4333918"/>
          </a:xfrm>
          <a:prstGeom prst="rect">
            <a:avLst/>
          </a:prstGeom>
          <a:effectLst/>
        </p:spPr>
      </p:pic>
    </p:spTree>
    <p:extLst>
      <p:ext uri="{BB962C8B-B14F-4D97-AF65-F5344CB8AC3E}">
        <p14:creationId xmlns:p14="http://schemas.microsoft.com/office/powerpoint/2010/main" val="1324380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8DD6B-E2E6-4D3E-972B-A1131F4CE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890B37-4024-F34C-A53C-311520C6EFAE}"/>
              </a:ext>
            </a:extLst>
          </p:cNvPr>
          <p:cNvSpPr>
            <a:spLocks noGrp="1"/>
          </p:cNvSpPr>
          <p:nvPr>
            <p:ph type="title"/>
          </p:nvPr>
        </p:nvSpPr>
        <p:spPr>
          <a:xfrm>
            <a:off x="5120640" y="159665"/>
            <a:ext cx="6422849" cy="799484"/>
          </a:xfrm>
        </p:spPr>
        <p:txBody>
          <a:bodyPr>
            <a:normAutofit/>
          </a:bodyPr>
          <a:lstStyle/>
          <a:p>
            <a:r>
              <a:rPr lang="en-US" dirty="0"/>
              <a:t>Best Practices</a:t>
            </a:r>
          </a:p>
        </p:txBody>
      </p:sp>
      <p:sp>
        <p:nvSpPr>
          <p:cNvPr id="24" name="Rectangle 23">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 letter&#10;&#10;Description automatically generated">
            <a:extLst>
              <a:ext uri="{FF2B5EF4-FFF2-40B4-BE49-F238E27FC236}">
                <a16:creationId xmlns:a16="http://schemas.microsoft.com/office/drawing/2014/main" id="{F9A600D6-BB83-D54D-94FB-FD0ECE0BDB7F}"/>
              </a:ext>
            </a:extLst>
          </p:cNvPr>
          <p:cNvPicPr>
            <a:picLocks noChangeAspect="1"/>
          </p:cNvPicPr>
          <p:nvPr/>
        </p:nvPicPr>
        <p:blipFill rotWithShape="1">
          <a:blip r:embed="rId2"/>
          <a:srcRect l="4453" r="13884" b="-1"/>
          <a:stretch/>
        </p:blipFill>
        <p:spPr>
          <a:xfrm>
            <a:off x="649224" y="722376"/>
            <a:ext cx="3337560" cy="5413248"/>
          </a:xfrm>
          <a:prstGeom prst="rect">
            <a:avLst/>
          </a:prstGeom>
          <a:effectLst/>
        </p:spPr>
      </p:pic>
      <p:sp>
        <p:nvSpPr>
          <p:cNvPr id="3" name="Content Placeholder 2">
            <a:extLst>
              <a:ext uri="{FF2B5EF4-FFF2-40B4-BE49-F238E27FC236}">
                <a16:creationId xmlns:a16="http://schemas.microsoft.com/office/drawing/2014/main" id="{8BBD1DB0-C906-144C-AC17-61BEDC038499}"/>
              </a:ext>
            </a:extLst>
          </p:cNvPr>
          <p:cNvSpPr>
            <a:spLocks noGrp="1"/>
          </p:cNvSpPr>
          <p:nvPr>
            <p:ph idx="1"/>
          </p:nvPr>
        </p:nvSpPr>
        <p:spPr>
          <a:xfrm>
            <a:off x="4800600" y="844850"/>
            <a:ext cx="7000875" cy="5613100"/>
          </a:xfrm>
        </p:spPr>
        <p:txBody>
          <a:bodyPr>
            <a:normAutofit/>
          </a:bodyPr>
          <a:lstStyle/>
          <a:p>
            <a:r>
              <a:rPr lang="en-US" sz="2000" dirty="0"/>
              <a:t>Use numbers to show observations, discover patterns, generate and answer questions.</a:t>
            </a:r>
          </a:p>
          <a:p>
            <a:r>
              <a:rPr lang="en-US" sz="2000" dirty="0"/>
              <a:t>Use numbers to quantify features of drawings or written descriptions.</a:t>
            </a:r>
          </a:p>
          <a:p>
            <a:r>
              <a:rPr lang="en-US" sz="2000" dirty="0"/>
              <a:t>Collect samples of data by making more than one measurement, and record sample size when describing variations.</a:t>
            </a:r>
          </a:p>
          <a:p>
            <a:r>
              <a:rPr lang="en-US" sz="2000" dirty="0"/>
              <a:t>Standardize sampling methods (using the same method each time).</a:t>
            </a:r>
          </a:p>
          <a:p>
            <a:r>
              <a:rPr lang="en-US" sz="2000" dirty="0"/>
              <a:t>Randomize samples to avoid bias.</a:t>
            </a:r>
          </a:p>
          <a:p>
            <a:r>
              <a:rPr lang="en-US" sz="2000" dirty="0"/>
              <a:t>Display data using histograms, bar graphs, stem-and-leaf plots, or scatter plots.</a:t>
            </a:r>
          </a:p>
          <a:p>
            <a:r>
              <a:rPr lang="en-US" sz="2000" dirty="0"/>
              <a:t>Manipulate data by calculating ratios or averages or simplifying fractions.</a:t>
            </a:r>
          </a:p>
          <a:p>
            <a:r>
              <a:rPr lang="en-US" sz="2000" dirty="0"/>
              <a:t>Use numbers or symbols to create formulas to explain or describe phenomenon.</a:t>
            </a:r>
          </a:p>
          <a:p>
            <a:endParaRPr lang="en-US" sz="1600" dirty="0"/>
          </a:p>
        </p:txBody>
      </p:sp>
    </p:spTree>
    <p:extLst>
      <p:ext uri="{BB962C8B-B14F-4D97-AF65-F5344CB8AC3E}">
        <p14:creationId xmlns:p14="http://schemas.microsoft.com/office/powerpoint/2010/main" val="279594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E5385C-108B-0B44-8CB8-D30896320C10}"/>
              </a:ext>
            </a:extLst>
          </p:cNvPr>
          <p:cNvSpPr>
            <a:spLocks noGrp="1"/>
          </p:cNvSpPr>
          <p:nvPr>
            <p:ph type="title"/>
          </p:nvPr>
        </p:nvSpPr>
        <p:spPr>
          <a:xfrm>
            <a:off x="3796338" y="365125"/>
            <a:ext cx="7557460" cy="935038"/>
          </a:xfrm>
        </p:spPr>
        <p:txBody>
          <a:bodyPr>
            <a:normAutofit/>
          </a:bodyPr>
          <a:lstStyle/>
          <a:p>
            <a:pPr algn="ctr"/>
            <a:r>
              <a:rPr lang="en-US" dirty="0"/>
              <a:t>COUNTING</a:t>
            </a:r>
          </a:p>
        </p:txBody>
      </p:sp>
      <p:sp>
        <p:nvSpPr>
          <p:cNvPr id="17" name="Freeform: Shape 11">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Picture 4" descr="Text, letter&#10;&#10;Description automatically generated">
            <a:extLst>
              <a:ext uri="{FF2B5EF4-FFF2-40B4-BE49-F238E27FC236}">
                <a16:creationId xmlns:a16="http://schemas.microsoft.com/office/drawing/2014/main" id="{D12E783B-4C54-C24C-BB5B-20A4E72FFFA4}"/>
              </a:ext>
            </a:extLst>
          </p:cNvPr>
          <p:cNvPicPr>
            <a:picLocks noChangeAspect="1"/>
          </p:cNvPicPr>
          <p:nvPr/>
        </p:nvPicPr>
        <p:blipFill>
          <a:blip r:embed="rId2"/>
          <a:stretch>
            <a:fillRect/>
          </a:stretch>
        </p:blipFill>
        <p:spPr>
          <a:xfrm>
            <a:off x="601134" y="2305526"/>
            <a:ext cx="3195204" cy="2420367"/>
          </a:xfrm>
          <a:prstGeom prst="rect">
            <a:avLst/>
          </a:prstGeom>
        </p:spPr>
      </p:pic>
      <p:sp>
        <p:nvSpPr>
          <p:cNvPr id="3" name="Content Placeholder 2">
            <a:extLst>
              <a:ext uri="{FF2B5EF4-FFF2-40B4-BE49-F238E27FC236}">
                <a16:creationId xmlns:a16="http://schemas.microsoft.com/office/drawing/2014/main" id="{C2767CE4-CBA6-C14D-B8ED-BCCCA6C14B3B}"/>
              </a:ext>
            </a:extLst>
          </p:cNvPr>
          <p:cNvSpPr>
            <a:spLocks noGrp="1"/>
          </p:cNvSpPr>
          <p:nvPr>
            <p:ph idx="1"/>
          </p:nvPr>
        </p:nvSpPr>
        <p:spPr>
          <a:xfrm>
            <a:off x="4211053" y="1215189"/>
            <a:ext cx="7664115" cy="5277686"/>
          </a:xfrm>
        </p:spPr>
        <p:txBody>
          <a:bodyPr>
            <a:normAutofit/>
          </a:bodyPr>
          <a:lstStyle/>
          <a:p>
            <a:r>
              <a:rPr lang="en-US" sz="2400" dirty="0"/>
              <a:t>You can count numbers of </a:t>
            </a:r>
          </a:p>
          <a:p>
            <a:pPr lvl="1"/>
            <a:r>
              <a:rPr lang="en-US" dirty="0"/>
              <a:t>individual organisms (ducks, newts, etc.)</a:t>
            </a:r>
          </a:p>
          <a:p>
            <a:pPr lvl="1"/>
            <a:r>
              <a:rPr lang="en-US" dirty="0"/>
              <a:t>Parts of organisms (petals, leaves, etc.)</a:t>
            </a:r>
          </a:p>
          <a:p>
            <a:pPr lvl="1"/>
            <a:r>
              <a:rPr lang="en-US" dirty="0"/>
              <a:t>Count clouds, numbers of rough vs smooth rocks in a part of a stream, repeating landscape features such as ridges on a mountain.</a:t>
            </a:r>
          </a:p>
          <a:p>
            <a:r>
              <a:rPr lang="en-US" sz="2400" dirty="0"/>
              <a:t>Record the time and location of your data collection.</a:t>
            </a:r>
          </a:p>
          <a:p>
            <a:r>
              <a:rPr lang="en-US" sz="2400" dirty="0"/>
              <a:t>Quantify were and when:</a:t>
            </a:r>
          </a:p>
          <a:p>
            <a:pPr lvl="1"/>
            <a:r>
              <a:rPr lang="en-US" dirty="0"/>
              <a:t>25 ladybugs on a single branch</a:t>
            </a:r>
          </a:p>
          <a:p>
            <a:pPr lvl="1"/>
            <a:r>
              <a:rPr lang="en-US" dirty="0"/>
              <a:t>25 ladybugs in a single day</a:t>
            </a:r>
          </a:p>
          <a:p>
            <a:pPr lvl="1"/>
            <a:r>
              <a:rPr lang="en-US" dirty="0"/>
              <a:t>25 ladybugs in twenty minutes</a:t>
            </a:r>
          </a:p>
          <a:p>
            <a:r>
              <a:rPr lang="en-US" sz="2400" dirty="0"/>
              <a:t>Avoid confusion by being explicit.</a:t>
            </a:r>
          </a:p>
        </p:txBody>
      </p:sp>
    </p:spTree>
    <p:extLst>
      <p:ext uri="{BB962C8B-B14F-4D97-AF65-F5344CB8AC3E}">
        <p14:creationId xmlns:p14="http://schemas.microsoft.com/office/powerpoint/2010/main" val="1678819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EFF8DD6B-E2E6-4D3E-972B-A1131F4CE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08E63CE6-F0E7-4642-A119-E70A947DA9E0}"/>
              </a:ext>
            </a:extLst>
          </p:cNvPr>
          <p:cNvSpPr>
            <a:spLocks noGrp="1"/>
          </p:cNvSpPr>
          <p:nvPr>
            <p:ph type="title"/>
          </p:nvPr>
        </p:nvSpPr>
        <p:spPr>
          <a:xfrm>
            <a:off x="5202579" y="314634"/>
            <a:ext cx="6422849" cy="656609"/>
          </a:xfrm>
        </p:spPr>
        <p:txBody>
          <a:bodyPr>
            <a:normAutofit fontScale="90000"/>
          </a:bodyPr>
          <a:lstStyle/>
          <a:p>
            <a:r>
              <a:rPr lang="en-US" dirty="0"/>
              <a:t>MEASURING</a:t>
            </a:r>
          </a:p>
        </p:txBody>
      </p:sp>
      <p:sp>
        <p:nvSpPr>
          <p:cNvPr id="143" name="Rectangle 142">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8" name="Picture 8" descr="Measuring Rulers - History and Types of Rulers">
            <a:extLst>
              <a:ext uri="{FF2B5EF4-FFF2-40B4-BE49-F238E27FC236}">
                <a16:creationId xmlns:a16="http://schemas.microsoft.com/office/drawing/2014/main" id="{F2666587-6C17-D340-B7EE-340B954CF1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448" r="28076" b="1"/>
          <a:stretch/>
        </p:blipFill>
        <p:spPr bwMode="auto">
          <a:xfrm>
            <a:off x="649224" y="722376"/>
            <a:ext cx="3337560" cy="5413248"/>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8381612-F66F-5047-A6C1-0EE49446E1E2}"/>
              </a:ext>
            </a:extLst>
          </p:cNvPr>
          <p:cNvSpPr>
            <a:spLocks noGrp="1"/>
          </p:cNvSpPr>
          <p:nvPr>
            <p:ph idx="1"/>
          </p:nvPr>
        </p:nvSpPr>
        <p:spPr>
          <a:xfrm>
            <a:off x="4800600" y="1285876"/>
            <a:ext cx="7086600" cy="5257490"/>
          </a:xfrm>
        </p:spPr>
        <p:txBody>
          <a:bodyPr>
            <a:normAutofit/>
          </a:bodyPr>
          <a:lstStyle/>
          <a:p>
            <a:r>
              <a:rPr lang="en-US" sz="2000" dirty="0"/>
              <a:t>Recording the exact size of an object </a:t>
            </a:r>
          </a:p>
          <a:p>
            <a:pPr lvl="1"/>
            <a:r>
              <a:rPr lang="en-US" sz="2000" dirty="0"/>
              <a:t>Enables us to compare it to other similar things</a:t>
            </a:r>
          </a:p>
          <a:p>
            <a:pPr lvl="1"/>
            <a:r>
              <a:rPr lang="en-US" sz="2000" dirty="0"/>
              <a:t>Helps us track change over time</a:t>
            </a:r>
          </a:p>
          <a:p>
            <a:pPr lvl="1"/>
            <a:r>
              <a:rPr lang="en-US" sz="2000" dirty="0"/>
              <a:t>Brings a degree of precision to our observations and journaling.</a:t>
            </a:r>
          </a:p>
          <a:p>
            <a:r>
              <a:rPr lang="en-US" sz="2000" dirty="0"/>
              <a:t>Metric vs Standard</a:t>
            </a:r>
          </a:p>
          <a:p>
            <a:pPr lvl="1"/>
            <a:r>
              <a:rPr lang="en-US" sz="2000" dirty="0"/>
              <a:t>The metric system is the preferred system for scientific investigations.</a:t>
            </a:r>
          </a:p>
          <a:p>
            <a:pPr lvl="1"/>
            <a:r>
              <a:rPr lang="en-US" sz="2000" dirty="0"/>
              <a:t>US “standard” system is anything but standard</a:t>
            </a:r>
          </a:p>
          <a:p>
            <a:pPr lvl="2"/>
            <a:r>
              <a:rPr lang="en-US" dirty="0"/>
              <a:t>There is no consistency among the units of measurement, making calculations confusing:</a:t>
            </a:r>
          </a:p>
          <a:p>
            <a:pPr lvl="3"/>
            <a:r>
              <a:rPr lang="en-US" sz="2000" dirty="0"/>
              <a:t>Inches are divided into sixteenth</a:t>
            </a:r>
          </a:p>
          <a:p>
            <a:pPr lvl="3"/>
            <a:r>
              <a:rPr lang="en-US" sz="2000" dirty="0"/>
              <a:t>There are twelve inches in a foot</a:t>
            </a:r>
          </a:p>
          <a:p>
            <a:pPr lvl="3"/>
            <a:r>
              <a:rPr lang="en-US" sz="2000" dirty="0"/>
              <a:t>Three feed in a yard</a:t>
            </a:r>
          </a:p>
          <a:p>
            <a:pPr lvl="3"/>
            <a:r>
              <a:rPr lang="en-US" sz="2000" dirty="0"/>
              <a:t>1,740 yards in a mile.</a:t>
            </a:r>
          </a:p>
        </p:txBody>
      </p:sp>
    </p:spTree>
    <p:extLst>
      <p:ext uri="{BB962C8B-B14F-4D97-AF65-F5344CB8AC3E}">
        <p14:creationId xmlns:p14="http://schemas.microsoft.com/office/powerpoint/2010/main" val="2780138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B3F4F7-9E1B-8F4F-8C07-77AD0DD96BED}"/>
              </a:ext>
            </a:extLst>
          </p:cNvPr>
          <p:cNvSpPr>
            <a:spLocks noGrp="1"/>
          </p:cNvSpPr>
          <p:nvPr>
            <p:ph type="title"/>
          </p:nvPr>
        </p:nvSpPr>
        <p:spPr>
          <a:xfrm>
            <a:off x="1243013" y="365125"/>
            <a:ext cx="10110785" cy="949325"/>
          </a:xfrm>
        </p:spPr>
        <p:txBody>
          <a:bodyPr>
            <a:normAutofit/>
          </a:bodyPr>
          <a:lstStyle/>
          <a:p>
            <a:pPr algn="ctr"/>
            <a:r>
              <a:rPr lang="en-US" dirty="0"/>
              <a:t>Measuring Tools</a:t>
            </a:r>
          </a:p>
        </p:txBody>
      </p:sp>
      <p:sp>
        <p:nvSpPr>
          <p:cNvPr id="73" name="Freeform: Shape 72">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050" name="Picture 2" descr="Measure Everything Only With Your Hands - Engineering Feed">
            <a:extLst>
              <a:ext uri="{FF2B5EF4-FFF2-40B4-BE49-F238E27FC236}">
                <a16:creationId xmlns:a16="http://schemas.microsoft.com/office/drawing/2014/main" id="{2185BB51-A656-A541-AA15-1918770502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1133" y="2165684"/>
            <a:ext cx="4008361" cy="224468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E73681F-9FEA-4A4E-90C2-57BB1A5F952C}"/>
              </a:ext>
            </a:extLst>
          </p:cNvPr>
          <p:cNvSpPr>
            <a:spLocks noGrp="1"/>
          </p:cNvSpPr>
          <p:nvPr>
            <p:ph idx="1"/>
          </p:nvPr>
        </p:nvSpPr>
        <p:spPr>
          <a:xfrm>
            <a:off x="4886325" y="1314450"/>
            <a:ext cx="6704541" cy="5026191"/>
          </a:xfrm>
        </p:spPr>
        <p:txBody>
          <a:bodyPr>
            <a:normAutofit/>
          </a:bodyPr>
          <a:lstStyle/>
          <a:p>
            <a:r>
              <a:rPr lang="en-US" sz="2000" dirty="0"/>
              <a:t>Biometrics</a:t>
            </a:r>
          </a:p>
          <a:p>
            <a:r>
              <a:rPr lang="en-US" sz="2000" dirty="0"/>
              <a:t>Biometrics are body measurements and calculations related to human characteristics.</a:t>
            </a:r>
          </a:p>
          <a:p>
            <a:pPr lvl="2"/>
            <a:r>
              <a:rPr lang="en-US" dirty="0"/>
              <a:t>Stride and paces</a:t>
            </a:r>
          </a:p>
          <a:p>
            <a:pPr lvl="2"/>
            <a:r>
              <a:rPr lang="en-US" dirty="0"/>
              <a:t>Pinky length</a:t>
            </a:r>
          </a:p>
          <a:p>
            <a:pPr lvl="2"/>
            <a:r>
              <a:rPr lang="en-US" dirty="0"/>
              <a:t>Joint to tip of your finger</a:t>
            </a:r>
          </a:p>
          <a:p>
            <a:pPr lvl="2"/>
            <a:r>
              <a:rPr lang="en-US" dirty="0"/>
              <a:t>Shoe size</a:t>
            </a:r>
          </a:p>
          <a:p>
            <a:pPr lvl="2"/>
            <a:r>
              <a:rPr lang="en-US" dirty="0"/>
              <a:t>Arm length</a:t>
            </a:r>
          </a:p>
          <a:p>
            <a:r>
              <a:rPr lang="en-US" sz="2000" dirty="0"/>
              <a:t>Degrees of Arc</a:t>
            </a:r>
          </a:p>
          <a:p>
            <a:pPr lvl="1"/>
            <a:r>
              <a:rPr lang="en-US" sz="2000" dirty="0"/>
              <a:t>Measure spacing of objects in the sky or on the landscape using our outstretched hands. Make these measurements in terms of the number of degrees of a circle that separate them.</a:t>
            </a:r>
          </a:p>
          <a:p>
            <a:pPr lvl="1"/>
            <a:r>
              <a:rPr lang="en-US" sz="2000" dirty="0"/>
              <a:t>Time on a clock (the tree is located at 2:00 from the rock outcropping.)</a:t>
            </a:r>
          </a:p>
        </p:txBody>
      </p:sp>
    </p:spTree>
    <p:extLst>
      <p:ext uri="{BB962C8B-B14F-4D97-AF65-F5344CB8AC3E}">
        <p14:creationId xmlns:p14="http://schemas.microsoft.com/office/powerpoint/2010/main" val="2358514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D543F-8BDB-5842-96E7-B5FB0F893277}"/>
              </a:ext>
            </a:extLst>
          </p:cNvPr>
          <p:cNvSpPr>
            <a:spLocks noGrp="1"/>
          </p:cNvSpPr>
          <p:nvPr>
            <p:ph type="title"/>
          </p:nvPr>
        </p:nvSpPr>
        <p:spPr>
          <a:xfrm>
            <a:off x="4965430" y="629268"/>
            <a:ext cx="6586491" cy="1286160"/>
          </a:xfrm>
        </p:spPr>
        <p:txBody>
          <a:bodyPr anchor="b">
            <a:normAutofit/>
          </a:bodyPr>
          <a:lstStyle/>
          <a:p>
            <a:r>
              <a:rPr lang="en-US" dirty="0"/>
              <a:t>TIMING</a:t>
            </a:r>
          </a:p>
        </p:txBody>
      </p:sp>
      <p:sp>
        <p:nvSpPr>
          <p:cNvPr id="3" name="Content Placeholder 2">
            <a:extLst>
              <a:ext uri="{FF2B5EF4-FFF2-40B4-BE49-F238E27FC236}">
                <a16:creationId xmlns:a16="http://schemas.microsoft.com/office/drawing/2014/main" id="{44D79F57-2AB8-434C-BC15-B0630D17AED6}"/>
              </a:ext>
            </a:extLst>
          </p:cNvPr>
          <p:cNvSpPr>
            <a:spLocks noGrp="1"/>
          </p:cNvSpPr>
          <p:nvPr>
            <p:ph idx="1"/>
          </p:nvPr>
        </p:nvSpPr>
        <p:spPr>
          <a:xfrm>
            <a:off x="4965431" y="2438400"/>
            <a:ext cx="6586489" cy="3785419"/>
          </a:xfrm>
        </p:spPr>
        <p:txBody>
          <a:bodyPr>
            <a:normAutofit/>
          </a:bodyPr>
          <a:lstStyle/>
          <a:p>
            <a:r>
              <a:rPr lang="en-US" sz="2400" dirty="0"/>
              <a:t>Anything that moves or shows a periodic behavior can be timed.</a:t>
            </a:r>
          </a:p>
          <a:p>
            <a:pPr lvl="1"/>
            <a:r>
              <a:rPr lang="en-US" dirty="0"/>
              <a:t>How long a loon stays underwater after it dives or times between dives,</a:t>
            </a:r>
          </a:p>
          <a:p>
            <a:pPr lvl="1"/>
            <a:r>
              <a:rPr lang="en-US" dirty="0"/>
              <a:t>How long it takes for clouds to move past a landmark,</a:t>
            </a:r>
          </a:p>
          <a:p>
            <a:pPr lvl="1"/>
            <a:r>
              <a:rPr lang="en-US" dirty="0"/>
              <a:t>Interval between owl calls,</a:t>
            </a:r>
          </a:p>
          <a:p>
            <a:pPr lvl="1"/>
            <a:r>
              <a:rPr lang="en-US" dirty="0"/>
              <a:t>How far a slug moves in one minute (speed measured by cm/min).</a:t>
            </a:r>
          </a:p>
        </p:txBody>
      </p:sp>
      <p:pic>
        <p:nvPicPr>
          <p:cNvPr id="3074" name="Picture 2" descr="MARATHON Adanac 3000 Digital Stopwatch Timer, Water ...">
            <a:extLst>
              <a:ext uri="{FF2B5EF4-FFF2-40B4-BE49-F238E27FC236}">
                <a16:creationId xmlns:a16="http://schemas.microsoft.com/office/drawing/2014/main" id="{74DD1C6F-3A00-A94C-B9CF-9AB35F0615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22" r="20183" b="-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78F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837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6D67E-FD4C-2842-89F0-BB5BA7D1ADDC}"/>
              </a:ext>
            </a:extLst>
          </p:cNvPr>
          <p:cNvSpPr>
            <a:spLocks noGrp="1"/>
          </p:cNvSpPr>
          <p:nvPr>
            <p:ph type="title"/>
          </p:nvPr>
        </p:nvSpPr>
        <p:spPr>
          <a:xfrm>
            <a:off x="838200" y="365125"/>
            <a:ext cx="10515600" cy="673101"/>
          </a:xfrm>
        </p:spPr>
        <p:txBody>
          <a:bodyPr>
            <a:normAutofit fontScale="90000"/>
          </a:bodyPr>
          <a:lstStyle/>
          <a:p>
            <a:r>
              <a:rPr lang="en-US" dirty="0"/>
              <a:t>ESTIMATING</a:t>
            </a:r>
          </a:p>
        </p:txBody>
      </p:sp>
      <p:sp>
        <p:nvSpPr>
          <p:cNvPr id="3" name="Content Placeholder 2">
            <a:extLst>
              <a:ext uri="{FF2B5EF4-FFF2-40B4-BE49-F238E27FC236}">
                <a16:creationId xmlns:a16="http://schemas.microsoft.com/office/drawing/2014/main" id="{BC780C78-AB81-CC4C-9471-B59B9B2A8C86}"/>
              </a:ext>
            </a:extLst>
          </p:cNvPr>
          <p:cNvSpPr>
            <a:spLocks noGrp="1"/>
          </p:cNvSpPr>
          <p:nvPr>
            <p:ph idx="1"/>
          </p:nvPr>
        </p:nvSpPr>
        <p:spPr>
          <a:xfrm>
            <a:off x="838200" y="1214438"/>
            <a:ext cx="10515600" cy="4962525"/>
          </a:xfrm>
        </p:spPr>
        <p:txBody>
          <a:bodyPr>
            <a:normAutofit lnSpcReduction="10000"/>
          </a:bodyPr>
          <a:lstStyle/>
          <a:p>
            <a:r>
              <a:rPr lang="en-US" dirty="0"/>
              <a:t>You can’t always make an exact measurement or count</a:t>
            </a:r>
          </a:p>
          <a:p>
            <a:pPr lvl="1"/>
            <a:r>
              <a:rPr lang="en-US" dirty="0"/>
              <a:t>Estimate your numbers in chunks (10, 50, 100, 500)</a:t>
            </a:r>
          </a:p>
          <a:p>
            <a:pPr lvl="1"/>
            <a:r>
              <a:rPr lang="en-US" dirty="0"/>
              <a:t>Round your numbers, maintaining a level of precision – not a random guess</a:t>
            </a:r>
          </a:p>
          <a:p>
            <a:pPr lvl="1"/>
            <a:r>
              <a:rPr lang="en-US" dirty="0"/>
              <a:t>If you see approximately 400 geese in one field by counting clusters of 100, then you see 10 more, your answer is “approximately 400,” or “Between 400- and 450.”</a:t>
            </a:r>
          </a:p>
          <a:p>
            <a:pPr lvl="1"/>
            <a:r>
              <a:rPr lang="en-US" dirty="0"/>
              <a:t>Estimating numbers takes practice – start estimating groups, crowds, numbers, whenever you can so you’ll get better at estimating.</a:t>
            </a:r>
          </a:p>
          <a:p>
            <a:r>
              <a:rPr lang="en-US" dirty="0"/>
              <a:t>Estimate Percent of Cover</a:t>
            </a:r>
          </a:p>
          <a:p>
            <a:pPr lvl="1"/>
            <a:r>
              <a:rPr lang="en-US" dirty="0"/>
              <a:t>How much of the sky is covered in clouds?</a:t>
            </a:r>
          </a:p>
          <a:p>
            <a:pPr lvl="1"/>
            <a:r>
              <a:rPr lang="en-US" dirty="0"/>
              <a:t>How much of the ground is covered in grasses?</a:t>
            </a:r>
          </a:p>
          <a:p>
            <a:r>
              <a:rPr lang="en-US" dirty="0"/>
              <a:t>Paste some tools into your journal to help you </a:t>
            </a:r>
          </a:p>
          <a:p>
            <a:pPr marL="0" indent="0">
              <a:buNone/>
            </a:pPr>
            <a:r>
              <a:rPr lang="en-US" dirty="0"/>
              <a:t>   figure out numbers.</a:t>
            </a:r>
          </a:p>
          <a:p>
            <a:pPr lvl="1"/>
            <a:endParaRPr lang="en-US" dirty="0"/>
          </a:p>
        </p:txBody>
      </p:sp>
      <p:pic>
        <p:nvPicPr>
          <p:cNvPr id="4" name="Picture 3">
            <a:extLst>
              <a:ext uri="{FF2B5EF4-FFF2-40B4-BE49-F238E27FC236}">
                <a16:creationId xmlns:a16="http://schemas.microsoft.com/office/drawing/2014/main" id="{D19F2CCA-39E6-5949-ABFA-F9A8AF17A0C0}"/>
              </a:ext>
            </a:extLst>
          </p:cNvPr>
          <p:cNvPicPr>
            <a:picLocks noChangeAspect="1"/>
          </p:cNvPicPr>
          <p:nvPr/>
        </p:nvPicPr>
        <p:blipFill>
          <a:blip r:embed="rId2"/>
          <a:stretch>
            <a:fillRect/>
          </a:stretch>
        </p:blipFill>
        <p:spPr>
          <a:xfrm>
            <a:off x="9362072" y="3604044"/>
            <a:ext cx="2135523" cy="2572919"/>
          </a:xfrm>
          <a:prstGeom prst="rect">
            <a:avLst/>
          </a:prstGeom>
        </p:spPr>
      </p:pic>
    </p:spTree>
    <p:extLst>
      <p:ext uri="{BB962C8B-B14F-4D97-AF65-F5344CB8AC3E}">
        <p14:creationId xmlns:p14="http://schemas.microsoft.com/office/powerpoint/2010/main" val="2985075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FD611-9CB8-C54B-8B19-256E9F871836}"/>
              </a:ext>
            </a:extLst>
          </p:cNvPr>
          <p:cNvSpPr>
            <a:spLocks noGrp="1"/>
          </p:cNvSpPr>
          <p:nvPr>
            <p:ph type="title"/>
          </p:nvPr>
        </p:nvSpPr>
        <p:spPr>
          <a:xfrm>
            <a:off x="990600" y="338327"/>
            <a:ext cx="10210800" cy="1580307"/>
          </a:xfrm>
        </p:spPr>
        <p:txBody>
          <a:bodyPr vert="horz" lIns="91440" tIns="45720" rIns="91440" bIns="45720" rtlCol="0" anchor="b">
            <a:normAutofit/>
          </a:bodyPr>
          <a:lstStyle/>
          <a:p>
            <a:pPr algn="ctr"/>
            <a:r>
              <a:rPr lang="en-US" sz="5400" dirty="0"/>
              <a:t>Tools to paste into your journal</a:t>
            </a:r>
            <a:br>
              <a:rPr lang="en-US" sz="5400" dirty="0"/>
            </a:br>
            <a:r>
              <a:rPr lang="en-US" sz="2400" dirty="0"/>
              <a:t>These will help in making your estimations of number and percentage of cover.</a:t>
            </a:r>
            <a:endParaRPr lang="en-US" sz="5400" dirty="0"/>
          </a:p>
        </p:txBody>
      </p:sp>
      <p:sp>
        <p:nvSpPr>
          <p:cNvPr id="10" name="Rectangle 9">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69F070B-5643-4F40-9290-744749F9D163}"/>
              </a:ext>
            </a:extLst>
          </p:cNvPr>
          <p:cNvPicPr>
            <a:picLocks noChangeAspect="1"/>
          </p:cNvPicPr>
          <p:nvPr/>
        </p:nvPicPr>
        <p:blipFill>
          <a:blip r:embed="rId2"/>
          <a:stretch>
            <a:fillRect/>
          </a:stretch>
        </p:blipFill>
        <p:spPr>
          <a:xfrm>
            <a:off x="831514" y="2742397"/>
            <a:ext cx="2732227" cy="3291840"/>
          </a:xfrm>
          <a:prstGeom prst="rect">
            <a:avLst/>
          </a:prstGeom>
        </p:spPr>
      </p:pic>
      <p:sp>
        <p:nvSpPr>
          <p:cNvPr id="14"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Chart, scatter chart&#10;&#10;Description automatically generated">
            <a:extLst>
              <a:ext uri="{FF2B5EF4-FFF2-40B4-BE49-F238E27FC236}">
                <a16:creationId xmlns:a16="http://schemas.microsoft.com/office/drawing/2014/main" id="{4CEA66F5-AAE2-574D-9547-3CE8D26455BA}"/>
              </a:ext>
            </a:extLst>
          </p:cNvPr>
          <p:cNvPicPr>
            <a:picLocks noGrp="1" noChangeAspect="1"/>
          </p:cNvPicPr>
          <p:nvPr>
            <p:ph idx="1"/>
          </p:nvPr>
        </p:nvPicPr>
        <p:blipFill>
          <a:blip r:embed="rId3"/>
          <a:stretch>
            <a:fillRect/>
          </a:stretch>
        </p:blipFill>
        <p:spPr>
          <a:xfrm>
            <a:off x="6578516" y="3196810"/>
            <a:ext cx="4974336" cy="2387681"/>
          </a:xfrm>
          <a:prstGeom prst="rect">
            <a:avLst/>
          </a:prstGeom>
        </p:spPr>
      </p:pic>
      <p:sp>
        <p:nvSpPr>
          <p:cNvPr id="6" name="TextBox 5">
            <a:extLst>
              <a:ext uri="{FF2B5EF4-FFF2-40B4-BE49-F238E27FC236}">
                <a16:creationId xmlns:a16="http://schemas.microsoft.com/office/drawing/2014/main" id="{2C83CE83-50C6-AD43-9C14-BD837C7C7154}"/>
              </a:ext>
            </a:extLst>
          </p:cNvPr>
          <p:cNvSpPr txBox="1"/>
          <p:nvPr/>
        </p:nvSpPr>
        <p:spPr>
          <a:xfrm>
            <a:off x="6578516" y="5681235"/>
            <a:ext cx="4974336" cy="369332"/>
          </a:xfrm>
          <a:prstGeom prst="rect">
            <a:avLst/>
          </a:prstGeom>
          <a:noFill/>
        </p:spPr>
        <p:txBody>
          <a:bodyPr wrap="square" rtlCol="0">
            <a:spAutoFit/>
          </a:bodyPr>
          <a:lstStyle/>
          <a:p>
            <a:r>
              <a:rPr lang="en-US" dirty="0"/>
              <a:t>Estimating large numbers</a:t>
            </a:r>
          </a:p>
        </p:txBody>
      </p:sp>
      <p:sp>
        <p:nvSpPr>
          <p:cNvPr id="8" name="TextBox 7">
            <a:extLst>
              <a:ext uri="{FF2B5EF4-FFF2-40B4-BE49-F238E27FC236}">
                <a16:creationId xmlns:a16="http://schemas.microsoft.com/office/drawing/2014/main" id="{2FBE1531-2EAC-6142-B1D6-EBDC7CB0ACDE}"/>
              </a:ext>
            </a:extLst>
          </p:cNvPr>
          <p:cNvSpPr txBox="1"/>
          <p:nvPr/>
        </p:nvSpPr>
        <p:spPr>
          <a:xfrm>
            <a:off x="3563741" y="3916261"/>
            <a:ext cx="2041412" cy="369332"/>
          </a:xfrm>
          <a:prstGeom prst="rect">
            <a:avLst/>
          </a:prstGeom>
          <a:noFill/>
        </p:spPr>
        <p:txBody>
          <a:bodyPr wrap="square" rtlCol="0">
            <a:spAutoFit/>
          </a:bodyPr>
          <a:lstStyle/>
          <a:p>
            <a:r>
              <a:rPr lang="en-US" dirty="0"/>
              <a:t>Percent of cover</a:t>
            </a:r>
          </a:p>
        </p:txBody>
      </p:sp>
      <p:sp>
        <p:nvSpPr>
          <p:cNvPr id="3" name="TextBox 2">
            <a:extLst>
              <a:ext uri="{FF2B5EF4-FFF2-40B4-BE49-F238E27FC236}">
                <a16:creationId xmlns:a16="http://schemas.microsoft.com/office/drawing/2014/main" id="{2B56AEAF-29E2-0C44-B27F-45013B5588BB}"/>
              </a:ext>
            </a:extLst>
          </p:cNvPr>
          <p:cNvSpPr txBox="1"/>
          <p:nvPr/>
        </p:nvSpPr>
        <p:spPr>
          <a:xfrm>
            <a:off x="321564" y="6389023"/>
            <a:ext cx="10711394" cy="369332"/>
          </a:xfrm>
          <a:prstGeom prst="rect">
            <a:avLst/>
          </a:prstGeom>
          <a:noFill/>
        </p:spPr>
        <p:txBody>
          <a:bodyPr wrap="square" rtlCol="0">
            <a:spAutoFit/>
          </a:bodyPr>
          <a:lstStyle/>
          <a:p>
            <a:r>
              <a:rPr lang="en-US" dirty="0"/>
              <a:t>From https://</a:t>
            </a:r>
            <a:r>
              <a:rPr lang="en-US" dirty="0" err="1"/>
              <a:t>johnmuirlaws.com</a:t>
            </a:r>
            <a:r>
              <a:rPr lang="en-US" dirty="0"/>
              <a:t>/product/naturalist-tools-journal-insert/</a:t>
            </a:r>
          </a:p>
        </p:txBody>
      </p:sp>
    </p:spTree>
    <p:extLst>
      <p:ext uri="{BB962C8B-B14F-4D97-AF65-F5344CB8AC3E}">
        <p14:creationId xmlns:p14="http://schemas.microsoft.com/office/powerpoint/2010/main" val="2475105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EB117-B721-5843-ABC7-D46365DC259E}"/>
              </a:ext>
            </a:extLst>
          </p:cNvPr>
          <p:cNvSpPr>
            <a:spLocks noGrp="1"/>
          </p:cNvSpPr>
          <p:nvPr>
            <p:ph type="title"/>
          </p:nvPr>
        </p:nvSpPr>
        <p:spPr/>
        <p:txBody>
          <a:bodyPr>
            <a:normAutofit fontScale="90000"/>
          </a:bodyPr>
          <a:lstStyle/>
          <a:p>
            <a:r>
              <a:rPr lang="en-US" dirty="0"/>
              <a:t>VISUALIZING YOUR DATA</a:t>
            </a:r>
            <a:br>
              <a:rPr lang="en-US" dirty="0"/>
            </a:br>
            <a:r>
              <a:rPr lang="en-US" sz="3600" dirty="0"/>
              <a:t>Scatter plots, histograms, bar graphs, tally bar charts, tally histograms and stem-and-leaf plots</a:t>
            </a:r>
          </a:p>
        </p:txBody>
      </p:sp>
      <p:sp>
        <p:nvSpPr>
          <p:cNvPr id="3" name="Content Placeholder 2">
            <a:extLst>
              <a:ext uri="{FF2B5EF4-FFF2-40B4-BE49-F238E27FC236}">
                <a16:creationId xmlns:a16="http://schemas.microsoft.com/office/drawing/2014/main" id="{E8F2F01E-8F79-BC48-AF28-CBFF4DCEA509}"/>
              </a:ext>
            </a:extLst>
          </p:cNvPr>
          <p:cNvSpPr>
            <a:spLocks noGrp="1"/>
          </p:cNvSpPr>
          <p:nvPr>
            <p:ph idx="1"/>
          </p:nvPr>
        </p:nvSpPr>
        <p:spPr>
          <a:xfrm>
            <a:off x="838200" y="2167731"/>
            <a:ext cx="10515600" cy="4351338"/>
          </a:xfrm>
        </p:spPr>
        <p:txBody>
          <a:bodyPr>
            <a:normAutofit/>
          </a:bodyPr>
          <a:lstStyle/>
          <a:p>
            <a:r>
              <a:rPr lang="en-US" dirty="0"/>
              <a:t>These are easy ways to collect and display the shape of data.</a:t>
            </a:r>
          </a:p>
          <a:p>
            <a:r>
              <a:rPr lang="en-US" dirty="0"/>
              <a:t>Scatter plots help you see the relationship between two related variables, where one factor may affect or influence the other.</a:t>
            </a:r>
          </a:p>
          <a:p>
            <a:pPr lvl="1"/>
            <a:r>
              <a:rPr lang="en-US" dirty="0"/>
              <a:t>Example: Time of day and number of birds singing, counted every 10 minutes starting 1 hour before sunrise to 1 hour after sunset.</a:t>
            </a:r>
          </a:p>
          <a:p>
            <a:pPr lvl="1"/>
            <a:endParaRPr lang="en-US" dirty="0"/>
          </a:p>
          <a:p>
            <a:pPr lvl="1"/>
            <a:r>
              <a:rPr lang="en-US" dirty="0"/>
              <a:t>Here’s a scatter plot showing grades on a quiz</a:t>
            </a:r>
          </a:p>
          <a:p>
            <a:pPr marL="457200" lvl="1" indent="0">
              <a:buNone/>
            </a:pPr>
            <a:r>
              <a:rPr lang="en-US" dirty="0"/>
              <a:t>   compared to how long students took to complete</a:t>
            </a:r>
          </a:p>
          <a:p>
            <a:pPr marL="457200" lvl="1" indent="0">
              <a:buNone/>
            </a:pPr>
            <a:r>
              <a:rPr lang="en-US" dirty="0"/>
              <a:t>   it.</a:t>
            </a:r>
          </a:p>
          <a:p>
            <a:pPr lvl="1"/>
            <a:endParaRPr lang="en-US" dirty="0"/>
          </a:p>
          <a:p>
            <a:pPr lvl="1"/>
            <a:endParaRPr lang="en-US" dirty="0"/>
          </a:p>
        </p:txBody>
      </p:sp>
      <p:pic>
        <p:nvPicPr>
          <p:cNvPr id="5" name="Picture 4" descr="Chart, scatter chart&#10;&#10;Description automatically generated">
            <a:extLst>
              <a:ext uri="{FF2B5EF4-FFF2-40B4-BE49-F238E27FC236}">
                <a16:creationId xmlns:a16="http://schemas.microsoft.com/office/drawing/2014/main" id="{DF1A18C3-E4AC-F64F-A23E-B1BA4475C9C4}"/>
              </a:ext>
            </a:extLst>
          </p:cNvPr>
          <p:cNvPicPr>
            <a:picLocks noChangeAspect="1"/>
          </p:cNvPicPr>
          <p:nvPr/>
        </p:nvPicPr>
        <p:blipFill>
          <a:blip r:embed="rId2"/>
          <a:stretch>
            <a:fillRect/>
          </a:stretch>
        </p:blipFill>
        <p:spPr>
          <a:xfrm>
            <a:off x="8095916" y="4134811"/>
            <a:ext cx="3149600" cy="2324100"/>
          </a:xfrm>
          <a:prstGeom prst="rect">
            <a:avLst/>
          </a:prstGeom>
        </p:spPr>
      </p:pic>
    </p:spTree>
    <p:extLst>
      <p:ext uri="{BB962C8B-B14F-4D97-AF65-F5344CB8AC3E}">
        <p14:creationId xmlns:p14="http://schemas.microsoft.com/office/powerpoint/2010/main" val="1014225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1348</Words>
  <Application>Microsoft Macintosh PowerPoint</Application>
  <PresentationFormat>Widescreen</PresentationFormat>
  <Paragraphs>109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Lesson 15:Quantification and Mathematical Thinking</vt:lpstr>
      <vt:lpstr>Best Practices</vt:lpstr>
      <vt:lpstr>COUNTING</vt:lpstr>
      <vt:lpstr>MEASURING</vt:lpstr>
      <vt:lpstr>Measuring Tools</vt:lpstr>
      <vt:lpstr>TIMING</vt:lpstr>
      <vt:lpstr>ESTIMATING</vt:lpstr>
      <vt:lpstr>Tools to paste into your journal These will help in making your estimations of number and percentage of cover.</vt:lpstr>
      <vt:lpstr>VISUALIZING YOUR DATA Scatter plots, histograms, bar graphs, tally bar charts, tally histograms and stem-and-leaf plots</vt:lpstr>
      <vt:lpstr>Histograms and Bar Graphs</vt:lpstr>
      <vt:lpstr>Tally Bar Charts and Tally Histograms</vt:lpstr>
      <vt:lpstr>Stem-and-Leaf Plot</vt:lpstr>
      <vt:lpstr>Tools for measuring</vt:lpstr>
      <vt:lpstr>John Muir Laws’ Quantification Tool Kit</vt:lpstr>
      <vt:lpstr>Have Fun with Measuring and Quantification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COUNTING, MEASURING, TIMING, AND ESTIMATING</dc:title>
  <dc:creator>Paula Harvey</dc:creator>
  <cp:lastModifiedBy>Paula Harvey</cp:lastModifiedBy>
  <cp:revision>24</cp:revision>
  <dcterms:created xsi:type="dcterms:W3CDTF">2021-08-11T21:10:08Z</dcterms:created>
  <dcterms:modified xsi:type="dcterms:W3CDTF">2021-09-13T22:01:42Z</dcterms:modified>
</cp:coreProperties>
</file>