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5" r:id="rId7"/>
    <p:sldId id="261" r:id="rId8"/>
    <p:sldId id="262" r:id="rId9"/>
    <p:sldId id="263" r:id="rId10"/>
    <p:sldId id="264"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00"/>
  </p:normalViewPr>
  <p:slideViewPr>
    <p:cSldViewPr snapToGrid="0" snapToObjects="1">
      <p:cViewPr varScale="1">
        <p:scale>
          <a:sx n="106" d="100"/>
          <a:sy n="106" d="100"/>
        </p:scale>
        <p:origin x="7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08BB2-1210-FB40-BBC7-430630D336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732613-14FD-A04E-9CA4-C7544584C1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FADA4E-9D6D-0E49-97C8-6F299469E78E}"/>
              </a:ext>
            </a:extLst>
          </p:cNvPr>
          <p:cNvSpPr>
            <a:spLocks noGrp="1"/>
          </p:cNvSpPr>
          <p:nvPr>
            <p:ph type="dt" sz="half" idx="10"/>
          </p:nvPr>
        </p:nvSpPr>
        <p:spPr/>
        <p:txBody>
          <a:bodyPr/>
          <a:lstStyle/>
          <a:p>
            <a:fld id="{78165EA3-76E6-C342-9A60-E5FDD1E0F507}" type="datetimeFigureOut">
              <a:rPr lang="en-US" smtClean="0"/>
              <a:t>9/13/21</a:t>
            </a:fld>
            <a:endParaRPr lang="en-US"/>
          </a:p>
        </p:txBody>
      </p:sp>
      <p:sp>
        <p:nvSpPr>
          <p:cNvPr id="5" name="Footer Placeholder 4">
            <a:extLst>
              <a:ext uri="{FF2B5EF4-FFF2-40B4-BE49-F238E27FC236}">
                <a16:creationId xmlns:a16="http://schemas.microsoft.com/office/drawing/2014/main" id="{A5F303E1-34F3-DE4A-BD20-E3C0E3F7A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9829A-C244-FD4E-884D-FA925540626C}"/>
              </a:ext>
            </a:extLst>
          </p:cNvPr>
          <p:cNvSpPr>
            <a:spLocks noGrp="1"/>
          </p:cNvSpPr>
          <p:nvPr>
            <p:ph type="sldNum" sz="quarter" idx="12"/>
          </p:nvPr>
        </p:nvSpPr>
        <p:spPr/>
        <p:txBody>
          <a:bodyPr/>
          <a:lstStyle/>
          <a:p>
            <a:fld id="{1A1C4FF8-6F08-D24D-8CD4-84C700984360}" type="slidenum">
              <a:rPr lang="en-US" smtClean="0"/>
              <a:t>‹#›</a:t>
            </a:fld>
            <a:endParaRPr lang="en-US"/>
          </a:p>
        </p:txBody>
      </p:sp>
    </p:spTree>
    <p:extLst>
      <p:ext uri="{BB962C8B-B14F-4D97-AF65-F5344CB8AC3E}">
        <p14:creationId xmlns:p14="http://schemas.microsoft.com/office/powerpoint/2010/main" val="178112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CD5FE-FE8D-8741-A253-32C3725BE3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062685-DBE5-5946-A841-D8226E48B1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6ECE8-765E-5A48-B8F5-892F544E1929}"/>
              </a:ext>
            </a:extLst>
          </p:cNvPr>
          <p:cNvSpPr>
            <a:spLocks noGrp="1"/>
          </p:cNvSpPr>
          <p:nvPr>
            <p:ph type="dt" sz="half" idx="10"/>
          </p:nvPr>
        </p:nvSpPr>
        <p:spPr/>
        <p:txBody>
          <a:bodyPr/>
          <a:lstStyle/>
          <a:p>
            <a:fld id="{78165EA3-76E6-C342-9A60-E5FDD1E0F507}" type="datetimeFigureOut">
              <a:rPr lang="en-US" smtClean="0"/>
              <a:t>9/13/21</a:t>
            </a:fld>
            <a:endParaRPr lang="en-US"/>
          </a:p>
        </p:txBody>
      </p:sp>
      <p:sp>
        <p:nvSpPr>
          <p:cNvPr id="5" name="Footer Placeholder 4">
            <a:extLst>
              <a:ext uri="{FF2B5EF4-FFF2-40B4-BE49-F238E27FC236}">
                <a16:creationId xmlns:a16="http://schemas.microsoft.com/office/drawing/2014/main" id="{F86143AE-79D8-9A47-818A-838980DC1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DEA79-541A-C748-9B24-6C72149BF532}"/>
              </a:ext>
            </a:extLst>
          </p:cNvPr>
          <p:cNvSpPr>
            <a:spLocks noGrp="1"/>
          </p:cNvSpPr>
          <p:nvPr>
            <p:ph type="sldNum" sz="quarter" idx="12"/>
          </p:nvPr>
        </p:nvSpPr>
        <p:spPr/>
        <p:txBody>
          <a:bodyPr/>
          <a:lstStyle/>
          <a:p>
            <a:fld id="{1A1C4FF8-6F08-D24D-8CD4-84C700984360}" type="slidenum">
              <a:rPr lang="en-US" smtClean="0"/>
              <a:t>‹#›</a:t>
            </a:fld>
            <a:endParaRPr lang="en-US"/>
          </a:p>
        </p:txBody>
      </p:sp>
    </p:spTree>
    <p:extLst>
      <p:ext uri="{BB962C8B-B14F-4D97-AF65-F5344CB8AC3E}">
        <p14:creationId xmlns:p14="http://schemas.microsoft.com/office/powerpoint/2010/main" val="121370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D6199B-CD1A-B34B-A0FB-3AA72AC57D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8B8D79-5EFA-9644-9604-AA2F04849C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492FB1-5F11-F441-9A48-1C4617BAF594}"/>
              </a:ext>
            </a:extLst>
          </p:cNvPr>
          <p:cNvSpPr>
            <a:spLocks noGrp="1"/>
          </p:cNvSpPr>
          <p:nvPr>
            <p:ph type="dt" sz="half" idx="10"/>
          </p:nvPr>
        </p:nvSpPr>
        <p:spPr/>
        <p:txBody>
          <a:bodyPr/>
          <a:lstStyle/>
          <a:p>
            <a:fld id="{78165EA3-76E6-C342-9A60-E5FDD1E0F507}" type="datetimeFigureOut">
              <a:rPr lang="en-US" smtClean="0"/>
              <a:t>9/13/21</a:t>
            </a:fld>
            <a:endParaRPr lang="en-US"/>
          </a:p>
        </p:txBody>
      </p:sp>
      <p:sp>
        <p:nvSpPr>
          <p:cNvPr id="5" name="Footer Placeholder 4">
            <a:extLst>
              <a:ext uri="{FF2B5EF4-FFF2-40B4-BE49-F238E27FC236}">
                <a16:creationId xmlns:a16="http://schemas.microsoft.com/office/drawing/2014/main" id="{9B2550D0-D2FC-824F-9A54-3D0C061D8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03AB4-F8CF-7248-826C-BEE94F0691FE}"/>
              </a:ext>
            </a:extLst>
          </p:cNvPr>
          <p:cNvSpPr>
            <a:spLocks noGrp="1"/>
          </p:cNvSpPr>
          <p:nvPr>
            <p:ph type="sldNum" sz="quarter" idx="12"/>
          </p:nvPr>
        </p:nvSpPr>
        <p:spPr/>
        <p:txBody>
          <a:bodyPr/>
          <a:lstStyle/>
          <a:p>
            <a:fld id="{1A1C4FF8-6F08-D24D-8CD4-84C700984360}" type="slidenum">
              <a:rPr lang="en-US" smtClean="0"/>
              <a:t>‹#›</a:t>
            </a:fld>
            <a:endParaRPr lang="en-US"/>
          </a:p>
        </p:txBody>
      </p:sp>
    </p:spTree>
    <p:extLst>
      <p:ext uri="{BB962C8B-B14F-4D97-AF65-F5344CB8AC3E}">
        <p14:creationId xmlns:p14="http://schemas.microsoft.com/office/powerpoint/2010/main" val="108345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DBEF-621B-6B4B-AB8A-BEEEECE6C2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A93090-58CB-ED4A-8EAE-CF02E6F89A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70B2B5-49BD-1447-B7D9-E3F63AD1D8B9}"/>
              </a:ext>
            </a:extLst>
          </p:cNvPr>
          <p:cNvSpPr>
            <a:spLocks noGrp="1"/>
          </p:cNvSpPr>
          <p:nvPr>
            <p:ph type="dt" sz="half" idx="10"/>
          </p:nvPr>
        </p:nvSpPr>
        <p:spPr/>
        <p:txBody>
          <a:bodyPr/>
          <a:lstStyle/>
          <a:p>
            <a:fld id="{78165EA3-76E6-C342-9A60-E5FDD1E0F507}" type="datetimeFigureOut">
              <a:rPr lang="en-US" smtClean="0"/>
              <a:t>9/13/21</a:t>
            </a:fld>
            <a:endParaRPr lang="en-US"/>
          </a:p>
        </p:txBody>
      </p:sp>
      <p:sp>
        <p:nvSpPr>
          <p:cNvPr id="5" name="Footer Placeholder 4">
            <a:extLst>
              <a:ext uri="{FF2B5EF4-FFF2-40B4-BE49-F238E27FC236}">
                <a16:creationId xmlns:a16="http://schemas.microsoft.com/office/drawing/2014/main" id="{74A46878-A067-0141-856B-FF9E9D673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10545-5AAE-9943-B7B4-497AF1E1F2F4}"/>
              </a:ext>
            </a:extLst>
          </p:cNvPr>
          <p:cNvSpPr>
            <a:spLocks noGrp="1"/>
          </p:cNvSpPr>
          <p:nvPr>
            <p:ph type="sldNum" sz="quarter" idx="12"/>
          </p:nvPr>
        </p:nvSpPr>
        <p:spPr/>
        <p:txBody>
          <a:bodyPr/>
          <a:lstStyle/>
          <a:p>
            <a:fld id="{1A1C4FF8-6F08-D24D-8CD4-84C700984360}" type="slidenum">
              <a:rPr lang="en-US" smtClean="0"/>
              <a:t>‹#›</a:t>
            </a:fld>
            <a:endParaRPr lang="en-US"/>
          </a:p>
        </p:txBody>
      </p:sp>
    </p:spTree>
    <p:extLst>
      <p:ext uri="{BB962C8B-B14F-4D97-AF65-F5344CB8AC3E}">
        <p14:creationId xmlns:p14="http://schemas.microsoft.com/office/powerpoint/2010/main" val="124554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5E55D-76E4-1048-9676-DD0DC13C43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A8CDB8-5FB1-AD4D-95F3-013017F950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53C93B-BA7C-8747-8D91-630153B19375}"/>
              </a:ext>
            </a:extLst>
          </p:cNvPr>
          <p:cNvSpPr>
            <a:spLocks noGrp="1"/>
          </p:cNvSpPr>
          <p:nvPr>
            <p:ph type="dt" sz="half" idx="10"/>
          </p:nvPr>
        </p:nvSpPr>
        <p:spPr/>
        <p:txBody>
          <a:bodyPr/>
          <a:lstStyle/>
          <a:p>
            <a:fld id="{78165EA3-76E6-C342-9A60-E5FDD1E0F507}" type="datetimeFigureOut">
              <a:rPr lang="en-US" smtClean="0"/>
              <a:t>9/13/21</a:t>
            </a:fld>
            <a:endParaRPr lang="en-US"/>
          </a:p>
        </p:txBody>
      </p:sp>
      <p:sp>
        <p:nvSpPr>
          <p:cNvPr id="5" name="Footer Placeholder 4">
            <a:extLst>
              <a:ext uri="{FF2B5EF4-FFF2-40B4-BE49-F238E27FC236}">
                <a16:creationId xmlns:a16="http://schemas.microsoft.com/office/drawing/2014/main" id="{0A3D9AEA-74E3-CA43-8389-3DEB303691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37D18-EA77-FA4C-A48F-B3C585486698}"/>
              </a:ext>
            </a:extLst>
          </p:cNvPr>
          <p:cNvSpPr>
            <a:spLocks noGrp="1"/>
          </p:cNvSpPr>
          <p:nvPr>
            <p:ph type="sldNum" sz="quarter" idx="12"/>
          </p:nvPr>
        </p:nvSpPr>
        <p:spPr/>
        <p:txBody>
          <a:bodyPr/>
          <a:lstStyle/>
          <a:p>
            <a:fld id="{1A1C4FF8-6F08-D24D-8CD4-84C700984360}" type="slidenum">
              <a:rPr lang="en-US" smtClean="0"/>
              <a:t>‹#›</a:t>
            </a:fld>
            <a:endParaRPr lang="en-US"/>
          </a:p>
        </p:txBody>
      </p:sp>
    </p:spTree>
    <p:extLst>
      <p:ext uri="{BB962C8B-B14F-4D97-AF65-F5344CB8AC3E}">
        <p14:creationId xmlns:p14="http://schemas.microsoft.com/office/powerpoint/2010/main" val="622926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48EB5-AD83-504C-9CD5-90C36178C9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2F40BD-980A-814C-AFE2-532B808235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2F55BB-5ACB-074D-827D-D913FB2265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13A84-27E0-B14B-9C70-DBB6E7461BEF}"/>
              </a:ext>
            </a:extLst>
          </p:cNvPr>
          <p:cNvSpPr>
            <a:spLocks noGrp="1"/>
          </p:cNvSpPr>
          <p:nvPr>
            <p:ph type="dt" sz="half" idx="10"/>
          </p:nvPr>
        </p:nvSpPr>
        <p:spPr/>
        <p:txBody>
          <a:bodyPr/>
          <a:lstStyle/>
          <a:p>
            <a:fld id="{78165EA3-76E6-C342-9A60-E5FDD1E0F507}" type="datetimeFigureOut">
              <a:rPr lang="en-US" smtClean="0"/>
              <a:t>9/13/21</a:t>
            </a:fld>
            <a:endParaRPr lang="en-US"/>
          </a:p>
        </p:txBody>
      </p:sp>
      <p:sp>
        <p:nvSpPr>
          <p:cNvPr id="6" name="Footer Placeholder 5">
            <a:extLst>
              <a:ext uri="{FF2B5EF4-FFF2-40B4-BE49-F238E27FC236}">
                <a16:creationId xmlns:a16="http://schemas.microsoft.com/office/drawing/2014/main" id="{8465C37F-0BB9-E446-9838-8FC2622CE3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48E3E8-5E8C-7E4C-A4C6-2B32F8522614}"/>
              </a:ext>
            </a:extLst>
          </p:cNvPr>
          <p:cNvSpPr>
            <a:spLocks noGrp="1"/>
          </p:cNvSpPr>
          <p:nvPr>
            <p:ph type="sldNum" sz="quarter" idx="12"/>
          </p:nvPr>
        </p:nvSpPr>
        <p:spPr/>
        <p:txBody>
          <a:bodyPr/>
          <a:lstStyle/>
          <a:p>
            <a:fld id="{1A1C4FF8-6F08-D24D-8CD4-84C700984360}" type="slidenum">
              <a:rPr lang="en-US" smtClean="0"/>
              <a:t>‹#›</a:t>
            </a:fld>
            <a:endParaRPr lang="en-US"/>
          </a:p>
        </p:txBody>
      </p:sp>
    </p:spTree>
    <p:extLst>
      <p:ext uri="{BB962C8B-B14F-4D97-AF65-F5344CB8AC3E}">
        <p14:creationId xmlns:p14="http://schemas.microsoft.com/office/powerpoint/2010/main" val="687146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06252-1D15-214E-85C2-9639044F07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5DC1CD-DF69-D249-9FED-8C16C3BC72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200FA9-88AF-CD45-BA0E-60BD1A92E3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1C5E93-E2F3-9C44-B831-BB2B5FD4EF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56E8B2-40B9-814A-ADE9-DE9CBD357C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130497-68BE-1949-8AA5-80F872F06EF1}"/>
              </a:ext>
            </a:extLst>
          </p:cNvPr>
          <p:cNvSpPr>
            <a:spLocks noGrp="1"/>
          </p:cNvSpPr>
          <p:nvPr>
            <p:ph type="dt" sz="half" idx="10"/>
          </p:nvPr>
        </p:nvSpPr>
        <p:spPr/>
        <p:txBody>
          <a:bodyPr/>
          <a:lstStyle/>
          <a:p>
            <a:fld id="{78165EA3-76E6-C342-9A60-E5FDD1E0F507}" type="datetimeFigureOut">
              <a:rPr lang="en-US" smtClean="0"/>
              <a:t>9/13/21</a:t>
            </a:fld>
            <a:endParaRPr lang="en-US"/>
          </a:p>
        </p:txBody>
      </p:sp>
      <p:sp>
        <p:nvSpPr>
          <p:cNvPr id="8" name="Footer Placeholder 7">
            <a:extLst>
              <a:ext uri="{FF2B5EF4-FFF2-40B4-BE49-F238E27FC236}">
                <a16:creationId xmlns:a16="http://schemas.microsoft.com/office/drawing/2014/main" id="{5DF04AC9-2AD8-2A42-A48C-95B8B37B61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C5D435-2388-A148-847E-51C96EAC7980}"/>
              </a:ext>
            </a:extLst>
          </p:cNvPr>
          <p:cNvSpPr>
            <a:spLocks noGrp="1"/>
          </p:cNvSpPr>
          <p:nvPr>
            <p:ph type="sldNum" sz="quarter" idx="12"/>
          </p:nvPr>
        </p:nvSpPr>
        <p:spPr/>
        <p:txBody>
          <a:bodyPr/>
          <a:lstStyle/>
          <a:p>
            <a:fld id="{1A1C4FF8-6F08-D24D-8CD4-84C700984360}" type="slidenum">
              <a:rPr lang="en-US" smtClean="0"/>
              <a:t>‹#›</a:t>
            </a:fld>
            <a:endParaRPr lang="en-US"/>
          </a:p>
        </p:txBody>
      </p:sp>
    </p:spTree>
    <p:extLst>
      <p:ext uri="{BB962C8B-B14F-4D97-AF65-F5344CB8AC3E}">
        <p14:creationId xmlns:p14="http://schemas.microsoft.com/office/powerpoint/2010/main" val="4213751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834E-B284-CB46-A6BE-4541870B1A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7A51D0-5F35-584C-B127-BFA55F8D90AD}"/>
              </a:ext>
            </a:extLst>
          </p:cNvPr>
          <p:cNvSpPr>
            <a:spLocks noGrp="1"/>
          </p:cNvSpPr>
          <p:nvPr>
            <p:ph type="dt" sz="half" idx="10"/>
          </p:nvPr>
        </p:nvSpPr>
        <p:spPr/>
        <p:txBody>
          <a:bodyPr/>
          <a:lstStyle/>
          <a:p>
            <a:fld id="{78165EA3-76E6-C342-9A60-E5FDD1E0F507}" type="datetimeFigureOut">
              <a:rPr lang="en-US" smtClean="0"/>
              <a:t>9/13/21</a:t>
            </a:fld>
            <a:endParaRPr lang="en-US"/>
          </a:p>
        </p:txBody>
      </p:sp>
      <p:sp>
        <p:nvSpPr>
          <p:cNvPr id="4" name="Footer Placeholder 3">
            <a:extLst>
              <a:ext uri="{FF2B5EF4-FFF2-40B4-BE49-F238E27FC236}">
                <a16:creationId xmlns:a16="http://schemas.microsoft.com/office/drawing/2014/main" id="{D9A9BBDA-0206-2D48-8F4C-712B3F9EDF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2EF152-1148-964D-8FE7-4B6598041C6F}"/>
              </a:ext>
            </a:extLst>
          </p:cNvPr>
          <p:cNvSpPr>
            <a:spLocks noGrp="1"/>
          </p:cNvSpPr>
          <p:nvPr>
            <p:ph type="sldNum" sz="quarter" idx="12"/>
          </p:nvPr>
        </p:nvSpPr>
        <p:spPr/>
        <p:txBody>
          <a:bodyPr/>
          <a:lstStyle/>
          <a:p>
            <a:fld id="{1A1C4FF8-6F08-D24D-8CD4-84C700984360}" type="slidenum">
              <a:rPr lang="en-US" smtClean="0"/>
              <a:t>‹#›</a:t>
            </a:fld>
            <a:endParaRPr lang="en-US"/>
          </a:p>
        </p:txBody>
      </p:sp>
    </p:spTree>
    <p:extLst>
      <p:ext uri="{BB962C8B-B14F-4D97-AF65-F5344CB8AC3E}">
        <p14:creationId xmlns:p14="http://schemas.microsoft.com/office/powerpoint/2010/main" val="2534927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4D4B51-7102-7C4D-940D-9958673F9513}"/>
              </a:ext>
            </a:extLst>
          </p:cNvPr>
          <p:cNvSpPr>
            <a:spLocks noGrp="1"/>
          </p:cNvSpPr>
          <p:nvPr>
            <p:ph type="dt" sz="half" idx="10"/>
          </p:nvPr>
        </p:nvSpPr>
        <p:spPr/>
        <p:txBody>
          <a:bodyPr/>
          <a:lstStyle/>
          <a:p>
            <a:fld id="{78165EA3-76E6-C342-9A60-E5FDD1E0F507}" type="datetimeFigureOut">
              <a:rPr lang="en-US" smtClean="0"/>
              <a:t>9/13/21</a:t>
            </a:fld>
            <a:endParaRPr lang="en-US"/>
          </a:p>
        </p:txBody>
      </p:sp>
      <p:sp>
        <p:nvSpPr>
          <p:cNvPr id="3" name="Footer Placeholder 2">
            <a:extLst>
              <a:ext uri="{FF2B5EF4-FFF2-40B4-BE49-F238E27FC236}">
                <a16:creationId xmlns:a16="http://schemas.microsoft.com/office/drawing/2014/main" id="{001FA2AC-3595-5E45-B3B9-A96D0F8AE6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16F010-C259-714B-BEFC-76054ACE95BC}"/>
              </a:ext>
            </a:extLst>
          </p:cNvPr>
          <p:cNvSpPr>
            <a:spLocks noGrp="1"/>
          </p:cNvSpPr>
          <p:nvPr>
            <p:ph type="sldNum" sz="quarter" idx="12"/>
          </p:nvPr>
        </p:nvSpPr>
        <p:spPr/>
        <p:txBody>
          <a:bodyPr/>
          <a:lstStyle/>
          <a:p>
            <a:fld id="{1A1C4FF8-6F08-D24D-8CD4-84C700984360}" type="slidenum">
              <a:rPr lang="en-US" smtClean="0"/>
              <a:t>‹#›</a:t>
            </a:fld>
            <a:endParaRPr lang="en-US"/>
          </a:p>
        </p:txBody>
      </p:sp>
    </p:spTree>
    <p:extLst>
      <p:ext uri="{BB962C8B-B14F-4D97-AF65-F5344CB8AC3E}">
        <p14:creationId xmlns:p14="http://schemas.microsoft.com/office/powerpoint/2010/main" val="2303945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7FCB3-E1BD-8F4D-A437-61DA1730CB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B99010-D584-C341-9383-FF1E27F5B0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A7F818-4952-1749-8F93-3937DAA0F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76968-549F-614E-80C0-383EC824163B}"/>
              </a:ext>
            </a:extLst>
          </p:cNvPr>
          <p:cNvSpPr>
            <a:spLocks noGrp="1"/>
          </p:cNvSpPr>
          <p:nvPr>
            <p:ph type="dt" sz="half" idx="10"/>
          </p:nvPr>
        </p:nvSpPr>
        <p:spPr/>
        <p:txBody>
          <a:bodyPr/>
          <a:lstStyle/>
          <a:p>
            <a:fld id="{78165EA3-76E6-C342-9A60-E5FDD1E0F507}" type="datetimeFigureOut">
              <a:rPr lang="en-US" smtClean="0"/>
              <a:t>9/13/21</a:t>
            </a:fld>
            <a:endParaRPr lang="en-US"/>
          </a:p>
        </p:txBody>
      </p:sp>
      <p:sp>
        <p:nvSpPr>
          <p:cNvPr id="6" name="Footer Placeholder 5">
            <a:extLst>
              <a:ext uri="{FF2B5EF4-FFF2-40B4-BE49-F238E27FC236}">
                <a16:creationId xmlns:a16="http://schemas.microsoft.com/office/drawing/2014/main" id="{C4541924-A37B-ED42-A874-ACCE0F5961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D2E0EF-D798-7C4E-BE0E-600114EE2924}"/>
              </a:ext>
            </a:extLst>
          </p:cNvPr>
          <p:cNvSpPr>
            <a:spLocks noGrp="1"/>
          </p:cNvSpPr>
          <p:nvPr>
            <p:ph type="sldNum" sz="quarter" idx="12"/>
          </p:nvPr>
        </p:nvSpPr>
        <p:spPr/>
        <p:txBody>
          <a:bodyPr/>
          <a:lstStyle/>
          <a:p>
            <a:fld id="{1A1C4FF8-6F08-D24D-8CD4-84C700984360}" type="slidenum">
              <a:rPr lang="en-US" smtClean="0"/>
              <a:t>‹#›</a:t>
            </a:fld>
            <a:endParaRPr lang="en-US"/>
          </a:p>
        </p:txBody>
      </p:sp>
    </p:spTree>
    <p:extLst>
      <p:ext uri="{BB962C8B-B14F-4D97-AF65-F5344CB8AC3E}">
        <p14:creationId xmlns:p14="http://schemas.microsoft.com/office/powerpoint/2010/main" val="3796391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FADD8-5FA5-654D-8163-FFF9B896F3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34502B-6156-594B-872A-0AC4B9277D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79CA8C-F1D6-3746-B4AA-34E3F3D4F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404D2D-AB04-4849-B47D-7BE8E494D3C2}"/>
              </a:ext>
            </a:extLst>
          </p:cNvPr>
          <p:cNvSpPr>
            <a:spLocks noGrp="1"/>
          </p:cNvSpPr>
          <p:nvPr>
            <p:ph type="dt" sz="half" idx="10"/>
          </p:nvPr>
        </p:nvSpPr>
        <p:spPr/>
        <p:txBody>
          <a:bodyPr/>
          <a:lstStyle/>
          <a:p>
            <a:fld id="{78165EA3-76E6-C342-9A60-E5FDD1E0F507}" type="datetimeFigureOut">
              <a:rPr lang="en-US" smtClean="0"/>
              <a:t>9/13/21</a:t>
            </a:fld>
            <a:endParaRPr lang="en-US"/>
          </a:p>
        </p:txBody>
      </p:sp>
      <p:sp>
        <p:nvSpPr>
          <p:cNvPr id="6" name="Footer Placeholder 5">
            <a:extLst>
              <a:ext uri="{FF2B5EF4-FFF2-40B4-BE49-F238E27FC236}">
                <a16:creationId xmlns:a16="http://schemas.microsoft.com/office/drawing/2014/main" id="{D41ECB48-98E5-D345-969D-7CB5677F13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4AF6B9-B57F-9E45-ADC1-C21B2F698441}"/>
              </a:ext>
            </a:extLst>
          </p:cNvPr>
          <p:cNvSpPr>
            <a:spLocks noGrp="1"/>
          </p:cNvSpPr>
          <p:nvPr>
            <p:ph type="sldNum" sz="quarter" idx="12"/>
          </p:nvPr>
        </p:nvSpPr>
        <p:spPr/>
        <p:txBody>
          <a:bodyPr/>
          <a:lstStyle/>
          <a:p>
            <a:fld id="{1A1C4FF8-6F08-D24D-8CD4-84C700984360}" type="slidenum">
              <a:rPr lang="en-US" smtClean="0"/>
              <a:t>‹#›</a:t>
            </a:fld>
            <a:endParaRPr lang="en-US"/>
          </a:p>
        </p:txBody>
      </p:sp>
    </p:spTree>
    <p:extLst>
      <p:ext uri="{BB962C8B-B14F-4D97-AF65-F5344CB8AC3E}">
        <p14:creationId xmlns:p14="http://schemas.microsoft.com/office/powerpoint/2010/main" val="1709103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B48A31-C20F-7C47-A905-1399E5783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28EC7D-AABE-2E40-9C71-B8142BE9CD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70220-A8F5-0E44-9F44-F82A12DF2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65EA3-76E6-C342-9A60-E5FDD1E0F507}" type="datetimeFigureOut">
              <a:rPr lang="en-US" smtClean="0"/>
              <a:t>9/13/21</a:t>
            </a:fld>
            <a:endParaRPr lang="en-US"/>
          </a:p>
        </p:txBody>
      </p:sp>
      <p:sp>
        <p:nvSpPr>
          <p:cNvPr id="5" name="Footer Placeholder 4">
            <a:extLst>
              <a:ext uri="{FF2B5EF4-FFF2-40B4-BE49-F238E27FC236}">
                <a16:creationId xmlns:a16="http://schemas.microsoft.com/office/drawing/2014/main" id="{BAF54698-5FD0-6F40-9E98-B9A2705128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321C45-FA11-8B49-B9C4-48C871328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1C4FF8-6F08-D24D-8CD4-84C700984360}" type="slidenum">
              <a:rPr lang="en-US" smtClean="0"/>
              <a:t>‹#›</a:t>
            </a:fld>
            <a:endParaRPr lang="en-US"/>
          </a:p>
        </p:txBody>
      </p:sp>
    </p:spTree>
    <p:extLst>
      <p:ext uri="{BB962C8B-B14F-4D97-AF65-F5344CB8AC3E}">
        <p14:creationId xmlns:p14="http://schemas.microsoft.com/office/powerpoint/2010/main" val="3296683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xhere.com/en/photo/1417519"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en/photo/1599578"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pxhere.com/en/photo/1601800"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California_coastal_sage_and_chaparral"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es.wikipedia.org/wiki/Chaparral"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n.m.wikipedia.org/wiki/Chaparral"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91CDF6-DDE8-D44C-B5EA-D5C0B597AA24}"/>
              </a:ext>
            </a:extLst>
          </p:cNvPr>
          <p:cNvSpPr>
            <a:spLocks noGrp="1"/>
          </p:cNvSpPr>
          <p:nvPr>
            <p:ph type="title"/>
          </p:nvPr>
        </p:nvSpPr>
        <p:spPr>
          <a:xfrm>
            <a:off x="4965430" y="629268"/>
            <a:ext cx="6586491" cy="1286160"/>
          </a:xfrm>
        </p:spPr>
        <p:txBody>
          <a:bodyPr anchor="b">
            <a:normAutofit fontScale="90000"/>
          </a:bodyPr>
          <a:lstStyle/>
          <a:p>
            <a:r>
              <a:rPr lang="en-US"/>
              <a:t>Lesson 17</a:t>
            </a:r>
            <a:br>
              <a:rPr lang="en-US"/>
            </a:br>
            <a:r>
              <a:rPr lang="en-US"/>
              <a:t>BIODIVERSITY </a:t>
            </a:r>
            <a:r>
              <a:rPr lang="en-US" dirty="0"/>
              <a:t>INVENTORY</a:t>
            </a:r>
          </a:p>
        </p:txBody>
      </p:sp>
      <p:sp>
        <p:nvSpPr>
          <p:cNvPr id="5" name="Content Placeholder 4">
            <a:extLst>
              <a:ext uri="{FF2B5EF4-FFF2-40B4-BE49-F238E27FC236}">
                <a16:creationId xmlns:a16="http://schemas.microsoft.com/office/drawing/2014/main" id="{58110EFC-2D83-7346-AE69-F2078E826824}"/>
              </a:ext>
            </a:extLst>
          </p:cNvPr>
          <p:cNvSpPr>
            <a:spLocks noGrp="1"/>
          </p:cNvSpPr>
          <p:nvPr>
            <p:ph idx="1"/>
          </p:nvPr>
        </p:nvSpPr>
        <p:spPr>
          <a:xfrm>
            <a:off x="4965431" y="2115117"/>
            <a:ext cx="7021782" cy="4385687"/>
          </a:xfrm>
        </p:spPr>
        <p:txBody>
          <a:bodyPr>
            <a:noAutofit/>
          </a:bodyPr>
          <a:lstStyle/>
          <a:p>
            <a:r>
              <a:rPr lang="en-US" sz="2400" dirty="0"/>
              <a:t>In this quantification activity, you will record the diversity of plant species in TWO study areas, (compare and contrast) and use graphs to describe and analyze the data you collect.</a:t>
            </a:r>
          </a:p>
          <a:p>
            <a:r>
              <a:rPr lang="en-US" sz="2400" dirty="0"/>
              <a:t>Many scientists calculate </a:t>
            </a:r>
            <a:r>
              <a:rPr lang="en-US" sz="2400" b="1" i="1" dirty="0"/>
              <a:t>species richness </a:t>
            </a:r>
            <a:r>
              <a:rPr lang="en-US" sz="2400" dirty="0"/>
              <a:t>(the number of different species in an area) and </a:t>
            </a:r>
            <a:r>
              <a:rPr lang="en-US" sz="2400" b="1" i="1" dirty="0"/>
              <a:t>species evenness </a:t>
            </a:r>
            <a:r>
              <a:rPr lang="en-US" sz="2400" dirty="0"/>
              <a:t>(the relative numbers of individuals of those species).</a:t>
            </a:r>
          </a:p>
          <a:p>
            <a:r>
              <a:rPr lang="en-US" sz="2400" dirty="0"/>
              <a:t>They analyze these values by creating graphs and using algebra and logarithms.</a:t>
            </a:r>
          </a:p>
          <a:p>
            <a:r>
              <a:rPr lang="en-US" sz="2400" dirty="0"/>
              <a:t>You will explore patterns and ideas by using math to describe the study areas. </a:t>
            </a:r>
          </a:p>
        </p:txBody>
      </p:sp>
      <p:pic>
        <p:nvPicPr>
          <p:cNvPr id="7" name="Picture 6" descr="Close up of Barley in the wild">
            <a:extLst>
              <a:ext uri="{FF2B5EF4-FFF2-40B4-BE49-F238E27FC236}">
                <a16:creationId xmlns:a16="http://schemas.microsoft.com/office/drawing/2014/main" id="{0A9F0232-23E9-46DC-A613-1471840134A6}"/>
              </a:ext>
            </a:extLst>
          </p:cNvPr>
          <p:cNvPicPr>
            <a:picLocks noChangeAspect="1"/>
          </p:cNvPicPr>
          <p:nvPr/>
        </p:nvPicPr>
        <p:blipFill rotWithShape="1">
          <a:blip r:embed="rId2"/>
          <a:srcRect l="13836" r="41044" b="-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690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73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395DB-5E6E-164C-BAAA-F31DF2E79B0A}"/>
              </a:ext>
            </a:extLst>
          </p:cNvPr>
          <p:cNvSpPr>
            <a:spLocks noGrp="1"/>
          </p:cNvSpPr>
          <p:nvPr>
            <p:ph type="title"/>
          </p:nvPr>
        </p:nvSpPr>
        <p:spPr>
          <a:xfrm>
            <a:off x="838200" y="199549"/>
            <a:ext cx="10515600" cy="838675"/>
          </a:xfrm>
        </p:spPr>
        <p:txBody>
          <a:bodyPr/>
          <a:lstStyle/>
          <a:p>
            <a:r>
              <a:rPr lang="en-US" dirty="0"/>
              <a:t>Making a Rank/Abundance chart</a:t>
            </a:r>
          </a:p>
        </p:txBody>
      </p:sp>
      <p:sp>
        <p:nvSpPr>
          <p:cNvPr id="6" name="TextBox 5">
            <a:extLst>
              <a:ext uri="{FF2B5EF4-FFF2-40B4-BE49-F238E27FC236}">
                <a16:creationId xmlns:a16="http://schemas.microsoft.com/office/drawing/2014/main" id="{D7B284A5-0201-2A4D-B21F-FD1AE71ACA62}"/>
              </a:ext>
            </a:extLst>
          </p:cNvPr>
          <p:cNvSpPr txBox="1"/>
          <p:nvPr/>
        </p:nvSpPr>
        <p:spPr>
          <a:xfrm>
            <a:off x="117599" y="945923"/>
            <a:ext cx="6390080" cy="5632311"/>
          </a:xfrm>
          <a:prstGeom prst="rect">
            <a:avLst/>
          </a:prstGeom>
          <a:noFill/>
        </p:spPr>
        <p:txBody>
          <a:bodyPr wrap="square" rtlCol="0">
            <a:spAutoFit/>
          </a:bodyPr>
          <a:lstStyle/>
          <a:p>
            <a:pPr marL="285750" indent="-285750">
              <a:buFont typeface="Arial" panose="020B0604020202020204" pitchFamily="34" charset="0"/>
              <a:buChar char="•"/>
            </a:pPr>
            <a:r>
              <a:rPr lang="en-US" dirty="0"/>
              <a:t>Label your study areas A and B. Make a chart for each of your study areas.</a:t>
            </a:r>
          </a:p>
          <a:p>
            <a:pPr marL="285750" indent="-285750">
              <a:buFont typeface="Arial" panose="020B0604020202020204" pitchFamily="34" charset="0"/>
              <a:buChar char="•"/>
            </a:pPr>
            <a:r>
              <a:rPr lang="en-US" dirty="0"/>
              <a:t>In the first column, list your species by letter as you identified them in your journal.</a:t>
            </a:r>
          </a:p>
          <a:p>
            <a:pPr marL="285750" indent="-285750">
              <a:buFont typeface="Arial" panose="020B0604020202020204" pitchFamily="34" charset="0"/>
              <a:buChar char="•"/>
            </a:pPr>
            <a:r>
              <a:rPr lang="en-US" dirty="0"/>
              <a:t>In column 2, write the total number you counted for each species.</a:t>
            </a:r>
          </a:p>
          <a:p>
            <a:pPr marL="285750" indent="-285750">
              <a:buFont typeface="Arial" panose="020B0604020202020204" pitchFamily="34" charset="0"/>
              <a:buChar char="•"/>
            </a:pPr>
            <a:r>
              <a:rPr lang="en-US" dirty="0"/>
              <a:t>In column 3 let’s do the math. Divide the total number of each species by the total number of plants you counted altogether (smaller number divided by the larger number). In this example, there were a total of 359 plants counted altogether. Therefore, Sample A had 64 plants:</a:t>
            </a:r>
          </a:p>
          <a:p>
            <a:pPr marL="285750" indent="-285750">
              <a:buFont typeface="Arial" panose="020B0604020202020204" pitchFamily="34" charset="0"/>
              <a:buChar char="•"/>
            </a:pPr>
            <a:r>
              <a:rPr lang="en-US" dirty="0"/>
              <a:t>64 / 359 = .178. I’m rounding to the hundreds place, so the total will be 18 %.</a:t>
            </a:r>
          </a:p>
          <a:p>
            <a:pPr marL="285750" indent="-285750">
              <a:buFont typeface="Arial" panose="020B0604020202020204" pitchFamily="34" charset="0"/>
              <a:buChar char="•"/>
            </a:pPr>
            <a:r>
              <a:rPr lang="en-US" dirty="0"/>
              <a:t>In column 4, rank the abundance of each plant in each Area. (The highest number is ranked #1.)</a:t>
            </a:r>
          </a:p>
          <a:p>
            <a:pPr marL="285750" indent="-285750">
              <a:buFont typeface="Arial" panose="020B0604020202020204" pitchFamily="34" charset="0"/>
              <a:buChar char="•"/>
            </a:pPr>
            <a:r>
              <a:rPr lang="en-US" dirty="0"/>
              <a:t>Because I identified each plant, I added that information and also whether or not the plant was native. This gave me some additional information that I found interesting. But you don’t have to identify the plants. </a:t>
            </a:r>
          </a:p>
          <a:p>
            <a:endParaRPr lang="en-US" dirty="0"/>
          </a:p>
        </p:txBody>
      </p:sp>
      <p:pic>
        <p:nvPicPr>
          <p:cNvPr id="10" name="Content Placeholder 9" descr="Letter&#10;&#10;Description automatically generated">
            <a:extLst>
              <a:ext uri="{FF2B5EF4-FFF2-40B4-BE49-F238E27FC236}">
                <a16:creationId xmlns:a16="http://schemas.microsoft.com/office/drawing/2014/main" id="{8A90426E-AEF7-2448-8835-E4BC6B8BBE12}"/>
              </a:ext>
            </a:extLst>
          </p:cNvPr>
          <p:cNvPicPr>
            <a:picLocks noGrp="1" noChangeAspect="1"/>
          </p:cNvPicPr>
          <p:nvPr>
            <p:ph idx="1"/>
          </p:nvPr>
        </p:nvPicPr>
        <p:blipFill>
          <a:blip r:embed="rId2"/>
          <a:stretch>
            <a:fillRect/>
          </a:stretch>
        </p:blipFill>
        <p:spPr>
          <a:xfrm>
            <a:off x="6804148" y="1468438"/>
            <a:ext cx="5270254" cy="4351338"/>
          </a:xfrm>
        </p:spPr>
      </p:pic>
    </p:spTree>
    <p:extLst>
      <p:ext uri="{BB962C8B-B14F-4D97-AF65-F5344CB8AC3E}">
        <p14:creationId xmlns:p14="http://schemas.microsoft.com/office/powerpoint/2010/main" val="3165056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26"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00B78156-ED94-3141-97F9-7E1B40CB052E}"/>
              </a:ext>
            </a:extLst>
          </p:cNvPr>
          <p:cNvSpPr>
            <a:spLocks noGrp="1"/>
          </p:cNvSpPr>
          <p:nvPr>
            <p:ph type="title"/>
          </p:nvPr>
        </p:nvSpPr>
        <p:spPr>
          <a:xfrm>
            <a:off x="888999" y="182925"/>
            <a:ext cx="10488547" cy="1190912"/>
          </a:xfrm>
        </p:spPr>
        <p:txBody>
          <a:bodyPr>
            <a:normAutofit/>
          </a:bodyPr>
          <a:lstStyle/>
          <a:p>
            <a:pPr algn="ctr"/>
            <a:r>
              <a:rPr lang="en-US" sz="4000" b="1" dirty="0"/>
              <a:t>Rank/Abundance Curve</a:t>
            </a:r>
          </a:p>
        </p:txBody>
      </p:sp>
      <p:sp>
        <p:nvSpPr>
          <p:cNvPr id="48" name="Rectangle 47">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rgbClr val="9A616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art, line chart&#10;&#10;Description automatically generated">
            <a:extLst>
              <a:ext uri="{FF2B5EF4-FFF2-40B4-BE49-F238E27FC236}">
                <a16:creationId xmlns:a16="http://schemas.microsoft.com/office/drawing/2014/main" id="{F9424DB2-7E9D-5F4F-9F9F-A6AE218D3C22}"/>
              </a:ext>
            </a:extLst>
          </p:cNvPr>
          <p:cNvPicPr>
            <a:picLocks noChangeAspect="1"/>
          </p:cNvPicPr>
          <p:nvPr/>
        </p:nvPicPr>
        <p:blipFill rotWithShape="1">
          <a:blip r:embed="rId2"/>
          <a:srcRect l="1439" r="1439"/>
          <a:stretch/>
        </p:blipFill>
        <p:spPr>
          <a:xfrm>
            <a:off x="1103257" y="2416047"/>
            <a:ext cx="4626864" cy="3346704"/>
          </a:xfrm>
          <a:prstGeom prst="rect">
            <a:avLst/>
          </a:prstGeom>
          <a:ln w="12700">
            <a:noFill/>
          </a:ln>
        </p:spPr>
      </p:pic>
      <p:sp>
        <p:nvSpPr>
          <p:cNvPr id="3" name="Content Placeholder 2">
            <a:extLst>
              <a:ext uri="{FF2B5EF4-FFF2-40B4-BE49-F238E27FC236}">
                <a16:creationId xmlns:a16="http://schemas.microsoft.com/office/drawing/2014/main" id="{2C19B188-9C0D-8347-88E8-15B53824DFA8}"/>
              </a:ext>
            </a:extLst>
          </p:cNvPr>
          <p:cNvSpPr>
            <a:spLocks noGrp="1"/>
          </p:cNvSpPr>
          <p:nvPr>
            <p:ph idx="1"/>
          </p:nvPr>
        </p:nvSpPr>
        <p:spPr>
          <a:xfrm>
            <a:off x="6136904" y="1373837"/>
            <a:ext cx="5793158" cy="5249689"/>
          </a:xfrm>
        </p:spPr>
        <p:txBody>
          <a:bodyPr anchor="ctr">
            <a:normAutofit/>
          </a:bodyPr>
          <a:lstStyle/>
          <a:p>
            <a:pPr>
              <a:buClr>
                <a:srgbClr val="9A616C"/>
              </a:buClr>
            </a:pPr>
            <a:r>
              <a:rPr lang="en-US" sz="1800" b="1" dirty="0"/>
              <a:t>Now we’re going to create a line graph that will help us easily see the abundance of the species in each study area.</a:t>
            </a:r>
          </a:p>
          <a:p>
            <a:pPr>
              <a:buClr>
                <a:srgbClr val="9A616C"/>
              </a:buClr>
            </a:pPr>
            <a:r>
              <a:rPr lang="en-US" sz="1800" b="1" dirty="0"/>
              <a:t>Label your X axis “Ranking in Abundance” and number it to the total highest number of species you studied. In my sample, my Area A had 6 species so I numbered the X Axis up to 6</a:t>
            </a:r>
          </a:p>
          <a:p>
            <a:pPr>
              <a:buClr>
                <a:srgbClr val="9A616C"/>
              </a:buClr>
            </a:pPr>
            <a:r>
              <a:rPr lang="en-US" sz="1800" b="1" dirty="0"/>
              <a:t>Label your Y axis “Percentage of Sample” and number that up to the highest percentage of the most abundant species. In my sample the most abundant plant in Area B was 78%, so I labeled my X Axis up to 80% counting by 10. (10, 20, 30…)</a:t>
            </a:r>
          </a:p>
          <a:p>
            <a:pPr>
              <a:buClr>
                <a:srgbClr val="9A616C"/>
              </a:buClr>
            </a:pPr>
            <a:r>
              <a:rPr lang="en-US" sz="1800" b="1" dirty="0"/>
              <a:t>Now plot the percentages by rank for Area A. Then connect the lines.</a:t>
            </a:r>
          </a:p>
          <a:p>
            <a:pPr>
              <a:buClr>
                <a:srgbClr val="9A616C"/>
              </a:buClr>
            </a:pPr>
            <a:r>
              <a:rPr lang="en-US" sz="1800" b="1" dirty="0"/>
              <a:t>Next, plot the percentages for Area B. Then connect those lines using a different color. Label the lines ”Area A” and “Area B.”</a:t>
            </a:r>
          </a:p>
        </p:txBody>
      </p:sp>
    </p:spTree>
    <p:extLst>
      <p:ext uri="{BB962C8B-B14F-4D97-AF65-F5344CB8AC3E}">
        <p14:creationId xmlns:p14="http://schemas.microsoft.com/office/powerpoint/2010/main" val="684858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etter&#10;&#10;Description automatically generated">
            <a:extLst>
              <a:ext uri="{FF2B5EF4-FFF2-40B4-BE49-F238E27FC236}">
                <a16:creationId xmlns:a16="http://schemas.microsoft.com/office/drawing/2014/main" id="{02D3587A-8CF5-4443-AEE6-CD7A2B46CB19}"/>
              </a:ext>
            </a:extLst>
          </p:cNvPr>
          <p:cNvPicPr>
            <a:picLocks noChangeAspect="1"/>
          </p:cNvPicPr>
          <p:nvPr/>
        </p:nvPicPr>
        <p:blipFill>
          <a:blip r:embed="rId2"/>
          <a:stretch>
            <a:fillRect/>
          </a:stretch>
        </p:blipFill>
        <p:spPr>
          <a:xfrm>
            <a:off x="3683812" y="0"/>
            <a:ext cx="5314878" cy="6858000"/>
          </a:xfrm>
          <a:prstGeom prst="rect">
            <a:avLst/>
          </a:prstGeom>
        </p:spPr>
      </p:pic>
      <p:sp>
        <p:nvSpPr>
          <p:cNvPr id="6" name="TextBox 5">
            <a:extLst>
              <a:ext uri="{FF2B5EF4-FFF2-40B4-BE49-F238E27FC236}">
                <a16:creationId xmlns:a16="http://schemas.microsoft.com/office/drawing/2014/main" id="{9A1D78A3-BEC1-5249-A0DE-62BFF5DF27ED}"/>
              </a:ext>
            </a:extLst>
          </p:cNvPr>
          <p:cNvSpPr txBox="1"/>
          <p:nvPr/>
        </p:nvSpPr>
        <p:spPr>
          <a:xfrm>
            <a:off x="557213" y="528638"/>
            <a:ext cx="2328862" cy="5078313"/>
          </a:xfrm>
          <a:prstGeom prst="rect">
            <a:avLst/>
          </a:prstGeom>
          <a:noFill/>
        </p:spPr>
        <p:txBody>
          <a:bodyPr wrap="square" rtlCol="0">
            <a:spAutoFit/>
          </a:bodyPr>
          <a:lstStyle/>
          <a:p>
            <a:pPr marL="285750" indent="-285750">
              <a:buFont typeface="Arial" panose="020B0604020202020204" pitchFamily="34" charset="0"/>
              <a:buChar char="•"/>
            </a:pPr>
            <a:r>
              <a:rPr lang="en-US" dirty="0"/>
              <a:t>I made a chart of the data at the top to make creating the graph easier.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 Axis shows the percentage in 10’s.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Area A is plotted in black ink and labeled Area 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X Axis is numbered 1-6, identifying the ranking of each of the 6 plants in Area A.</a:t>
            </a:r>
          </a:p>
          <a:p>
            <a:pPr marL="285750" indent="-285750">
              <a:buFont typeface="Arial" panose="020B0604020202020204" pitchFamily="34" charset="0"/>
              <a:buChar char="•"/>
            </a:pPr>
            <a:endParaRPr lang="en-US" dirty="0"/>
          </a:p>
        </p:txBody>
      </p:sp>
      <p:cxnSp>
        <p:nvCxnSpPr>
          <p:cNvPr id="7" name="Straight Arrow Connector 6">
            <a:extLst>
              <a:ext uri="{FF2B5EF4-FFF2-40B4-BE49-F238E27FC236}">
                <a16:creationId xmlns:a16="http://schemas.microsoft.com/office/drawing/2014/main" id="{DBC05679-485F-CE4C-965F-1FAEDFAB421D}"/>
              </a:ext>
            </a:extLst>
          </p:cNvPr>
          <p:cNvCxnSpPr>
            <a:cxnSpLocks/>
          </p:cNvCxnSpPr>
          <p:nvPr/>
        </p:nvCxnSpPr>
        <p:spPr>
          <a:xfrm flipH="1">
            <a:off x="7215188" y="3671888"/>
            <a:ext cx="2571751" cy="145732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2D9CA3B-86A1-1E4C-9096-48EC80A3799B}"/>
              </a:ext>
            </a:extLst>
          </p:cNvPr>
          <p:cNvCxnSpPr>
            <a:cxnSpLocks/>
          </p:cNvCxnSpPr>
          <p:nvPr/>
        </p:nvCxnSpPr>
        <p:spPr>
          <a:xfrm>
            <a:off x="2769412" y="2449415"/>
            <a:ext cx="1184750" cy="5038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6DE7188-BBC6-7B42-B638-8684B36F852E}"/>
              </a:ext>
            </a:extLst>
          </p:cNvPr>
          <p:cNvCxnSpPr>
            <a:cxnSpLocks/>
          </p:cNvCxnSpPr>
          <p:nvPr/>
        </p:nvCxnSpPr>
        <p:spPr>
          <a:xfrm>
            <a:off x="2886075" y="4930346"/>
            <a:ext cx="1628775" cy="46854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8EF0BAA-B941-664F-854C-4378411DCC22}"/>
              </a:ext>
            </a:extLst>
          </p:cNvPr>
          <p:cNvCxnSpPr>
            <a:cxnSpLocks/>
          </p:cNvCxnSpPr>
          <p:nvPr/>
        </p:nvCxnSpPr>
        <p:spPr>
          <a:xfrm>
            <a:off x="2769412" y="2953265"/>
            <a:ext cx="1592523" cy="157587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2EFBB90-B1A5-6D4D-B542-6C97B6D58C2C}"/>
              </a:ext>
            </a:extLst>
          </p:cNvPr>
          <p:cNvCxnSpPr>
            <a:cxnSpLocks/>
          </p:cNvCxnSpPr>
          <p:nvPr/>
        </p:nvCxnSpPr>
        <p:spPr>
          <a:xfrm flipV="1">
            <a:off x="2769412" y="528638"/>
            <a:ext cx="1065600" cy="24288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E53C196-4E04-024F-810A-8876999ADAFE}"/>
              </a:ext>
            </a:extLst>
          </p:cNvPr>
          <p:cNvSpPr txBox="1"/>
          <p:nvPr/>
        </p:nvSpPr>
        <p:spPr>
          <a:xfrm>
            <a:off x="9786938" y="1200150"/>
            <a:ext cx="2085975" cy="4801314"/>
          </a:xfrm>
          <a:prstGeom prst="rect">
            <a:avLst/>
          </a:prstGeom>
          <a:noFill/>
        </p:spPr>
        <p:txBody>
          <a:bodyPr wrap="square" rtlCol="0">
            <a:spAutoFit/>
          </a:bodyPr>
          <a:lstStyle/>
          <a:p>
            <a:r>
              <a:rPr lang="en-US" dirty="0"/>
              <a:t>Definitions and explanations, so I understand what the lines indicate.</a:t>
            </a:r>
          </a:p>
          <a:p>
            <a:endParaRPr lang="en-US" dirty="0"/>
          </a:p>
          <a:p>
            <a:endParaRPr lang="en-US" dirty="0"/>
          </a:p>
          <a:p>
            <a:endParaRPr lang="en-US" dirty="0"/>
          </a:p>
          <a:p>
            <a:endParaRPr lang="en-US" dirty="0"/>
          </a:p>
          <a:p>
            <a:r>
              <a:rPr lang="en-US" dirty="0"/>
              <a:t>Area B is plotted in red ink and labeled Area B.</a:t>
            </a:r>
          </a:p>
          <a:p>
            <a:endParaRPr lang="en-US" dirty="0"/>
          </a:p>
          <a:p>
            <a:r>
              <a:rPr lang="en-US" dirty="0"/>
              <a:t>Study your graph and think about some conclusions you can make.</a:t>
            </a:r>
          </a:p>
          <a:p>
            <a:endParaRPr lang="en-US" dirty="0"/>
          </a:p>
        </p:txBody>
      </p:sp>
      <p:cxnSp>
        <p:nvCxnSpPr>
          <p:cNvPr id="12" name="Straight Arrow Connector 11">
            <a:extLst>
              <a:ext uri="{FF2B5EF4-FFF2-40B4-BE49-F238E27FC236}">
                <a16:creationId xmlns:a16="http://schemas.microsoft.com/office/drawing/2014/main" id="{EB63EAC1-A67D-A84B-9616-B69AAD0C75E7}"/>
              </a:ext>
            </a:extLst>
          </p:cNvPr>
          <p:cNvCxnSpPr>
            <a:cxnSpLocks/>
          </p:cNvCxnSpPr>
          <p:nvPr/>
        </p:nvCxnSpPr>
        <p:spPr>
          <a:xfrm flipH="1">
            <a:off x="7543800" y="1450985"/>
            <a:ext cx="2240703" cy="150228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1E7DCD1-59BA-B349-BF03-7DA92A4C5FCC}"/>
              </a:ext>
            </a:extLst>
          </p:cNvPr>
          <p:cNvCxnSpPr>
            <a:cxnSpLocks/>
          </p:cNvCxnSpPr>
          <p:nvPr/>
        </p:nvCxnSpPr>
        <p:spPr>
          <a:xfrm flipH="1">
            <a:off x="8664151" y="4700588"/>
            <a:ext cx="1120352" cy="100250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154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703C-80F3-1846-877C-548F3868875A}"/>
              </a:ext>
            </a:extLst>
          </p:cNvPr>
          <p:cNvSpPr>
            <a:spLocks noGrp="1"/>
          </p:cNvSpPr>
          <p:nvPr>
            <p:ph type="title"/>
          </p:nvPr>
        </p:nvSpPr>
        <p:spPr/>
        <p:txBody>
          <a:bodyPr/>
          <a:lstStyle/>
          <a:p>
            <a:r>
              <a:rPr lang="en-US" dirty="0"/>
              <a:t>Drawing conclusions</a:t>
            </a:r>
          </a:p>
        </p:txBody>
      </p:sp>
      <p:pic>
        <p:nvPicPr>
          <p:cNvPr id="5" name="Content Placeholder 4" descr="A picture containing letter&#10;&#10;Description automatically generated">
            <a:extLst>
              <a:ext uri="{FF2B5EF4-FFF2-40B4-BE49-F238E27FC236}">
                <a16:creationId xmlns:a16="http://schemas.microsoft.com/office/drawing/2014/main" id="{5060386C-4041-EC41-80CE-7F9B74E547C1}"/>
              </a:ext>
            </a:extLst>
          </p:cNvPr>
          <p:cNvPicPr>
            <a:picLocks noGrp="1" noChangeAspect="1"/>
          </p:cNvPicPr>
          <p:nvPr>
            <p:ph idx="1"/>
          </p:nvPr>
        </p:nvPicPr>
        <p:blipFill>
          <a:blip r:embed="rId2"/>
          <a:stretch>
            <a:fillRect/>
          </a:stretch>
        </p:blipFill>
        <p:spPr>
          <a:xfrm>
            <a:off x="6913617" y="1186249"/>
            <a:ext cx="3760967" cy="4850684"/>
          </a:xfrm>
        </p:spPr>
      </p:pic>
      <p:sp>
        <p:nvSpPr>
          <p:cNvPr id="6" name="TextBox 5">
            <a:extLst>
              <a:ext uri="{FF2B5EF4-FFF2-40B4-BE49-F238E27FC236}">
                <a16:creationId xmlns:a16="http://schemas.microsoft.com/office/drawing/2014/main" id="{740F4F31-3F83-2B43-B249-81B2867AF660}"/>
              </a:ext>
            </a:extLst>
          </p:cNvPr>
          <p:cNvSpPr txBox="1"/>
          <p:nvPr/>
        </p:nvSpPr>
        <p:spPr>
          <a:xfrm>
            <a:off x="339822" y="1512618"/>
            <a:ext cx="6462584" cy="4524315"/>
          </a:xfrm>
          <a:prstGeom prst="rect">
            <a:avLst/>
          </a:prstGeom>
          <a:noFill/>
        </p:spPr>
        <p:txBody>
          <a:bodyPr wrap="square" rtlCol="0">
            <a:spAutoFit/>
          </a:bodyPr>
          <a:lstStyle/>
          <a:p>
            <a:pPr marL="285750" indent="-285750">
              <a:buFont typeface="Arial" panose="020B0604020202020204" pitchFamily="34" charset="0"/>
              <a:buChar char="•"/>
            </a:pPr>
            <a:r>
              <a:rPr lang="en-US" dirty="0"/>
              <a:t>Now that you have created all your charts and graphs, take a look at the results and make some conclusions.</a:t>
            </a:r>
          </a:p>
          <a:p>
            <a:pPr marL="285750" indent="-285750">
              <a:buFont typeface="Arial" panose="020B0604020202020204" pitchFamily="34" charset="0"/>
              <a:buChar char="•"/>
            </a:pPr>
            <a:r>
              <a:rPr lang="en-US" dirty="0"/>
              <a:t>On your line graph, a </a:t>
            </a:r>
            <a:r>
              <a:rPr lang="en-US" b="1" dirty="0"/>
              <a:t>horizontal line shows high evenness </a:t>
            </a:r>
            <a:r>
              <a:rPr lang="en-US" dirty="0"/>
              <a:t>(similar numbers of each species). A </a:t>
            </a:r>
            <a:r>
              <a:rPr lang="en-US" b="1" dirty="0"/>
              <a:t>vertical line shows low evenness</a:t>
            </a:r>
            <a:r>
              <a:rPr lang="en-US" dirty="0"/>
              <a:t> (different numbers of each species). </a:t>
            </a:r>
          </a:p>
          <a:p>
            <a:pPr marL="742950" lvl="1" indent="-285750">
              <a:buFont typeface="Arial" panose="020B0604020202020204" pitchFamily="34" charset="0"/>
              <a:buChar char="•"/>
            </a:pPr>
            <a:r>
              <a:rPr lang="en-US" dirty="0"/>
              <a:t>In this case, Area A is relatively even in number for each species. However, area B, shows a very high number of bunch grass and the other numbers are pretty low. Therefore, there is very low evenness in Area B. This is common for an area that is often disturbed, and in this case, it’s the side of the road, so it is frequently disturbed. </a:t>
            </a:r>
          </a:p>
          <a:p>
            <a:pPr marL="285750" indent="-285750">
              <a:buFont typeface="Arial" panose="020B0604020202020204" pitchFamily="34" charset="0"/>
              <a:buChar char="•"/>
            </a:pPr>
            <a:r>
              <a:rPr lang="en-US" dirty="0"/>
              <a:t>Write some conclusions you can make based on your graphs.</a:t>
            </a:r>
          </a:p>
          <a:p>
            <a:pPr marL="742950" lvl="1" indent="-285750">
              <a:buFont typeface="Arial" panose="020B0604020202020204" pitchFamily="34" charset="0"/>
              <a:buChar char="•"/>
            </a:pPr>
            <a:r>
              <a:rPr lang="en-US" dirty="0"/>
              <a:t> One thing I discovered by making the ranking chart: even though Area B is highly disturbed compared to Area A, there are more native plants there than Area A, which has a higher number of non-native plants.</a:t>
            </a:r>
          </a:p>
        </p:txBody>
      </p:sp>
      <p:cxnSp>
        <p:nvCxnSpPr>
          <p:cNvPr id="8" name="Straight Arrow Connector 7">
            <a:extLst>
              <a:ext uri="{FF2B5EF4-FFF2-40B4-BE49-F238E27FC236}">
                <a16:creationId xmlns:a16="http://schemas.microsoft.com/office/drawing/2014/main" id="{B813FED2-36F1-0E4F-BAB9-3BF821B712F1}"/>
              </a:ext>
            </a:extLst>
          </p:cNvPr>
          <p:cNvCxnSpPr>
            <a:cxnSpLocks/>
          </p:cNvCxnSpPr>
          <p:nvPr/>
        </p:nvCxnSpPr>
        <p:spPr>
          <a:xfrm>
            <a:off x="6450227" y="4757351"/>
            <a:ext cx="580768" cy="5880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943297B-1AB7-F445-96A9-44EF96A4FD5F}"/>
              </a:ext>
            </a:extLst>
          </p:cNvPr>
          <p:cNvCxnSpPr>
            <a:cxnSpLocks/>
          </p:cNvCxnSpPr>
          <p:nvPr/>
        </p:nvCxnSpPr>
        <p:spPr>
          <a:xfrm>
            <a:off x="5993027" y="3611591"/>
            <a:ext cx="1569308" cy="16318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740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0B7DB8-57B9-AD49-A269-1033B5917940}"/>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a:solidFill>
                  <a:schemeClr val="tx1"/>
                </a:solidFill>
                <a:latin typeface="+mj-lt"/>
                <a:ea typeface="+mj-ea"/>
                <a:cs typeface="+mj-cs"/>
              </a:rPr>
              <a:t>Bye for now. Thanks for joining me. </a:t>
            </a:r>
          </a:p>
        </p:txBody>
      </p:sp>
      <p:pic>
        <p:nvPicPr>
          <p:cNvPr id="6" name="Picture 5" descr="A bee on a flower&#10;&#10;Description automatically generated with low confidence">
            <a:extLst>
              <a:ext uri="{FF2B5EF4-FFF2-40B4-BE49-F238E27FC236}">
                <a16:creationId xmlns:a16="http://schemas.microsoft.com/office/drawing/2014/main" id="{705C0DB5-DC53-3D48-8CFC-1270E74905FD}"/>
              </a:ext>
            </a:extLst>
          </p:cNvPr>
          <p:cNvPicPr>
            <a:picLocks noChangeAspect="1"/>
          </p:cNvPicPr>
          <p:nvPr/>
        </p:nvPicPr>
        <p:blipFill rotWithShape="1">
          <a:blip r:embed="rId2"/>
          <a:srcRect t="28823" r="-2" b="20898"/>
          <a:stretch/>
        </p:blipFill>
        <p:spPr>
          <a:xfrm>
            <a:off x="198741" y="2410448"/>
            <a:ext cx="5803323" cy="3890357"/>
          </a:xfrm>
          <a:prstGeom prst="rect">
            <a:avLst/>
          </a:prstGeom>
        </p:spPr>
      </p:pic>
      <p:pic>
        <p:nvPicPr>
          <p:cNvPr id="4" name="Content Placeholder 3" descr="A picture containing bed, indoor, photo, sign&#10;&#10;Description automatically generated">
            <a:extLst>
              <a:ext uri="{FF2B5EF4-FFF2-40B4-BE49-F238E27FC236}">
                <a16:creationId xmlns:a16="http://schemas.microsoft.com/office/drawing/2014/main" id="{8D2EE583-EAC5-6C4D-B2DD-545317F93670}"/>
              </a:ext>
            </a:extLst>
          </p:cNvPr>
          <p:cNvPicPr>
            <a:picLocks noGrp="1" noChangeAspect="1"/>
          </p:cNvPicPr>
          <p:nvPr>
            <p:ph idx="1"/>
          </p:nvPr>
        </p:nvPicPr>
        <p:blipFill rotWithShape="1">
          <a:blip r:embed="rId3"/>
          <a:srcRect t="6894" r="-2" b="-2"/>
          <a:stretch/>
        </p:blipFill>
        <p:spPr>
          <a:xfrm>
            <a:off x="6189934" y="2410448"/>
            <a:ext cx="5803323" cy="3890357"/>
          </a:xfrm>
          <a:prstGeom prst="rect">
            <a:avLst/>
          </a:prstGeom>
        </p:spPr>
      </p:pic>
    </p:spTree>
    <p:extLst>
      <p:ext uri="{BB962C8B-B14F-4D97-AF65-F5344CB8AC3E}">
        <p14:creationId xmlns:p14="http://schemas.microsoft.com/office/powerpoint/2010/main" val="1021380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F38F7-D9FE-4040-A93F-E5B2A7F8DB25}"/>
              </a:ext>
            </a:extLst>
          </p:cNvPr>
          <p:cNvSpPr>
            <a:spLocks noGrp="1"/>
          </p:cNvSpPr>
          <p:nvPr>
            <p:ph type="title"/>
          </p:nvPr>
        </p:nvSpPr>
        <p:spPr>
          <a:xfrm>
            <a:off x="4965430" y="629268"/>
            <a:ext cx="6586491" cy="1286160"/>
          </a:xfrm>
        </p:spPr>
        <p:txBody>
          <a:bodyPr anchor="b">
            <a:normAutofit/>
          </a:bodyPr>
          <a:lstStyle/>
          <a:p>
            <a:r>
              <a:rPr lang="en-US" dirty="0"/>
              <a:t>What you will do</a:t>
            </a:r>
          </a:p>
        </p:txBody>
      </p:sp>
      <p:sp>
        <p:nvSpPr>
          <p:cNvPr id="3" name="Content Placeholder 2">
            <a:extLst>
              <a:ext uri="{FF2B5EF4-FFF2-40B4-BE49-F238E27FC236}">
                <a16:creationId xmlns:a16="http://schemas.microsoft.com/office/drawing/2014/main" id="{ACA703FD-B41C-E34E-A568-0AC91A224640}"/>
              </a:ext>
            </a:extLst>
          </p:cNvPr>
          <p:cNvSpPr>
            <a:spLocks noGrp="1"/>
          </p:cNvSpPr>
          <p:nvPr>
            <p:ph idx="1"/>
          </p:nvPr>
        </p:nvSpPr>
        <p:spPr>
          <a:xfrm>
            <a:off x="4965431" y="2115117"/>
            <a:ext cx="7007494" cy="4514281"/>
          </a:xfrm>
        </p:spPr>
        <p:txBody>
          <a:bodyPr>
            <a:normAutofit/>
          </a:bodyPr>
          <a:lstStyle/>
          <a:p>
            <a:r>
              <a:rPr lang="en-US" sz="2000" dirty="0"/>
              <a:t>Find two natural areas with a diversity of trees, shrubs, and herbs</a:t>
            </a:r>
          </a:p>
          <a:p>
            <a:r>
              <a:rPr lang="en-US" sz="2000" dirty="0"/>
              <a:t>Make the two study areas the same size and spend the same amount of time collecting in each.</a:t>
            </a:r>
          </a:p>
          <a:p>
            <a:r>
              <a:rPr lang="en-US" sz="2000" dirty="0"/>
              <a:t>The size of your study areas should depend on the density of plants.</a:t>
            </a:r>
          </a:p>
          <a:p>
            <a:pPr lvl="1"/>
            <a:r>
              <a:rPr lang="en-US" sz="2000" dirty="0"/>
              <a:t>If the area is not very diverse, make the study area larger so you can work with a bigger range of species.</a:t>
            </a:r>
          </a:p>
          <a:p>
            <a:pPr lvl="1"/>
            <a:r>
              <a:rPr lang="en-US" sz="2000" dirty="0"/>
              <a:t>If there are a lot of species, make the area smaller so that you aren’t overwhelmed.</a:t>
            </a:r>
          </a:p>
          <a:p>
            <a:r>
              <a:rPr lang="en-US" sz="2000" dirty="0"/>
              <a:t>This activity will take about three days.</a:t>
            </a:r>
          </a:p>
          <a:p>
            <a:pPr lvl="1"/>
            <a:r>
              <a:rPr lang="en-US" sz="2000" dirty="0"/>
              <a:t>Plan to observe on two different days.</a:t>
            </a:r>
          </a:p>
          <a:p>
            <a:pPr lvl="1"/>
            <a:r>
              <a:rPr lang="en-US" sz="2000" dirty="0"/>
              <a:t>Take a third day to create your graphs and plots.</a:t>
            </a:r>
          </a:p>
        </p:txBody>
      </p:sp>
      <p:pic>
        <p:nvPicPr>
          <p:cNvPr id="8" name="Picture 7" descr="A picture containing outdoor, tree, grass, mountain&#10;&#10;Description automatically generated">
            <a:extLst>
              <a:ext uri="{FF2B5EF4-FFF2-40B4-BE49-F238E27FC236}">
                <a16:creationId xmlns:a16="http://schemas.microsoft.com/office/drawing/2014/main" id="{623B9F21-5A49-554C-9470-E8D9E925D18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0928" r="24122"/>
          <a:stretch/>
        </p:blipFill>
        <p:spPr>
          <a:xfrm>
            <a:off x="20" y="10"/>
            <a:ext cx="4635571" cy="6857990"/>
          </a:xfrm>
          <a:prstGeom prst="rect">
            <a:avLst/>
          </a:prstGeom>
          <a:effectLst/>
        </p:spPr>
      </p:pic>
      <p:cxnSp>
        <p:nvCxnSpPr>
          <p:cNvPr id="24" name="Straight Connector 2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487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37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A6EB5-789D-9045-B98A-FE5F83573ED8}"/>
              </a:ext>
            </a:extLst>
          </p:cNvPr>
          <p:cNvSpPr>
            <a:spLocks noGrp="1"/>
          </p:cNvSpPr>
          <p:nvPr>
            <p:ph type="title"/>
          </p:nvPr>
        </p:nvSpPr>
        <p:spPr>
          <a:xfrm>
            <a:off x="4965430" y="629268"/>
            <a:ext cx="6586491" cy="1286160"/>
          </a:xfrm>
        </p:spPr>
        <p:txBody>
          <a:bodyPr anchor="b">
            <a:normAutofit/>
          </a:bodyPr>
          <a:lstStyle/>
          <a:p>
            <a:r>
              <a:rPr lang="en-US" dirty="0"/>
              <a:t>Procedure Summary</a:t>
            </a:r>
          </a:p>
        </p:txBody>
      </p:sp>
      <p:sp>
        <p:nvSpPr>
          <p:cNvPr id="3" name="Content Placeholder 2">
            <a:extLst>
              <a:ext uri="{FF2B5EF4-FFF2-40B4-BE49-F238E27FC236}">
                <a16:creationId xmlns:a16="http://schemas.microsoft.com/office/drawing/2014/main" id="{D8B6DF99-E826-994B-8F9D-2983D8BEB460}"/>
              </a:ext>
            </a:extLst>
          </p:cNvPr>
          <p:cNvSpPr>
            <a:spLocks noGrp="1"/>
          </p:cNvSpPr>
          <p:nvPr>
            <p:ph idx="1"/>
          </p:nvPr>
        </p:nvSpPr>
        <p:spPr>
          <a:xfrm>
            <a:off x="4965431" y="2438400"/>
            <a:ext cx="6586489" cy="3785419"/>
          </a:xfrm>
        </p:spPr>
        <p:txBody>
          <a:bodyPr>
            <a:normAutofit/>
          </a:bodyPr>
          <a:lstStyle/>
          <a:p>
            <a:r>
              <a:rPr lang="en-US" sz="2400" dirty="0"/>
              <a:t>Make a biodiversity inventory of the species in the area.</a:t>
            </a:r>
          </a:p>
          <a:p>
            <a:r>
              <a:rPr lang="en-US" sz="2400" dirty="0"/>
              <a:t>Record some simple drawings and text for each species so you remember it. You don’t need to know the names of each species.</a:t>
            </a:r>
          </a:p>
          <a:p>
            <a:r>
              <a:rPr lang="en-US" sz="2400" dirty="0"/>
              <a:t>Count the numbers of each species within each study area. Use tally marks in your journal.</a:t>
            </a:r>
          </a:p>
          <a:p>
            <a:r>
              <a:rPr lang="en-US" sz="2400" dirty="0"/>
              <a:t>Create graphs and plots to help you analyze the species </a:t>
            </a:r>
            <a:r>
              <a:rPr lang="en-US" sz="2400" b="1" dirty="0"/>
              <a:t>richness</a:t>
            </a:r>
            <a:r>
              <a:rPr lang="en-US" sz="2400" dirty="0"/>
              <a:t> and </a:t>
            </a:r>
            <a:r>
              <a:rPr lang="en-US" sz="2400" b="1" dirty="0"/>
              <a:t>evenness</a:t>
            </a:r>
            <a:r>
              <a:rPr lang="en-US" sz="2400" dirty="0"/>
              <a:t> for each plot you survey.</a:t>
            </a:r>
          </a:p>
        </p:txBody>
      </p:sp>
      <p:pic>
        <p:nvPicPr>
          <p:cNvPr id="5" name="Picture 4" descr="A picture containing sky, outdoor, grass, mountain&#10;&#10;Description automatically generated">
            <a:extLst>
              <a:ext uri="{FF2B5EF4-FFF2-40B4-BE49-F238E27FC236}">
                <a16:creationId xmlns:a16="http://schemas.microsoft.com/office/drawing/2014/main" id="{B93301C6-CF4F-B04B-9B07-2272BDFC58F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1272" r="33608"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3AB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389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07F0-2FB4-A34B-A447-BEC278642575}"/>
              </a:ext>
            </a:extLst>
          </p:cNvPr>
          <p:cNvSpPr>
            <a:spLocks noGrp="1"/>
          </p:cNvSpPr>
          <p:nvPr>
            <p:ph type="title"/>
          </p:nvPr>
        </p:nvSpPr>
        <p:spPr>
          <a:xfrm>
            <a:off x="4965431" y="300038"/>
            <a:ext cx="6586491" cy="742334"/>
          </a:xfrm>
        </p:spPr>
        <p:txBody>
          <a:bodyPr>
            <a:normAutofit fontScale="90000"/>
          </a:bodyPr>
          <a:lstStyle/>
          <a:p>
            <a:r>
              <a:rPr lang="en-US" sz="5400" dirty="0"/>
              <a:t>Procedure Step-by-Step</a:t>
            </a:r>
          </a:p>
        </p:txBody>
      </p:sp>
      <p:sp>
        <p:nvSpPr>
          <p:cNvPr id="3" name="Content Placeholder 2">
            <a:extLst>
              <a:ext uri="{FF2B5EF4-FFF2-40B4-BE49-F238E27FC236}">
                <a16:creationId xmlns:a16="http://schemas.microsoft.com/office/drawing/2014/main" id="{702862CC-3B22-7B40-BF24-E5D70F28D2FF}"/>
              </a:ext>
            </a:extLst>
          </p:cNvPr>
          <p:cNvSpPr>
            <a:spLocks noGrp="1"/>
          </p:cNvSpPr>
          <p:nvPr>
            <p:ph idx="1"/>
          </p:nvPr>
        </p:nvSpPr>
        <p:spPr>
          <a:xfrm>
            <a:off x="4965431" y="1371601"/>
            <a:ext cx="7078932" cy="5186361"/>
          </a:xfrm>
        </p:spPr>
        <p:txBody>
          <a:bodyPr>
            <a:normAutofit/>
          </a:bodyPr>
          <a:lstStyle/>
          <a:p>
            <a:r>
              <a:rPr lang="en-US" sz="2000" dirty="0"/>
              <a:t>Take about thirty to forty minutes </a:t>
            </a:r>
            <a:r>
              <a:rPr lang="en-US" sz="2000" b="1" dirty="0"/>
              <a:t>for each study area </a:t>
            </a:r>
            <a:r>
              <a:rPr lang="en-US" sz="2000" dirty="0"/>
              <a:t>to record every kind of tree and shrub in your selected study zone and the number of each species.</a:t>
            </a:r>
          </a:p>
          <a:p>
            <a:r>
              <a:rPr lang="en-US" sz="2000" dirty="0"/>
              <a:t>Record each species through drawing, words and measurements in your journal</a:t>
            </a:r>
          </a:p>
          <a:p>
            <a:r>
              <a:rPr lang="en-US" sz="2000" dirty="0"/>
              <a:t>A quick sketch will be helpful to capture just enough information so you an identify the plant later.</a:t>
            </a:r>
          </a:p>
          <a:p>
            <a:r>
              <a:rPr lang="en-US" sz="2000" dirty="0"/>
              <a:t>Record important details such as leaf shape, any fruits or flowers, and the form of the plant growth. </a:t>
            </a:r>
          </a:p>
          <a:p>
            <a:r>
              <a:rPr lang="en-US" sz="2000" dirty="0"/>
              <a:t>A fast way to capture information is to trace the leaf, then draw in the veins.</a:t>
            </a:r>
          </a:p>
          <a:p>
            <a:r>
              <a:rPr lang="en-US" sz="2000" dirty="0"/>
              <a:t>Using tally marks, record the numbers of each species in your journal next to each sketch. If there are too many of a species, use an approximation. </a:t>
            </a:r>
          </a:p>
          <a:p>
            <a:r>
              <a:rPr lang="en-US" sz="2000" dirty="0"/>
              <a:t>Set up the boundaries of your survey area before you start.</a:t>
            </a:r>
          </a:p>
        </p:txBody>
      </p:sp>
      <p:pic>
        <p:nvPicPr>
          <p:cNvPr id="7" name="Picture 6" descr="A picture containing mountain, outdoor, sky, nature&#10;&#10;Description automatically generated">
            <a:extLst>
              <a:ext uri="{FF2B5EF4-FFF2-40B4-BE49-F238E27FC236}">
                <a16:creationId xmlns:a16="http://schemas.microsoft.com/office/drawing/2014/main" id="{7443864A-FC88-FD45-B9C1-A40C990CBEF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921" r="41057"/>
          <a:stretch/>
        </p:blipFill>
        <p:spPr>
          <a:xfrm>
            <a:off x="20" y="10"/>
            <a:ext cx="4635571" cy="6857990"/>
          </a:xfrm>
          <a:prstGeom prst="rect">
            <a:avLst/>
          </a:prstGeom>
          <a:effectLst/>
        </p:spPr>
      </p:pic>
    </p:spTree>
    <p:extLst>
      <p:ext uri="{BB962C8B-B14F-4D97-AF65-F5344CB8AC3E}">
        <p14:creationId xmlns:p14="http://schemas.microsoft.com/office/powerpoint/2010/main" val="3947012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74B8C-A4C3-E741-96BF-89AF85B2B417}"/>
              </a:ext>
            </a:extLst>
          </p:cNvPr>
          <p:cNvSpPr>
            <a:spLocks noGrp="1"/>
          </p:cNvSpPr>
          <p:nvPr>
            <p:ph type="title"/>
          </p:nvPr>
        </p:nvSpPr>
        <p:spPr>
          <a:xfrm>
            <a:off x="4965430" y="629268"/>
            <a:ext cx="6586491" cy="1286160"/>
          </a:xfrm>
        </p:spPr>
        <p:txBody>
          <a:bodyPr anchor="b">
            <a:normAutofit/>
          </a:bodyPr>
          <a:lstStyle/>
          <a:p>
            <a:r>
              <a:rPr lang="en-US" sz="4100" dirty="0"/>
              <a:t>Consider these questions while journaling</a:t>
            </a:r>
          </a:p>
        </p:txBody>
      </p:sp>
      <p:sp>
        <p:nvSpPr>
          <p:cNvPr id="3" name="Content Placeholder 2">
            <a:extLst>
              <a:ext uri="{FF2B5EF4-FFF2-40B4-BE49-F238E27FC236}">
                <a16:creationId xmlns:a16="http://schemas.microsoft.com/office/drawing/2014/main" id="{CA508C6A-3E31-DC41-A630-8DBED1B4A4CD}"/>
              </a:ext>
            </a:extLst>
          </p:cNvPr>
          <p:cNvSpPr>
            <a:spLocks noGrp="1"/>
          </p:cNvSpPr>
          <p:nvPr>
            <p:ph idx="1"/>
          </p:nvPr>
        </p:nvSpPr>
        <p:spPr>
          <a:xfrm>
            <a:off x="4965431" y="2115117"/>
            <a:ext cx="7021782" cy="4542809"/>
          </a:xfrm>
        </p:spPr>
        <p:txBody>
          <a:bodyPr>
            <a:normAutofit/>
          </a:bodyPr>
          <a:lstStyle/>
          <a:p>
            <a:r>
              <a:rPr lang="en-US" sz="2200" dirty="0"/>
              <a:t>Stability and Change:</a:t>
            </a:r>
          </a:p>
          <a:p>
            <a:pPr lvl="1"/>
            <a:r>
              <a:rPr lang="en-US" sz="2200" dirty="0"/>
              <a:t>Ecologists have found that ecosystems with more diversity tend to be more stable. Why might this be the case? Do you consider your study sites more or less stable?</a:t>
            </a:r>
          </a:p>
          <a:p>
            <a:pPr lvl="1"/>
            <a:r>
              <a:rPr lang="en-US" sz="2200" dirty="0"/>
              <a:t>Which of the two systems you studied might change the most over the next five years? Why? What would cause the changes.</a:t>
            </a:r>
          </a:p>
          <a:p>
            <a:r>
              <a:rPr lang="en-US" sz="2200" dirty="0"/>
              <a:t>Compare/Contrast: </a:t>
            </a:r>
          </a:p>
          <a:p>
            <a:pPr lvl="1"/>
            <a:r>
              <a:rPr lang="en-US" sz="2200" dirty="0"/>
              <a:t>What are some of the similarities and differences between the two study areas?</a:t>
            </a:r>
          </a:p>
          <a:p>
            <a:pPr lvl="1"/>
            <a:r>
              <a:rPr lang="en-US" sz="2200" dirty="0"/>
              <a:t>What are some explanations for those differences?</a:t>
            </a:r>
          </a:p>
        </p:txBody>
      </p:sp>
      <p:pic>
        <p:nvPicPr>
          <p:cNvPr id="5" name="Picture 4" descr="A picture containing outdoor, sky, grass, road&#10;&#10;Description automatically generated">
            <a:extLst>
              <a:ext uri="{FF2B5EF4-FFF2-40B4-BE49-F238E27FC236}">
                <a16:creationId xmlns:a16="http://schemas.microsoft.com/office/drawing/2014/main" id="{2B906643-E7FF-5D4B-880E-CB19D5097AB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8931" r="26597"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393FC"/>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B5B6DA3-8647-7F4C-B03C-4424720AE7DF}"/>
              </a:ext>
            </a:extLst>
          </p:cNvPr>
          <p:cNvSpPr txBox="1"/>
          <p:nvPr/>
        </p:nvSpPr>
        <p:spPr>
          <a:xfrm>
            <a:off x="2328549"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California_coastal_sage_and_chaparra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711326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whiteboard&#10;&#10;Description automatically generated">
            <a:extLst>
              <a:ext uri="{FF2B5EF4-FFF2-40B4-BE49-F238E27FC236}">
                <a16:creationId xmlns:a16="http://schemas.microsoft.com/office/drawing/2014/main" id="{5F897FDA-DBF2-7E4E-B338-59364E8FB792}"/>
              </a:ext>
            </a:extLst>
          </p:cNvPr>
          <p:cNvPicPr>
            <a:picLocks noChangeAspect="1"/>
          </p:cNvPicPr>
          <p:nvPr/>
        </p:nvPicPr>
        <p:blipFill>
          <a:blip r:embed="rId2"/>
          <a:stretch>
            <a:fillRect/>
          </a:stretch>
        </p:blipFill>
        <p:spPr>
          <a:xfrm>
            <a:off x="2651013" y="242887"/>
            <a:ext cx="9431975" cy="5972175"/>
          </a:xfrm>
          <a:prstGeom prst="rect">
            <a:avLst/>
          </a:prstGeom>
        </p:spPr>
      </p:pic>
      <p:sp>
        <p:nvSpPr>
          <p:cNvPr id="6" name="TextBox 5">
            <a:extLst>
              <a:ext uri="{FF2B5EF4-FFF2-40B4-BE49-F238E27FC236}">
                <a16:creationId xmlns:a16="http://schemas.microsoft.com/office/drawing/2014/main" id="{2DD7BA31-9BED-3A41-9E8B-01DCA2575EF5}"/>
              </a:ext>
            </a:extLst>
          </p:cNvPr>
          <p:cNvSpPr txBox="1"/>
          <p:nvPr/>
        </p:nvSpPr>
        <p:spPr>
          <a:xfrm>
            <a:off x="1" y="257175"/>
            <a:ext cx="2671220" cy="6647974"/>
          </a:xfrm>
          <a:prstGeom prst="rect">
            <a:avLst/>
          </a:prstGeom>
          <a:noFill/>
        </p:spPr>
        <p:txBody>
          <a:bodyPr wrap="square" rtlCol="0">
            <a:spAutoFit/>
          </a:bodyPr>
          <a:lstStyle/>
          <a:p>
            <a:pPr marL="285750" indent="-285750">
              <a:buFont typeface="Arial" panose="020B0604020202020204" pitchFamily="34" charset="0"/>
              <a:buChar char="•"/>
            </a:pPr>
            <a:r>
              <a:rPr lang="en-US" sz="1700" dirty="0"/>
              <a:t>Metadata</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Identify the study area and its approximate size.</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Use two pages. First page is for Study area A, second page is for Study area B.</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Trace the leaves and provide a description, including height, width, whatever helps you to identify it later.</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Using tally marks, count the number of each plant in your study area.</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Label each plant in your study area using letters. You don’t need to know the name of each plant.</a:t>
            </a:r>
          </a:p>
          <a:p>
            <a:endParaRPr lang="en-US" dirty="0"/>
          </a:p>
        </p:txBody>
      </p:sp>
      <p:cxnSp>
        <p:nvCxnSpPr>
          <p:cNvPr id="8" name="Straight Arrow Connector 7">
            <a:extLst>
              <a:ext uri="{FF2B5EF4-FFF2-40B4-BE49-F238E27FC236}">
                <a16:creationId xmlns:a16="http://schemas.microsoft.com/office/drawing/2014/main" id="{24094E69-933B-DC4E-B34B-6747D373EF78}"/>
              </a:ext>
            </a:extLst>
          </p:cNvPr>
          <p:cNvCxnSpPr>
            <a:cxnSpLocks/>
          </p:cNvCxnSpPr>
          <p:nvPr/>
        </p:nvCxnSpPr>
        <p:spPr>
          <a:xfrm flipV="1">
            <a:off x="2476925" y="877910"/>
            <a:ext cx="368383" cy="9173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DC15CEF-E42B-6C4B-91E0-B6D5FCD3AE8C}"/>
              </a:ext>
            </a:extLst>
          </p:cNvPr>
          <p:cNvCxnSpPr>
            <a:cxnSpLocks/>
          </p:cNvCxnSpPr>
          <p:nvPr/>
        </p:nvCxnSpPr>
        <p:spPr>
          <a:xfrm flipV="1">
            <a:off x="2476925" y="4857751"/>
            <a:ext cx="2023638" cy="112233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E956E7A-16B4-1C45-B2D3-AD189C501574}"/>
              </a:ext>
            </a:extLst>
          </p:cNvPr>
          <p:cNvCxnSpPr>
            <a:cxnSpLocks/>
          </p:cNvCxnSpPr>
          <p:nvPr/>
        </p:nvCxnSpPr>
        <p:spPr>
          <a:xfrm flipV="1">
            <a:off x="2367901" y="1044895"/>
            <a:ext cx="3918599" cy="66960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90C71DF-B935-E740-B6A0-BEE28E162B59}"/>
              </a:ext>
            </a:extLst>
          </p:cNvPr>
          <p:cNvCxnSpPr>
            <a:cxnSpLocks/>
          </p:cNvCxnSpPr>
          <p:nvPr/>
        </p:nvCxnSpPr>
        <p:spPr>
          <a:xfrm flipV="1">
            <a:off x="2367901" y="2439472"/>
            <a:ext cx="2961337" cy="78950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B4364FF-E02B-494F-982D-C83816CD648A}"/>
              </a:ext>
            </a:extLst>
          </p:cNvPr>
          <p:cNvCxnSpPr>
            <a:cxnSpLocks/>
          </p:cNvCxnSpPr>
          <p:nvPr/>
        </p:nvCxnSpPr>
        <p:spPr>
          <a:xfrm flipV="1">
            <a:off x="2476925" y="3429000"/>
            <a:ext cx="2023638" cy="112233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9FB23E5-AC72-094A-99FD-19A249B06170}"/>
              </a:ext>
            </a:extLst>
          </p:cNvPr>
          <p:cNvCxnSpPr>
            <a:cxnSpLocks/>
          </p:cNvCxnSpPr>
          <p:nvPr/>
        </p:nvCxnSpPr>
        <p:spPr>
          <a:xfrm flipV="1">
            <a:off x="1508013" y="428151"/>
            <a:ext cx="1475525" cy="122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709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00841-5119-424B-A0C7-871C35D2C0CE}"/>
              </a:ext>
            </a:extLst>
          </p:cNvPr>
          <p:cNvSpPr>
            <a:spLocks noGrp="1"/>
          </p:cNvSpPr>
          <p:nvPr>
            <p:ph type="title"/>
          </p:nvPr>
        </p:nvSpPr>
        <p:spPr>
          <a:xfrm>
            <a:off x="838200" y="365125"/>
            <a:ext cx="10515600" cy="935037"/>
          </a:xfrm>
        </p:spPr>
        <p:txBody>
          <a:bodyPr>
            <a:normAutofit/>
          </a:bodyPr>
          <a:lstStyle/>
          <a:p>
            <a:r>
              <a:rPr lang="en-US" sz="4800" dirty="0"/>
              <a:t>Species Richness and Evenness</a:t>
            </a:r>
          </a:p>
        </p:txBody>
      </p:sp>
      <p:sp>
        <p:nvSpPr>
          <p:cNvPr id="16" name="Rectangle 9">
            <a:extLst>
              <a:ext uri="{FF2B5EF4-FFF2-40B4-BE49-F238E27FC236}">
                <a16:creationId xmlns:a16="http://schemas.microsoft.com/office/drawing/2014/main" id="{C7B97305-E151-42DC-94BA-BF01D95D3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outdoor, sky, nature, grass&#10;&#10;Description automatically generated">
            <a:extLst>
              <a:ext uri="{FF2B5EF4-FFF2-40B4-BE49-F238E27FC236}">
                <a16:creationId xmlns:a16="http://schemas.microsoft.com/office/drawing/2014/main" id="{0CE2A301-64FC-6E45-9910-3C9BB07493C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902" r="20017" b="2"/>
          <a:stretch/>
        </p:blipFill>
        <p:spPr>
          <a:xfrm>
            <a:off x="799188" y="1904281"/>
            <a:ext cx="3374810" cy="4272681"/>
          </a:xfrm>
          <a:prstGeom prst="rect">
            <a:avLst/>
          </a:prstGeom>
        </p:spPr>
      </p:pic>
      <p:sp>
        <p:nvSpPr>
          <p:cNvPr id="3" name="Content Placeholder 2">
            <a:extLst>
              <a:ext uri="{FF2B5EF4-FFF2-40B4-BE49-F238E27FC236}">
                <a16:creationId xmlns:a16="http://schemas.microsoft.com/office/drawing/2014/main" id="{336E9120-8A93-D24F-A245-4231E9F62D51}"/>
              </a:ext>
            </a:extLst>
          </p:cNvPr>
          <p:cNvSpPr>
            <a:spLocks noGrp="1"/>
          </p:cNvSpPr>
          <p:nvPr>
            <p:ph idx="1"/>
          </p:nvPr>
        </p:nvSpPr>
        <p:spPr>
          <a:xfrm>
            <a:off x="4636008" y="1300162"/>
            <a:ext cx="7194042" cy="5386387"/>
          </a:xfrm>
        </p:spPr>
        <p:txBody>
          <a:bodyPr>
            <a:noAutofit/>
          </a:bodyPr>
          <a:lstStyle/>
          <a:p>
            <a:r>
              <a:rPr lang="en-US" sz="2000" dirty="0"/>
              <a:t>The number of different species you find in an area is </a:t>
            </a:r>
            <a:r>
              <a:rPr lang="en-US" sz="2000" b="1" u="sng" dirty="0"/>
              <a:t>species richness</a:t>
            </a:r>
            <a:r>
              <a:rPr lang="en-US" sz="2000" dirty="0"/>
              <a:t>. </a:t>
            </a:r>
          </a:p>
          <a:p>
            <a:pPr lvl="1"/>
            <a:r>
              <a:rPr lang="en-US" sz="2000" dirty="0"/>
              <a:t>We made a </a:t>
            </a:r>
            <a:r>
              <a:rPr lang="en-US" sz="2000" u="sng" dirty="0"/>
              <a:t>species richness inventory </a:t>
            </a:r>
            <a:r>
              <a:rPr lang="en-US" sz="2000" dirty="0"/>
              <a:t>when we recorded the different plants in this area.</a:t>
            </a:r>
          </a:p>
          <a:p>
            <a:pPr lvl="1"/>
            <a:r>
              <a:rPr lang="en-US" sz="2000" dirty="0"/>
              <a:t>In your journal, write “</a:t>
            </a:r>
            <a:r>
              <a:rPr lang="en-US" sz="2000" b="1" dirty="0"/>
              <a:t>Species Richness</a:t>
            </a:r>
            <a:r>
              <a:rPr lang="en-US" sz="2000" dirty="0"/>
              <a:t>” at the bottom of the page with the number of different species you found.</a:t>
            </a:r>
          </a:p>
          <a:p>
            <a:pPr lvl="1"/>
            <a:endParaRPr lang="en-US" sz="2000" dirty="0"/>
          </a:p>
          <a:p>
            <a:r>
              <a:rPr lang="en-US" sz="2000" dirty="0"/>
              <a:t>When you made tally marks next to each species, you were collecting </a:t>
            </a:r>
            <a:r>
              <a:rPr lang="en-US" sz="2000" b="1" u="sng" dirty="0"/>
              <a:t>species evenness </a:t>
            </a:r>
            <a:r>
              <a:rPr lang="en-US" sz="2000" dirty="0"/>
              <a:t>or </a:t>
            </a:r>
            <a:r>
              <a:rPr lang="en-US" sz="2000" b="1" u="sng" dirty="0"/>
              <a:t>abundance data</a:t>
            </a:r>
            <a:r>
              <a:rPr lang="en-US" sz="2000" dirty="0"/>
              <a:t>.</a:t>
            </a:r>
          </a:p>
          <a:p>
            <a:pPr lvl="1"/>
            <a:r>
              <a:rPr lang="en-US" sz="2000" dirty="0"/>
              <a:t>Count up the number of tally marks you recorded for each and every species in each of your study areas. At the bottom of each study area page, write that total number of all the species you studied.</a:t>
            </a:r>
          </a:p>
          <a:p>
            <a:r>
              <a:rPr lang="en-US" sz="2000" dirty="0"/>
              <a:t>Once you have collected your evenness and richness data, it’s time to go back indoors and start organizing that data so you can analyze it.</a:t>
            </a:r>
          </a:p>
          <a:p>
            <a:endParaRPr lang="en-US" sz="2200" dirty="0"/>
          </a:p>
        </p:txBody>
      </p:sp>
    </p:spTree>
    <p:extLst>
      <p:ext uri="{BB962C8B-B14F-4D97-AF65-F5344CB8AC3E}">
        <p14:creationId xmlns:p14="http://schemas.microsoft.com/office/powerpoint/2010/main" val="3620829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10C54-7844-3040-8503-DF525A35FB04}"/>
              </a:ext>
            </a:extLst>
          </p:cNvPr>
          <p:cNvSpPr>
            <a:spLocks noGrp="1"/>
          </p:cNvSpPr>
          <p:nvPr>
            <p:ph type="title"/>
          </p:nvPr>
        </p:nvSpPr>
        <p:spPr>
          <a:xfrm>
            <a:off x="838200" y="365125"/>
            <a:ext cx="10515600" cy="1325563"/>
          </a:xfrm>
        </p:spPr>
        <p:txBody>
          <a:bodyPr>
            <a:normAutofit/>
          </a:bodyPr>
          <a:lstStyle/>
          <a:p>
            <a:r>
              <a:rPr lang="en-US" sz="4800"/>
              <a:t>Diversity Richness and Evenness Analysis</a:t>
            </a:r>
          </a:p>
        </p:txBody>
      </p:sp>
      <p:pic>
        <p:nvPicPr>
          <p:cNvPr id="5" name="Picture 4" descr="A field of flowers&#10;&#10;Description automatically generated with medium confidence">
            <a:extLst>
              <a:ext uri="{FF2B5EF4-FFF2-40B4-BE49-F238E27FC236}">
                <a16:creationId xmlns:a16="http://schemas.microsoft.com/office/drawing/2014/main" id="{DF12B803-1CCB-4141-8519-107022BE729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833" r="24390"/>
          <a:stretch/>
        </p:blipFill>
        <p:spPr>
          <a:xfrm>
            <a:off x="799188" y="1904281"/>
            <a:ext cx="3374810" cy="4272681"/>
          </a:xfrm>
          <a:prstGeom prst="rect">
            <a:avLst/>
          </a:prstGeom>
        </p:spPr>
      </p:pic>
      <p:sp>
        <p:nvSpPr>
          <p:cNvPr id="3" name="Content Placeholder 2">
            <a:extLst>
              <a:ext uri="{FF2B5EF4-FFF2-40B4-BE49-F238E27FC236}">
                <a16:creationId xmlns:a16="http://schemas.microsoft.com/office/drawing/2014/main" id="{5DC995E5-7643-7B46-AE53-4B5621DC7D4E}"/>
              </a:ext>
            </a:extLst>
          </p:cNvPr>
          <p:cNvSpPr>
            <a:spLocks noGrp="1"/>
          </p:cNvSpPr>
          <p:nvPr>
            <p:ph idx="1"/>
          </p:nvPr>
        </p:nvSpPr>
        <p:spPr>
          <a:xfrm>
            <a:off x="4636008" y="1825625"/>
            <a:ext cx="6717792" cy="4351338"/>
          </a:xfrm>
        </p:spPr>
        <p:txBody>
          <a:bodyPr>
            <a:normAutofit/>
          </a:bodyPr>
          <a:lstStyle/>
          <a:p>
            <a:r>
              <a:rPr lang="en-US" sz="2200" dirty="0"/>
              <a:t>Give each species a letter code, starting with A, B, C, and so on.</a:t>
            </a:r>
          </a:p>
          <a:p>
            <a:r>
              <a:rPr lang="en-US" sz="2200" dirty="0"/>
              <a:t>Now let’s use your diversity data to make a bar graph.</a:t>
            </a:r>
          </a:p>
          <a:p>
            <a:pPr lvl="1"/>
            <a:r>
              <a:rPr lang="en-US" sz="2200" dirty="0"/>
              <a:t> On the horizontal (x) axis, list all the species you found by their letter code, </a:t>
            </a:r>
            <a:r>
              <a:rPr lang="en-US" sz="2200" b="1" dirty="0"/>
              <a:t>starting with the plant with the most abundance</a:t>
            </a:r>
            <a:r>
              <a:rPr lang="en-US" sz="2200" dirty="0"/>
              <a:t>.</a:t>
            </a:r>
          </a:p>
          <a:p>
            <a:pPr lvl="1"/>
            <a:r>
              <a:rPr lang="en-US" sz="2200" dirty="0"/>
              <a:t>On the vertical (y) axis, make a scale that goes as high as the species that was most abundant. You may count by 5’s or 10’s, etc. to cover the most abundant species.</a:t>
            </a:r>
          </a:p>
          <a:p>
            <a:r>
              <a:rPr lang="en-US" sz="2200" dirty="0"/>
              <a:t>Draw bars to show the number of individual plants you observed for each species.</a:t>
            </a:r>
          </a:p>
          <a:p>
            <a:endParaRPr lang="en-US" sz="2200" dirty="0"/>
          </a:p>
        </p:txBody>
      </p:sp>
    </p:spTree>
    <p:extLst>
      <p:ext uri="{BB962C8B-B14F-4D97-AF65-F5344CB8AC3E}">
        <p14:creationId xmlns:p14="http://schemas.microsoft.com/office/powerpoint/2010/main" val="3283282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ar chart&#10;&#10;Description automatically generated">
            <a:extLst>
              <a:ext uri="{FF2B5EF4-FFF2-40B4-BE49-F238E27FC236}">
                <a16:creationId xmlns:a16="http://schemas.microsoft.com/office/drawing/2014/main" id="{ED299AAC-3B18-1441-A11B-069ADF0F8616}"/>
              </a:ext>
            </a:extLst>
          </p:cNvPr>
          <p:cNvPicPr>
            <a:picLocks noGrp="1" noChangeAspect="1"/>
          </p:cNvPicPr>
          <p:nvPr>
            <p:ph idx="1"/>
          </p:nvPr>
        </p:nvPicPr>
        <p:blipFill>
          <a:blip r:embed="rId2"/>
          <a:stretch>
            <a:fillRect/>
          </a:stretch>
        </p:blipFill>
        <p:spPr>
          <a:xfrm>
            <a:off x="3542930" y="294473"/>
            <a:ext cx="4354162" cy="6269053"/>
          </a:xfrm>
        </p:spPr>
      </p:pic>
      <p:sp>
        <p:nvSpPr>
          <p:cNvPr id="6" name="TextBox 5">
            <a:extLst>
              <a:ext uri="{FF2B5EF4-FFF2-40B4-BE49-F238E27FC236}">
                <a16:creationId xmlns:a16="http://schemas.microsoft.com/office/drawing/2014/main" id="{218FB3B7-3DB7-844C-AB36-D999E98AF880}"/>
              </a:ext>
            </a:extLst>
          </p:cNvPr>
          <p:cNvSpPr txBox="1"/>
          <p:nvPr/>
        </p:nvSpPr>
        <p:spPr>
          <a:xfrm>
            <a:off x="312472" y="3133142"/>
            <a:ext cx="2857500" cy="2031325"/>
          </a:xfrm>
          <a:prstGeom prst="rect">
            <a:avLst/>
          </a:prstGeom>
          <a:noFill/>
        </p:spPr>
        <p:txBody>
          <a:bodyPr wrap="square" rtlCol="0">
            <a:spAutoFit/>
          </a:bodyPr>
          <a:lstStyle/>
          <a:p>
            <a:r>
              <a:rPr lang="en-US" dirty="0"/>
              <a:t>In this example, the graph was created in the order of abundance. Therefore, you’ll see the letters on the X axis appear randomly, rather than in sequential order.</a:t>
            </a:r>
          </a:p>
          <a:p>
            <a:endParaRPr lang="en-US" dirty="0"/>
          </a:p>
        </p:txBody>
      </p:sp>
      <p:sp>
        <p:nvSpPr>
          <p:cNvPr id="7" name="TextBox 6">
            <a:extLst>
              <a:ext uri="{FF2B5EF4-FFF2-40B4-BE49-F238E27FC236}">
                <a16:creationId xmlns:a16="http://schemas.microsoft.com/office/drawing/2014/main" id="{FF53592E-DE6F-E44B-8C2F-D24596BFC34C}"/>
              </a:ext>
            </a:extLst>
          </p:cNvPr>
          <p:cNvSpPr txBox="1"/>
          <p:nvPr/>
        </p:nvSpPr>
        <p:spPr>
          <a:xfrm>
            <a:off x="8508423" y="463880"/>
            <a:ext cx="3254766" cy="4801314"/>
          </a:xfrm>
          <a:prstGeom prst="rect">
            <a:avLst/>
          </a:prstGeom>
          <a:noFill/>
        </p:spPr>
        <p:txBody>
          <a:bodyPr wrap="square" rtlCol="0">
            <a:spAutoFit/>
          </a:bodyPr>
          <a:lstStyle/>
          <a:p>
            <a:r>
              <a:rPr lang="en-US" dirty="0"/>
              <a:t>Notice at the top of each bar, the percentage of abundance is calculated. This is done very simply by dividing the total number of plants of each species by the total number of plants altogether. </a:t>
            </a:r>
          </a:p>
          <a:p>
            <a:endParaRPr lang="en-US" dirty="0"/>
          </a:p>
          <a:p>
            <a:r>
              <a:rPr lang="en-US" dirty="0"/>
              <a:t>In this case, there were 510 plants in total.</a:t>
            </a:r>
          </a:p>
          <a:p>
            <a:r>
              <a:rPr lang="en-US" dirty="0"/>
              <a:t>Example: Plant G=120 plants. </a:t>
            </a:r>
          </a:p>
          <a:p>
            <a:r>
              <a:rPr lang="en-US" dirty="0"/>
              <a:t>120 / 510 = .23 = 23%</a:t>
            </a:r>
          </a:p>
          <a:p>
            <a:endParaRPr lang="en-US" dirty="0"/>
          </a:p>
          <a:p>
            <a:r>
              <a:rPr lang="en-US" dirty="0"/>
              <a:t>We’ll create a chart in the next slide that will include the percentages so you’ll be able to add them to your bar graph.</a:t>
            </a:r>
          </a:p>
        </p:txBody>
      </p:sp>
      <p:cxnSp>
        <p:nvCxnSpPr>
          <p:cNvPr id="8" name="Straight Arrow Connector 7">
            <a:extLst>
              <a:ext uri="{FF2B5EF4-FFF2-40B4-BE49-F238E27FC236}">
                <a16:creationId xmlns:a16="http://schemas.microsoft.com/office/drawing/2014/main" id="{0933A150-0BD5-824F-835A-233592A86DAB}"/>
              </a:ext>
            </a:extLst>
          </p:cNvPr>
          <p:cNvCxnSpPr>
            <a:cxnSpLocks/>
          </p:cNvCxnSpPr>
          <p:nvPr/>
        </p:nvCxnSpPr>
        <p:spPr>
          <a:xfrm>
            <a:off x="2745307" y="4714875"/>
            <a:ext cx="1512368" cy="4000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C0C5FEF-1935-A246-A359-878369F530A9}"/>
              </a:ext>
            </a:extLst>
          </p:cNvPr>
          <p:cNvCxnSpPr>
            <a:cxnSpLocks/>
          </p:cNvCxnSpPr>
          <p:nvPr/>
        </p:nvCxnSpPr>
        <p:spPr>
          <a:xfrm flipH="1">
            <a:off x="4257675" y="671513"/>
            <a:ext cx="4250749" cy="2428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4111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1665</Words>
  <Application>Microsoft Macintosh PowerPoint</Application>
  <PresentationFormat>Widescreen</PresentationFormat>
  <Paragraphs>104</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Lesson 17 BIODIVERSITY INVENTORY</vt:lpstr>
      <vt:lpstr>What you will do</vt:lpstr>
      <vt:lpstr>Procedure Summary</vt:lpstr>
      <vt:lpstr>Procedure Step-by-Step</vt:lpstr>
      <vt:lpstr>Consider these questions while journaling</vt:lpstr>
      <vt:lpstr>PowerPoint Presentation</vt:lpstr>
      <vt:lpstr>Species Richness and Evenness</vt:lpstr>
      <vt:lpstr>Diversity Richness and Evenness Analysis</vt:lpstr>
      <vt:lpstr>PowerPoint Presentation</vt:lpstr>
      <vt:lpstr>Making a Rank/Abundance chart</vt:lpstr>
      <vt:lpstr>Rank/Abundance Curve</vt:lpstr>
      <vt:lpstr>PowerPoint Presentation</vt:lpstr>
      <vt:lpstr>Drawing conclusions</vt:lpstr>
      <vt:lpstr>Bye for now. Thanks for joining me.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BIODIVERSITY INVENTORY</dc:title>
  <dc:creator>Paula Harvey</dc:creator>
  <cp:lastModifiedBy>Paula Harvey</cp:lastModifiedBy>
  <cp:revision>6</cp:revision>
  <dcterms:created xsi:type="dcterms:W3CDTF">2021-08-23T22:11:37Z</dcterms:created>
  <dcterms:modified xsi:type="dcterms:W3CDTF">2021-09-13T23:42:16Z</dcterms:modified>
</cp:coreProperties>
</file>