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65" r:id="rId5"/>
    <p:sldId id="259" r:id="rId6"/>
    <p:sldId id="263" r:id="rId7"/>
    <p:sldId id="260" r:id="rId8"/>
    <p:sldId id="261" r:id="rId9"/>
    <p:sldId id="264" r:id="rId10"/>
    <p:sldId id="262"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5"/>
  </p:normalViewPr>
  <p:slideViewPr>
    <p:cSldViewPr snapToGrid="0" snapToObjects="1">
      <p:cViewPr varScale="1">
        <p:scale>
          <a:sx n="90" d="100"/>
          <a:sy n="90" d="100"/>
        </p:scale>
        <p:origin x="232"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3B2E05-DBEC-4A25-B28F-645A7B0EB2B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C49F70F-CE18-463A-B961-893D153E33D4}">
      <dgm:prSet/>
      <dgm:spPr/>
      <dgm:t>
        <a:bodyPr/>
        <a:lstStyle/>
        <a:p>
          <a:r>
            <a:rPr lang="en-US"/>
            <a:t>We drew two arrows.</a:t>
          </a:r>
        </a:p>
      </dgm:t>
    </dgm:pt>
    <dgm:pt modelId="{6191A88E-2606-4980-88E0-A37AF59581FD}" type="parTrans" cxnId="{7863ADEB-E434-48EE-A12A-EC4B97C9BF60}">
      <dgm:prSet/>
      <dgm:spPr/>
      <dgm:t>
        <a:bodyPr/>
        <a:lstStyle/>
        <a:p>
          <a:endParaRPr lang="en-US"/>
        </a:p>
      </dgm:t>
    </dgm:pt>
    <dgm:pt modelId="{33A59453-A080-4B1E-9795-316FCA9DC648}" type="sibTrans" cxnId="{7863ADEB-E434-48EE-A12A-EC4B97C9BF60}">
      <dgm:prSet/>
      <dgm:spPr/>
      <dgm:t>
        <a:bodyPr/>
        <a:lstStyle/>
        <a:p>
          <a:endParaRPr lang="en-US"/>
        </a:p>
      </dgm:t>
    </dgm:pt>
    <dgm:pt modelId="{FB32EF89-F298-4164-8C5B-BF31F972A4C2}">
      <dgm:prSet/>
      <dgm:spPr/>
      <dgm:t>
        <a:bodyPr/>
        <a:lstStyle/>
        <a:p>
          <a:r>
            <a:rPr lang="en-US"/>
            <a:t>One points into the circle and is labeled “IN.”</a:t>
          </a:r>
        </a:p>
      </dgm:t>
    </dgm:pt>
    <dgm:pt modelId="{DD5C5B17-145E-4F8C-949B-B102219D8567}" type="parTrans" cxnId="{2D396B9A-4BB5-41B9-B2D6-F6AEF9059C14}">
      <dgm:prSet/>
      <dgm:spPr/>
      <dgm:t>
        <a:bodyPr/>
        <a:lstStyle/>
        <a:p>
          <a:endParaRPr lang="en-US"/>
        </a:p>
      </dgm:t>
    </dgm:pt>
    <dgm:pt modelId="{6012DEA6-0985-407F-A907-DC1393570907}" type="sibTrans" cxnId="{2D396B9A-4BB5-41B9-B2D6-F6AEF9059C14}">
      <dgm:prSet/>
      <dgm:spPr/>
      <dgm:t>
        <a:bodyPr/>
        <a:lstStyle/>
        <a:p>
          <a:endParaRPr lang="en-US"/>
        </a:p>
      </dgm:t>
    </dgm:pt>
    <dgm:pt modelId="{2773FAD1-9646-4BF8-95E9-4195340AC09D}">
      <dgm:prSet/>
      <dgm:spPr/>
      <dgm:t>
        <a:bodyPr/>
        <a:lstStyle/>
        <a:p>
          <a:r>
            <a:rPr lang="en-US"/>
            <a:t>One points out of the circle and is labeled “OUT.”</a:t>
          </a:r>
        </a:p>
      </dgm:t>
    </dgm:pt>
    <dgm:pt modelId="{04A631C9-ADAA-4DEB-A487-C5A81E6C621C}" type="parTrans" cxnId="{90FA978A-679E-4E73-9188-5417ADE17AB4}">
      <dgm:prSet/>
      <dgm:spPr/>
      <dgm:t>
        <a:bodyPr/>
        <a:lstStyle/>
        <a:p>
          <a:endParaRPr lang="en-US"/>
        </a:p>
      </dgm:t>
    </dgm:pt>
    <dgm:pt modelId="{AAF7BDD7-F17C-45E7-9E92-43D06ADF9434}" type="sibTrans" cxnId="{90FA978A-679E-4E73-9188-5417ADE17AB4}">
      <dgm:prSet/>
      <dgm:spPr/>
      <dgm:t>
        <a:bodyPr/>
        <a:lstStyle/>
        <a:p>
          <a:endParaRPr lang="en-US"/>
        </a:p>
      </dgm:t>
    </dgm:pt>
    <dgm:pt modelId="{77607BD5-ECD7-9D4C-8DAC-783F68695BC9}" type="pres">
      <dgm:prSet presAssocID="{2E3B2E05-DBEC-4A25-B28F-645A7B0EB2BE}" presName="linear" presStyleCnt="0">
        <dgm:presLayoutVars>
          <dgm:animLvl val="lvl"/>
          <dgm:resizeHandles val="exact"/>
        </dgm:presLayoutVars>
      </dgm:prSet>
      <dgm:spPr/>
    </dgm:pt>
    <dgm:pt modelId="{8C60BE91-F3BF-0C46-A9FE-96669A0BBB41}" type="pres">
      <dgm:prSet presAssocID="{7C49F70F-CE18-463A-B961-893D153E33D4}" presName="parentText" presStyleLbl="node1" presStyleIdx="0" presStyleCnt="3">
        <dgm:presLayoutVars>
          <dgm:chMax val="0"/>
          <dgm:bulletEnabled val="1"/>
        </dgm:presLayoutVars>
      </dgm:prSet>
      <dgm:spPr/>
    </dgm:pt>
    <dgm:pt modelId="{5A8305DF-E88B-644A-8F75-3A8BC4F25B5E}" type="pres">
      <dgm:prSet presAssocID="{33A59453-A080-4B1E-9795-316FCA9DC648}" presName="spacer" presStyleCnt="0"/>
      <dgm:spPr/>
    </dgm:pt>
    <dgm:pt modelId="{5338800E-6834-534E-B16E-675ECE84B489}" type="pres">
      <dgm:prSet presAssocID="{FB32EF89-F298-4164-8C5B-BF31F972A4C2}" presName="parentText" presStyleLbl="node1" presStyleIdx="1" presStyleCnt="3">
        <dgm:presLayoutVars>
          <dgm:chMax val="0"/>
          <dgm:bulletEnabled val="1"/>
        </dgm:presLayoutVars>
      </dgm:prSet>
      <dgm:spPr/>
    </dgm:pt>
    <dgm:pt modelId="{E4EB6E45-438F-8041-A0AC-C320B0E6B32E}" type="pres">
      <dgm:prSet presAssocID="{6012DEA6-0985-407F-A907-DC1393570907}" presName="spacer" presStyleCnt="0"/>
      <dgm:spPr/>
    </dgm:pt>
    <dgm:pt modelId="{0627D012-F12F-134D-B3DF-3B62B367F99B}" type="pres">
      <dgm:prSet presAssocID="{2773FAD1-9646-4BF8-95E9-4195340AC09D}" presName="parentText" presStyleLbl="node1" presStyleIdx="2" presStyleCnt="3">
        <dgm:presLayoutVars>
          <dgm:chMax val="0"/>
          <dgm:bulletEnabled val="1"/>
        </dgm:presLayoutVars>
      </dgm:prSet>
      <dgm:spPr/>
    </dgm:pt>
  </dgm:ptLst>
  <dgm:cxnLst>
    <dgm:cxn modelId="{A5402404-B700-3347-A366-07EC7C95154C}" type="presOf" srcId="{2E3B2E05-DBEC-4A25-B28F-645A7B0EB2BE}" destId="{77607BD5-ECD7-9D4C-8DAC-783F68695BC9}" srcOrd="0" destOrd="0" presId="urn:microsoft.com/office/officeart/2005/8/layout/vList2"/>
    <dgm:cxn modelId="{BE828D17-CA11-EA4A-A0B4-DA8B31ECC2B5}" type="presOf" srcId="{2773FAD1-9646-4BF8-95E9-4195340AC09D}" destId="{0627D012-F12F-134D-B3DF-3B62B367F99B}" srcOrd="0" destOrd="0" presId="urn:microsoft.com/office/officeart/2005/8/layout/vList2"/>
    <dgm:cxn modelId="{CD0D945F-1C70-4141-AD59-1093DA0542AE}" type="presOf" srcId="{FB32EF89-F298-4164-8C5B-BF31F972A4C2}" destId="{5338800E-6834-534E-B16E-675ECE84B489}" srcOrd="0" destOrd="0" presId="urn:microsoft.com/office/officeart/2005/8/layout/vList2"/>
    <dgm:cxn modelId="{90FA978A-679E-4E73-9188-5417ADE17AB4}" srcId="{2E3B2E05-DBEC-4A25-B28F-645A7B0EB2BE}" destId="{2773FAD1-9646-4BF8-95E9-4195340AC09D}" srcOrd="2" destOrd="0" parTransId="{04A631C9-ADAA-4DEB-A487-C5A81E6C621C}" sibTransId="{AAF7BDD7-F17C-45E7-9E92-43D06ADF9434}"/>
    <dgm:cxn modelId="{2D396B9A-4BB5-41B9-B2D6-F6AEF9059C14}" srcId="{2E3B2E05-DBEC-4A25-B28F-645A7B0EB2BE}" destId="{FB32EF89-F298-4164-8C5B-BF31F972A4C2}" srcOrd="1" destOrd="0" parTransId="{DD5C5B17-145E-4F8C-949B-B102219D8567}" sibTransId="{6012DEA6-0985-407F-A907-DC1393570907}"/>
    <dgm:cxn modelId="{7863ADEB-E434-48EE-A12A-EC4B97C9BF60}" srcId="{2E3B2E05-DBEC-4A25-B28F-645A7B0EB2BE}" destId="{7C49F70F-CE18-463A-B961-893D153E33D4}" srcOrd="0" destOrd="0" parTransId="{6191A88E-2606-4980-88E0-A37AF59581FD}" sibTransId="{33A59453-A080-4B1E-9795-316FCA9DC648}"/>
    <dgm:cxn modelId="{6727E0F1-DDE6-584C-9C22-815D79919589}" type="presOf" srcId="{7C49F70F-CE18-463A-B961-893D153E33D4}" destId="{8C60BE91-F3BF-0C46-A9FE-96669A0BBB41}" srcOrd="0" destOrd="0" presId="urn:microsoft.com/office/officeart/2005/8/layout/vList2"/>
    <dgm:cxn modelId="{1721D959-58E4-084A-968D-7F043FF5BBAB}" type="presParOf" srcId="{77607BD5-ECD7-9D4C-8DAC-783F68695BC9}" destId="{8C60BE91-F3BF-0C46-A9FE-96669A0BBB41}" srcOrd="0" destOrd="0" presId="urn:microsoft.com/office/officeart/2005/8/layout/vList2"/>
    <dgm:cxn modelId="{03709AE7-BC6C-B64F-8A79-E21392CE34E4}" type="presParOf" srcId="{77607BD5-ECD7-9D4C-8DAC-783F68695BC9}" destId="{5A8305DF-E88B-644A-8F75-3A8BC4F25B5E}" srcOrd="1" destOrd="0" presId="urn:microsoft.com/office/officeart/2005/8/layout/vList2"/>
    <dgm:cxn modelId="{30EBACDA-FC95-A14B-98D6-DED0EF8B1D73}" type="presParOf" srcId="{77607BD5-ECD7-9D4C-8DAC-783F68695BC9}" destId="{5338800E-6834-534E-B16E-675ECE84B489}" srcOrd="2" destOrd="0" presId="urn:microsoft.com/office/officeart/2005/8/layout/vList2"/>
    <dgm:cxn modelId="{59CC246C-ACDE-EE42-B616-CF54F19B5970}" type="presParOf" srcId="{77607BD5-ECD7-9D4C-8DAC-783F68695BC9}" destId="{E4EB6E45-438F-8041-A0AC-C320B0E6B32E}" srcOrd="3" destOrd="0" presId="urn:microsoft.com/office/officeart/2005/8/layout/vList2"/>
    <dgm:cxn modelId="{7478B912-9076-7241-8B40-6776BAC67D84}" type="presParOf" srcId="{77607BD5-ECD7-9D4C-8DAC-783F68695BC9}" destId="{0627D012-F12F-134D-B3DF-3B62B367F99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9302B3-2DF3-4F67-9188-F89F0378C060}"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A7EC58F3-24C3-4661-93F6-20652B0B4304}">
      <dgm:prSet/>
      <dgm:spPr/>
      <dgm:t>
        <a:bodyPr/>
        <a:lstStyle/>
        <a:p>
          <a:r>
            <a:rPr lang="en-US"/>
            <a:t>To practice thinking about things as a system, we are making these loops of string the boundaries of our systems.</a:t>
          </a:r>
        </a:p>
      </dgm:t>
    </dgm:pt>
    <dgm:pt modelId="{E19CF916-F5FC-4103-8FE4-251BBF05DC4F}" type="parTrans" cxnId="{81F85605-D313-4FEF-919B-4D6331FDEF2C}">
      <dgm:prSet/>
      <dgm:spPr/>
      <dgm:t>
        <a:bodyPr/>
        <a:lstStyle/>
        <a:p>
          <a:endParaRPr lang="en-US"/>
        </a:p>
      </dgm:t>
    </dgm:pt>
    <dgm:pt modelId="{46C34094-2414-4C80-B7C0-B12D5C083875}" type="sibTrans" cxnId="{81F85605-D313-4FEF-919B-4D6331FDEF2C}">
      <dgm:prSet/>
      <dgm:spPr/>
      <dgm:t>
        <a:bodyPr/>
        <a:lstStyle/>
        <a:p>
          <a:endParaRPr lang="en-US"/>
        </a:p>
      </dgm:t>
    </dgm:pt>
    <dgm:pt modelId="{9B6833DE-13F9-448E-BBF1-B4D90D668C78}">
      <dgm:prSet/>
      <dgm:spPr/>
      <dgm:t>
        <a:bodyPr/>
        <a:lstStyle/>
        <a:p>
          <a:r>
            <a:rPr lang="en-US" b="1"/>
            <a:t>Draw a dotted line around all the things on your page to represent the boundary of this system. (The circle, plus your detailed close ups.)</a:t>
          </a:r>
          <a:endParaRPr lang="en-US"/>
        </a:p>
      </dgm:t>
    </dgm:pt>
    <dgm:pt modelId="{4EE3CCEF-298B-401D-A6FD-C09DAB71FB51}" type="parTrans" cxnId="{B9698B46-2D2D-46EE-9B4F-8733965B406B}">
      <dgm:prSet/>
      <dgm:spPr/>
      <dgm:t>
        <a:bodyPr/>
        <a:lstStyle/>
        <a:p>
          <a:endParaRPr lang="en-US"/>
        </a:p>
      </dgm:t>
    </dgm:pt>
    <dgm:pt modelId="{4B3E1AFC-8DED-45D0-9F73-EAB2A5569F6D}" type="sibTrans" cxnId="{B9698B46-2D2D-46EE-9B4F-8733965B406B}">
      <dgm:prSet/>
      <dgm:spPr/>
      <dgm:t>
        <a:bodyPr/>
        <a:lstStyle/>
        <a:p>
          <a:endParaRPr lang="en-US"/>
        </a:p>
      </dgm:t>
    </dgm:pt>
    <dgm:pt modelId="{695ABF8B-3977-4F0D-8189-16C7322D1604}">
      <dgm:prSet/>
      <dgm:spPr/>
      <dgm:t>
        <a:bodyPr/>
        <a:lstStyle/>
        <a:p>
          <a:r>
            <a:rPr lang="en-US"/>
            <a:t>Think about the parts of the system in your loop of string and in what ways those parts interact with each other.</a:t>
          </a:r>
        </a:p>
      </dgm:t>
    </dgm:pt>
    <dgm:pt modelId="{9416A962-627F-4744-BFC7-24B2C6CAA831}" type="parTrans" cxnId="{E911C3C2-4DF4-4F93-A9CF-D59FD283C633}">
      <dgm:prSet/>
      <dgm:spPr/>
      <dgm:t>
        <a:bodyPr/>
        <a:lstStyle/>
        <a:p>
          <a:endParaRPr lang="en-US"/>
        </a:p>
      </dgm:t>
    </dgm:pt>
    <dgm:pt modelId="{66AA0994-1652-4630-99FD-FC4CFA026245}" type="sibTrans" cxnId="{E911C3C2-4DF4-4F93-A9CF-D59FD283C633}">
      <dgm:prSet/>
      <dgm:spPr/>
      <dgm:t>
        <a:bodyPr/>
        <a:lstStyle/>
        <a:p>
          <a:endParaRPr lang="en-US"/>
        </a:p>
      </dgm:t>
    </dgm:pt>
    <dgm:pt modelId="{6BD194A0-3FCF-4A2D-842E-22ACF593967D}">
      <dgm:prSet/>
      <dgm:spPr/>
      <dgm:t>
        <a:bodyPr/>
        <a:lstStyle/>
        <a:p>
          <a:r>
            <a:rPr lang="en-US" b="1"/>
            <a:t>Draw arrows between elements in the system that you think interact with each other. Label the arrows with a brief description of the interaction it represents.</a:t>
          </a:r>
          <a:endParaRPr lang="en-US"/>
        </a:p>
      </dgm:t>
    </dgm:pt>
    <dgm:pt modelId="{02177829-2B85-41A7-8DAC-B239F5D7F088}" type="parTrans" cxnId="{52E34324-C6A0-4DF5-9095-FD855F11C639}">
      <dgm:prSet/>
      <dgm:spPr/>
      <dgm:t>
        <a:bodyPr/>
        <a:lstStyle/>
        <a:p>
          <a:endParaRPr lang="en-US"/>
        </a:p>
      </dgm:t>
    </dgm:pt>
    <dgm:pt modelId="{7B54F0C8-C83A-4110-9889-5FF0FDB24EA8}" type="sibTrans" cxnId="{52E34324-C6A0-4DF5-9095-FD855F11C639}">
      <dgm:prSet/>
      <dgm:spPr/>
      <dgm:t>
        <a:bodyPr/>
        <a:lstStyle/>
        <a:p>
          <a:endParaRPr lang="en-US"/>
        </a:p>
      </dgm:t>
    </dgm:pt>
    <dgm:pt modelId="{28AFBBA9-DB9A-794D-AF3B-2B1CE4954ABA}" type="pres">
      <dgm:prSet presAssocID="{079302B3-2DF3-4F67-9188-F89F0378C060}" presName="Name0" presStyleCnt="0">
        <dgm:presLayoutVars>
          <dgm:dir/>
          <dgm:animLvl val="lvl"/>
          <dgm:resizeHandles val="exact"/>
        </dgm:presLayoutVars>
      </dgm:prSet>
      <dgm:spPr/>
    </dgm:pt>
    <dgm:pt modelId="{8C4BD9D7-2D20-EE44-A25D-C643B3C4AFE5}" type="pres">
      <dgm:prSet presAssocID="{A7EC58F3-24C3-4661-93F6-20652B0B4304}" presName="composite" presStyleCnt="0"/>
      <dgm:spPr/>
    </dgm:pt>
    <dgm:pt modelId="{AA192377-385B-7A43-B184-F41CC7D5B6A5}" type="pres">
      <dgm:prSet presAssocID="{A7EC58F3-24C3-4661-93F6-20652B0B4304}" presName="parTx" presStyleLbl="alignNode1" presStyleIdx="0" presStyleCnt="2">
        <dgm:presLayoutVars>
          <dgm:chMax val="0"/>
          <dgm:chPref val="0"/>
          <dgm:bulletEnabled val="1"/>
        </dgm:presLayoutVars>
      </dgm:prSet>
      <dgm:spPr/>
    </dgm:pt>
    <dgm:pt modelId="{A19AF580-82C4-184F-A9D2-AFF0E6F0F36B}" type="pres">
      <dgm:prSet presAssocID="{A7EC58F3-24C3-4661-93F6-20652B0B4304}" presName="desTx" presStyleLbl="alignAccFollowNode1" presStyleIdx="0" presStyleCnt="2">
        <dgm:presLayoutVars>
          <dgm:bulletEnabled val="1"/>
        </dgm:presLayoutVars>
      </dgm:prSet>
      <dgm:spPr/>
    </dgm:pt>
    <dgm:pt modelId="{5C68DFF1-47ED-1147-B665-C5A650CD22CC}" type="pres">
      <dgm:prSet presAssocID="{46C34094-2414-4C80-B7C0-B12D5C083875}" presName="space" presStyleCnt="0"/>
      <dgm:spPr/>
    </dgm:pt>
    <dgm:pt modelId="{73F8EE0F-DF38-CB43-83B2-AFD9AAA5509B}" type="pres">
      <dgm:prSet presAssocID="{695ABF8B-3977-4F0D-8189-16C7322D1604}" presName="composite" presStyleCnt="0"/>
      <dgm:spPr/>
    </dgm:pt>
    <dgm:pt modelId="{C3A80DCD-0C36-5F42-BD26-BFD286C9A4A6}" type="pres">
      <dgm:prSet presAssocID="{695ABF8B-3977-4F0D-8189-16C7322D1604}" presName="parTx" presStyleLbl="alignNode1" presStyleIdx="1" presStyleCnt="2">
        <dgm:presLayoutVars>
          <dgm:chMax val="0"/>
          <dgm:chPref val="0"/>
          <dgm:bulletEnabled val="1"/>
        </dgm:presLayoutVars>
      </dgm:prSet>
      <dgm:spPr/>
    </dgm:pt>
    <dgm:pt modelId="{20B41F4A-29FD-4142-BB59-13D2468A0203}" type="pres">
      <dgm:prSet presAssocID="{695ABF8B-3977-4F0D-8189-16C7322D1604}" presName="desTx" presStyleLbl="alignAccFollowNode1" presStyleIdx="1" presStyleCnt="2">
        <dgm:presLayoutVars>
          <dgm:bulletEnabled val="1"/>
        </dgm:presLayoutVars>
      </dgm:prSet>
      <dgm:spPr/>
    </dgm:pt>
  </dgm:ptLst>
  <dgm:cxnLst>
    <dgm:cxn modelId="{81F85605-D313-4FEF-919B-4D6331FDEF2C}" srcId="{079302B3-2DF3-4F67-9188-F89F0378C060}" destId="{A7EC58F3-24C3-4661-93F6-20652B0B4304}" srcOrd="0" destOrd="0" parTransId="{E19CF916-F5FC-4103-8FE4-251BBF05DC4F}" sibTransId="{46C34094-2414-4C80-B7C0-B12D5C083875}"/>
    <dgm:cxn modelId="{1D1FA91E-B69B-3D4F-9F1A-9E0B51CF04B0}" type="presOf" srcId="{695ABF8B-3977-4F0D-8189-16C7322D1604}" destId="{C3A80DCD-0C36-5F42-BD26-BFD286C9A4A6}" srcOrd="0" destOrd="0" presId="urn:microsoft.com/office/officeart/2005/8/layout/hList1"/>
    <dgm:cxn modelId="{52E34324-C6A0-4DF5-9095-FD855F11C639}" srcId="{695ABF8B-3977-4F0D-8189-16C7322D1604}" destId="{6BD194A0-3FCF-4A2D-842E-22ACF593967D}" srcOrd="0" destOrd="0" parTransId="{02177829-2B85-41A7-8DAC-B239F5D7F088}" sibTransId="{7B54F0C8-C83A-4110-9889-5FF0FDB24EA8}"/>
    <dgm:cxn modelId="{B9698B46-2D2D-46EE-9B4F-8733965B406B}" srcId="{A7EC58F3-24C3-4661-93F6-20652B0B4304}" destId="{9B6833DE-13F9-448E-BBF1-B4D90D668C78}" srcOrd="0" destOrd="0" parTransId="{4EE3CCEF-298B-401D-A6FD-C09DAB71FB51}" sibTransId="{4B3E1AFC-8DED-45D0-9F73-EAB2A5569F6D}"/>
    <dgm:cxn modelId="{F93E1C50-72C0-3746-901C-B0027986490C}" type="presOf" srcId="{9B6833DE-13F9-448E-BBF1-B4D90D668C78}" destId="{A19AF580-82C4-184F-A9D2-AFF0E6F0F36B}" srcOrd="0" destOrd="0" presId="urn:microsoft.com/office/officeart/2005/8/layout/hList1"/>
    <dgm:cxn modelId="{C8CE076E-AA5E-E740-B19E-CDE2556E8BF5}" type="presOf" srcId="{079302B3-2DF3-4F67-9188-F89F0378C060}" destId="{28AFBBA9-DB9A-794D-AF3B-2B1CE4954ABA}" srcOrd="0" destOrd="0" presId="urn:microsoft.com/office/officeart/2005/8/layout/hList1"/>
    <dgm:cxn modelId="{AAA4A5BA-0A91-7249-BA0A-A2C5AE9A8D50}" type="presOf" srcId="{A7EC58F3-24C3-4661-93F6-20652B0B4304}" destId="{AA192377-385B-7A43-B184-F41CC7D5B6A5}" srcOrd="0" destOrd="0" presId="urn:microsoft.com/office/officeart/2005/8/layout/hList1"/>
    <dgm:cxn modelId="{F61E83BD-F4F7-284E-98EC-D747F2A5443E}" type="presOf" srcId="{6BD194A0-3FCF-4A2D-842E-22ACF593967D}" destId="{20B41F4A-29FD-4142-BB59-13D2468A0203}" srcOrd="0" destOrd="0" presId="urn:microsoft.com/office/officeart/2005/8/layout/hList1"/>
    <dgm:cxn modelId="{E911C3C2-4DF4-4F93-A9CF-D59FD283C633}" srcId="{079302B3-2DF3-4F67-9188-F89F0378C060}" destId="{695ABF8B-3977-4F0D-8189-16C7322D1604}" srcOrd="1" destOrd="0" parTransId="{9416A962-627F-4744-BFC7-24B2C6CAA831}" sibTransId="{66AA0994-1652-4630-99FD-FC4CFA026245}"/>
    <dgm:cxn modelId="{EBE581CE-8212-3E42-9B08-D7878F01F8D3}" type="presParOf" srcId="{28AFBBA9-DB9A-794D-AF3B-2B1CE4954ABA}" destId="{8C4BD9D7-2D20-EE44-A25D-C643B3C4AFE5}" srcOrd="0" destOrd="0" presId="urn:microsoft.com/office/officeart/2005/8/layout/hList1"/>
    <dgm:cxn modelId="{13C571DB-3EC2-1240-A62B-4168EE173724}" type="presParOf" srcId="{8C4BD9D7-2D20-EE44-A25D-C643B3C4AFE5}" destId="{AA192377-385B-7A43-B184-F41CC7D5B6A5}" srcOrd="0" destOrd="0" presId="urn:microsoft.com/office/officeart/2005/8/layout/hList1"/>
    <dgm:cxn modelId="{38E59FD4-1288-F544-98A9-2241D8DFFED9}" type="presParOf" srcId="{8C4BD9D7-2D20-EE44-A25D-C643B3C4AFE5}" destId="{A19AF580-82C4-184F-A9D2-AFF0E6F0F36B}" srcOrd="1" destOrd="0" presId="urn:microsoft.com/office/officeart/2005/8/layout/hList1"/>
    <dgm:cxn modelId="{E705E1F5-250D-714B-A61A-5F07876F8F4A}" type="presParOf" srcId="{28AFBBA9-DB9A-794D-AF3B-2B1CE4954ABA}" destId="{5C68DFF1-47ED-1147-B665-C5A650CD22CC}" srcOrd="1" destOrd="0" presId="urn:microsoft.com/office/officeart/2005/8/layout/hList1"/>
    <dgm:cxn modelId="{34049C4E-18B7-F741-9B87-C21BFD0F2B4B}" type="presParOf" srcId="{28AFBBA9-DB9A-794D-AF3B-2B1CE4954ABA}" destId="{73F8EE0F-DF38-CB43-83B2-AFD9AAA5509B}" srcOrd="2" destOrd="0" presId="urn:microsoft.com/office/officeart/2005/8/layout/hList1"/>
    <dgm:cxn modelId="{A5FC2340-C079-474E-B1E7-558D731C4125}" type="presParOf" srcId="{73F8EE0F-DF38-CB43-83B2-AFD9AAA5509B}" destId="{C3A80DCD-0C36-5F42-BD26-BFD286C9A4A6}" srcOrd="0" destOrd="0" presId="urn:microsoft.com/office/officeart/2005/8/layout/hList1"/>
    <dgm:cxn modelId="{63C79906-634D-BE42-A399-BDE9ABE5F112}" type="presParOf" srcId="{73F8EE0F-DF38-CB43-83B2-AFD9AAA5509B}" destId="{20B41F4A-29FD-4142-BB59-13D2468A020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32621D-3557-4A25-9244-BD2483325CF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E066AF-9170-4721-A967-472CFD781047}">
      <dgm:prSet/>
      <dgm:spPr/>
      <dgm:t>
        <a:bodyPr/>
        <a:lstStyle/>
        <a:p>
          <a:r>
            <a:rPr lang="en-US"/>
            <a:t>Any part of a system with lots of arrows pointing to it (INPUT) interacts with many other parts of the system. Any changes in that one part of the system can greatly affect everything else. </a:t>
          </a:r>
        </a:p>
      </dgm:t>
    </dgm:pt>
    <dgm:pt modelId="{122D99AE-2123-4041-859B-570D2D295AC5}" type="parTrans" cxnId="{ABE6838A-32AB-4F8B-8644-762547947BA7}">
      <dgm:prSet/>
      <dgm:spPr/>
      <dgm:t>
        <a:bodyPr/>
        <a:lstStyle/>
        <a:p>
          <a:endParaRPr lang="en-US"/>
        </a:p>
      </dgm:t>
    </dgm:pt>
    <dgm:pt modelId="{B32BB0F6-8EEE-4D64-BDDE-41959D557C1C}" type="sibTrans" cxnId="{ABE6838A-32AB-4F8B-8644-762547947BA7}">
      <dgm:prSet/>
      <dgm:spPr/>
      <dgm:t>
        <a:bodyPr/>
        <a:lstStyle/>
        <a:p>
          <a:endParaRPr lang="en-US"/>
        </a:p>
      </dgm:t>
    </dgm:pt>
    <dgm:pt modelId="{AAB255D9-D9AC-4ED9-B8BD-7432893E6BE2}">
      <dgm:prSet/>
      <dgm:spPr/>
      <dgm:t>
        <a:bodyPr/>
        <a:lstStyle/>
        <a:p>
          <a:r>
            <a:rPr lang="en-US" dirty="0"/>
            <a:t>Use the following questions to hypothesize about what would happen if changes occurred. </a:t>
          </a:r>
        </a:p>
        <a:p>
          <a:r>
            <a:rPr lang="en-US" dirty="0"/>
            <a:t>Answer each question in Question/Answer form.</a:t>
          </a:r>
        </a:p>
        <a:p>
          <a:r>
            <a:rPr lang="en-US" dirty="0"/>
            <a:t>Then write your answers into a paragraph. Remember to write a topic sentence and closing sentence to complete the paragraph.</a:t>
          </a:r>
        </a:p>
      </dgm:t>
    </dgm:pt>
    <dgm:pt modelId="{E5EA0EC0-B865-4006-AE28-7DCD03371C45}" type="parTrans" cxnId="{59EF2392-C779-4411-81AB-5A36D210AA30}">
      <dgm:prSet/>
      <dgm:spPr/>
      <dgm:t>
        <a:bodyPr/>
        <a:lstStyle/>
        <a:p>
          <a:endParaRPr lang="en-US"/>
        </a:p>
      </dgm:t>
    </dgm:pt>
    <dgm:pt modelId="{3AE43AB4-5411-4D69-88AC-58ADDF1585C6}" type="sibTrans" cxnId="{59EF2392-C779-4411-81AB-5A36D210AA30}">
      <dgm:prSet/>
      <dgm:spPr/>
      <dgm:t>
        <a:bodyPr/>
        <a:lstStyle/>
        <a:p>
          <a:endParaRPr lang="en-US"/>
        </a:p>
      </dgm:t>
    </dgm:pt>
    <dgm:pt modelId="{882C35EC-87BF-FA47-97E0-D397BE722311}" type="pres">
      <dgm:prSet presAssocID="{FB32621D-3557-4A25-9244-BD2483325CFF}" presName="linear" presStyleCnt="0">
        <dgm:presLayoutVars>
          <dgm:animLvl val="lvl"/>
          <dgm:resizeHandles val="exact"/>
        </dgm:presLayoutVars>
      </dgm:prSet>
      <dgm:spPr/>
    </dgm:pt>
    <dgm:pt modelId="{CFE80A75-B6A4-724A-B1EF-B1E603FB16DB}" type="pres">
      <dgm:prSet presAssocID="{0AE066AF-9170-4721-A967-472CFD781047}" presName="parentText" presStyleLbl="node1" presStyleIdx="0" presStyleCnt="2">
        <dgm:presLayoutVars>
          <dgm:chMax val="0"/>
          <dgm:bulletEnabled val="1"/>
        </dgm:presLayoutVars>
      </dgm:prSet>
      <dgm:spPr/>
    </dgm:pt>
    <dgm:pt modelId="{B0E978E7-02AB-1F49-927D-0F957978779B}" type="pres">
      <dgm:prSet presAssocID="{B32BB0F6-8EEE-4D64-BDDE-41959D557C1C}" presName="spacer" presStyleCnt="0"/>
      <dgm:spPr/>
    </dgm:pt>
    <dgm:pt modelId="{86A8172C-8491-8848-A83C-FEDCF843AA72}" type="pres">
      <dgm:prSet presAssocID="{AAB255D9-D9AC-4ED9-B8BD-7432893E6BE2}" presName="parentText" presStyleLbl="node1" presStyleIdx="1" presStyleCnt="2">
        <dgm:presLayoutVars>
          <dgm:chMax val="0"/>
          <dgm:bulletEnabled val="1"/>
        </dgm:presLayoutVars>
      </dgm:prSet>
      <dgm:spPr/>
    </dgm:pt>
  </dgm:ptLst>
  <dgm:cxnLst>
    <dgm:cxn modelId="{4DE1F522-37F7-5047-AE35-E3CCD7CBC954}" type="presOf" srcId="{AAB255D9-D9AC-4ED9-B8BD-7432893E6BE2}" destId="{86A8172C-8491-8848-A83C-FEDCF843AA72}" srcOrd="0" destOrd="0" presId="urn:microsoft.com/office/officeart/2005/8/layout/vList2"/>
    <dgm:cxn modelId="{ABE6838A-32AB-4F8B-8644-762547947BA7}" srcId="{FB32621D-3557-4A25-9244-BD2483325CFF}" destId="{0AE066AF-9170-4721-A967-472CFD781047}" srcOrd="0" destOrd="0" parTransId="{122D99AE-2123-4041-859B-570D2D295AC5}" sibTransId="{B32BB0F6-8EEE-4D64-BDDE-41959D557C1C}"/>
    <dgm:cxn modelId="{59EF2392-C779-4411-81AB-5A36D210AA30}" srcId="{FB32621D-3557-4A25-9244-BD2483325CFF}" destId="{AAB255D9-D9AC-4ED9-B8BD-7432893E6BE2}" srcOrd="1" destOrd="0" parTransId="{E5EA0EC0-B865-4006-AE28-7DCD03371C45}" sibTransId="{3AE43AB4-5411-4D69-88AC-58ADDF1585C6}"/>
    <dgm:cxn modelId="{B37B2DDE-089E-2F4E-BD0B-F603B112E388}" type="presOf" srcId="{FB32621D-3557-4A25-9244-BD2483325CFF}" destId="{882C35EC-87BF-FA47-97E0-D397BE722311}" srcOrd="0" destOrd="0" presId="urn:microsoft.com/office/officeart/2005/8/layout/vList2"/>
    <dgm:cxn modelId="{20455BEA-8807-F841-A734-2D07596D0233}" type="presOf" srcId="{0AE066AF-9170-4721-A967-472CFD781047}" destId="{CFE80A75-B6A4-724A-B1EF-B1E603FB16DB}" srcOrd="0" destOrd="0" presId="urn:microsoft.com/office/officeart/2005/8/layout/vList2"/>
    <dgm:cxn modelId="{D05200D1-5153-F046-935F-8C00C8018088}" type="presParOf" srcId="{882C35EC-87BF-FA47-97E0-D397BE722311}" destId="{CFE80A75-B6A4-724A-B1EF-B1E603FB16DB}" srcOrd="0" destOrd="0" presId="urn:microsoft.com/office/officeart/2005/8/layout/vList2"/>
    <dgm:cxn modelId="{AE52B0DB-FD36-124C-8DA7-4526ABD414D1}" type="presParOf" srcId="{882C35EC-87BF-FA47-97E0-D397BE722311}" destId="{B0E978E7-02AB-1F49-927D-0F957978779B}" srcOrd="1" destOrd="0" presId="urn:microsoft.com/office/officeart/2005/8/layout/vList2"/>
    <dgm:cxn modelId="{10B13F7A-291A-E64E-999A-1A36CE8747D4}" type="presParOf" srcId="{882C35EC-87BF-FA47-97E0-D397BE722311}" destId="{86A8172C-8491-8848-A83C-FEDCF843AA7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0BE91-F3BF-0C46-A9FE-96669A0BBB41}">
      <dsp:nvSpPr>
        <dsp:cNvPr id="0" name=""/>
        <dsp:cNvSpPr/>
      </dsp:nvSpPr>
      <dsp:spPr>
        <a:xfrm>
          <a:off x="0" y="52952"/>
          <a:ext cx="6002110" cy="1152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We drew two arrows.</a:t>
          </a:r>
        </a:p>
      </dsp:txBody>
      <dsp:txXfrm>
        <a:off x="56237" y="109189"/>
        <a:ext cx="5889636" cy="1039555"/>
      </dsp:txXfrm>
    </dsp:sp>
    <dsp:sp modelId="{5338800E-6834-534E-B16E-675ECE84B489}">
      <dsp:nvSpPr>
        <dsp:cNvPr id="0" name=""/>
        <dsp:cNvSpPr/>
      </dsp:nvSpPr>
      <dsp:spPr>
        <a:xfrm>
          <a:off x="0" y="1288502"/>
          <a:ext cx="6002110" cy="1152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One points into the circle and is labeled “IN.”</a:t>
          </a:r>
        </a:p>
      </dsp:txBody>
      <dsp:txXfrm>
        <a:off x="56237" y="1344739"/>
        <a:ext cx="5889636" cy="1039555"/>
      </dsp:txXfrm>
    </dsp:sp>
    <dsp:sp modelId="{0627D012-F12F-134D-B3DF-3B62B367F99B}">
      <dsp:nvSpPr>
        <dsp:cNvPr id="0" name=""/>
        <dsp:cNvSpPr/>
      </dsp:nvSpPr>
      <dsp:spPr>
        <a:xfrm>
          <a:off x="0" y="2524051"/>
          <a:ext cx="6002110" cy="1152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One points out of the circle and is labeled “OUT.”</a:t>
          </a:r>
        </a:p>
      </dsp:txBody>
      <dsp:txXfrm>
        <a:off x="56237" y="2580288"/>
        <a:ext cx="5889636" cy="1039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92377-385B-7A43-B184-F41CC7D5B6A5}">
      <dsp:nvSpPr>
        <dsp:cNvPr id="0" name=""/>
        <dsp:cNvSpPr/>
      </dsp:nvSpPr>
      <dsp:spPr>
        <a:xfrm>
          <a:off x="55" y="237325"/>
          <a:ext cx="5330549" cy="16999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To practice thinking about things as a system, we are making these loops of string the boundaries of our systems.</a:t>
          </a:r>
        </a:p>
      </dsp:txBody>
      <dsp:txXfrm>
        <a:off x="55" y="237325"/>
        <a:ext cx="5330549" cy="1699901"/>
      </dsp:txXfrm>
    </dsp:sp>
    <dsp:sp modelId="{A19AF580-82C4-184F-A9D2-AFF0E6F0F36B}">
      <dsp:nvSpPr>
        <dsp:cNvPr id="0" name=""/>
        <dsp:cNvSpPr/>
      </dsp:nvSpPr>
      <dsp:spPr>
        <a:xfrm>
          <a:off x="55" y="1937227"/>
          <a:ext cx="5330549" cy="217678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1" kern="1200"/>
            <a:t>Draw a dotted line around all the things on your page to represent the boundary of this system. (The circle, plus your detailed close ups.)</a:t>
          </a:r>
          <a:endParaRPr lang="en-US" sz="2600" kern="1200"/>
        </a:p>
      </dsp:txBody>
      <dsp:txXfrm>
        <a:off x="55" y="1937227"/>
        <a:ext cx="5330549" cy="2176785"/>
      </dsp:txXfrm>
    </dsp:sp>
    <dsp:sp modelId="{C3A80DCD-0C36-5F42-BD26-BFD286C9A4A6}">
      <dsp:nvSpPr>
        <dsp:cNvPr id="0" name=""/>
        <dsp:cNvSpPr/>
      </dsp:nvSpPr>
      <dsp:spPr>
        <a:xfrm>
          <a:off x="6076881" y="237325"/>
          <a:ext cx="5330549" cy="169990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Think about the parts of the system in your loop of string and in what ways those parts interact with each other.</a:t>
          </a:r>
        </a:p>
      </dsp:txBody>
      <dsp:txXfrm>
        <a:off x="6076881" y="237325"/>
        <a:ext cx="5330549" cy="1699901"/>
      </dsp:txXfrm>
    </dsp:sp>
    <dsp:sp modelId="{20B41F4A-29FD-4142-BB59-13D2468A0203}">
      <dsp:nvSpPr>
        <dsp:cNvPr id="0" name=""/>
        <dsp:cNvSpPr/>
      </dsp:nvSpPr>
      <dsp:spPr>
        <a:xfrm>
          <a:off x="6076881" y="1937227"/>
          <a:ext cx="5330549" cy="2176785"/>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1" kern="1200"/>
            <a:t>Draw arrows between elements in the system that you think interact with each other. Label the arrows with a brief description of the interaction it represents.</a:t>
          </a:r>
          <a:endParaRPr lang="en-US" sz="2600" kern="1200"/>
        </a:p>
      </dsp:txBody>
      <dsp:txXfrm>
        <a:off x="6076881" y="1937227"/>
        <a:ext cx="5330549" cy="2176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80A75-B6A4-724A-B1EF-B1E603FB16DB}">
      <dsp:nvSpPr>
        <dsp:cNvPr id="0" name=""/>
        <dsp:cNvSpPr/>
      </dsp:nvSpPr>
      <dsp:spPr>
        <a:xfrm>
          <a:off x="0" y="126143"/>
          <a:ext cx="5257800" cy="2597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Any part of a system with lots of arrows pointing to it (INPUT) interacts with many other parts of the system. Any changes in that one part of the system can greatly affect everything else. </a:t>
          </a:r>
        </a:p>
      </dsp:txBody>
      <dsp:txXfrm>
        <a:off x="126795" y="252938"/>
        <a:ext cx="5004210" cy="2343810"/>
      </dsp:txXfrm>
    </dsp:sp>
    <dsp:sp modelId="{86A8172C-8491-8848-A83C-FEDCF843AA72}">
      <dsp:nvSpPr>
        <dsp:cNvPr id="0" name=""/>
        <dsp:cNvSpPr/>
      </dsp:nvSpPr>
      <dsp:spPr>
        <a:xfrm>
          <a:off x="0" y="2781143"/>
          <a:ext cx="5257800" cy="2597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Use the following questions to hypothesize about what would happen if changes occurred. </a:t>
          </a:r>
        </a:p>
        <a:p>
          <a:pPr marL="0" lvl="0" indent="0" algn="l" defTabSz="889000">
            <a:lnSpc>
              <a:spcPct val="90000"/>
            </a:lnSpc>
            <a:spcBef>
              <a:spcPct val="0"/>
            </a:spcBef>
            <a:spcAft>
              <a:spcPct val="35000"/>
            </a:spcAft>
            <a:buNone/>
          </a:pPr>
          <a:r>
            <a:rPr lang="en-US" sz="2000" kern="1200" dirty="0"/>
            <a:t>Answer each question in Question/Answer form.</a:t>
          </a:r>
        </a:p>
        <a:p>
          <a:pPr marL="0" lvl="0" indent="0" algn="l" defTabSz="889000">
            <a:lnSpc>
              <a:spcPct val="90000"/>
            </a:lnSpc>
            <a:spcBef>
              <a:spcPct val="0"/>
            </a:spcBef>
            <a:spcAft>
              <a:spcPct val="35000"/>
            </a:spcAft>
            <a:buNone/>
          </a:pPr>
          <a:r>
            <a:rPr lang="en-US" sz="2000" kern="1200" dirty="0"/>
            <a:t>Then write your answers into a paragraph. Remember to write a topic sentence and closing sentence to complete the paragraph.</a:t>
          </a:r>
        </a:p>
      </dsp:txBody>
      <dsp:txXfrm>
        <a:off x="126795" y="2907938"/>
        <a:ext cx="5004210" cy="23438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3A362-E9EA-5847-81A1-66D993E34506}" type="datetimeFigureOut">
              <a:rPr lang="en-US" smtClean="0"/>
              <a:t>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F21AD-0BF8-7942-ACB7-147234AA6436}" type="slidenum">
              <a:rPr lang="en-US" smtClean="0"/>
              <a:t>‹#›</a:t>
            </a:fld>
            <a:endParaRPr lang="en-US"/>
          </a:p>
        </p:txBody>
      </p:sp>
    </p:spTree>
    <p:extLst>
      <p:ext uri="{BB962C8B-B14F-4D97-AF65-F5344CB8AC3E}">
        <p14:creationId xmlns:p14="http://schemas.microsoft.com/office/powerpoint/2010/main" val="164711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F21AD-0BF8-7942-ACB7-147234AA6436}" type="slidenum">
              <a:rPr lang="en-US" smtClean="0"/>
              <a:t>5</a:t>
            </a:fld>
            <a:endParaRPr lang="en-US"/>
          </a:p>
        </p:txBody>
      </p:sp>
    </p:spTree>
    <p:extLst>
      <p:ext uri="{BB962C8B-B14F-4D97-AF65-F5344CB8AC3E}">
        <p14:creationId xmlns:p14="http://schemas.microsoft.com/office/powerpoint/2010/main" val="357473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2A7E-EA8E-5842-8801-EA765CE6A5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176B4-D620-3943-9994-6FAC212C1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C94501-38AD-0944-8428-F7FE246B84A6}"/>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5" name="Footer Placeholder 4">
            <a:extLst>
              <a:ext uri="{FF2B5EF4-FFF2-40B4-BE49-F238E27FC236}">
                <a16:creationId xmlns:a16="http://schemas.microsoft.com/office/drawing/2014/main" id="{C1283C33-76ED-E843-9A66-EC495BC44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039D8-B2C8-114D-9DDC-87A862FEA073}"/>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53351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8BDB-8646-ED4C-8939-EA6305483D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D96A8-6140-2242-988D-4FB197939B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F3B50-7B3E-FC45-BB66-6732D6A1D262}"/>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5" name="Footer Placeholder 4">
            <a:extLst>
              <a:ext uri="{FF2B5EF4-FFF2-40B4-BE49-F238E27FC236}">
                <a16:creationId xmlns:a16="http://schemas.microsoft.com/office/drawing/2014/main" id="{8C502914-8D86-6F49-9C08-5BD16E49F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BF0C3-50B7-B04E-AD53-0E35A62F51F2}"/>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3565496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F4FBC-E11C-C24A-A06D-7D6D01DF61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A6CF1-6002-E747-A452-1BC939AE4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CC9C8-34D0-704F-8AFB-749B84FDC834}"/>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5" name="Footer Placeholder 4">
            <a:extLst>
              <a:ext uri="{FF2B5EF4-FFF2-40B4-BE49-F238E27FC236}">
                <a16:creationId xmlns:a16="http://schemas.microsoft.com/office/drawing/2014/main" id="{E37C1FF0-3D59-3A47-9912-14DA50156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E8FE7-61D5-5D48-86D9-F0338D0CFAD1}"/>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78598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57F2-675C-964E-990D-F4EA91683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65218-C258-344D-BD88-88E4BE04E7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91909-CE61-614B-BB6B-BEC37801C1D7}"/>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5" name="Footer Placeholder 4">
            <a:extLst>
              <a:ext uri="{FF2B5EF4-FFF2-40B4-BE49-F238E27FC236}">
                <a16:creationId xmlns:a16="http://schemas.microsoft.com/office/drawing/2014/main" id="{62039FDA-58C5-DF41-B811-66FBF476F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1650B-850C-BE45-A42C-B7C47E572389}"/>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194692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D1CD-15E7-D04B-BD55-467BD41F15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4A1B1A-B188-F444-A26A-B86CA6337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2FCF66-C6DC-8442-939D-DC0528D423C3}"/>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5" name="Footer Placeholder 4">
            <a:extLst>
              <a:ext uri="{FF2B5EF4-FFF2-40B4-BE49-F238E27FC236}">
                <a16:creationId xmlns:a16="http://schemas.microsoft.com/office/drawing/2014/main" id="{5C297984-9B89-EB4D-A3B8-F023205D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3B24-1FD8-0B45-97D9-87DCCEB340E7}"/>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322110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EB363-4626-ED4F-8B79-D7BCAD656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14BD8-4B9F-7A4E-8197-910B34159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1318C9-1B96-984A-9536-D7FB319D26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E09D03-4EE3-8B43-A25F-3194682ACC50}"/>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6" name="Footer Placeholder 5">
            <a:extLst>
              <a:ext uri="{FF2B5EF4-FFF2-40B4-BE49-F238E27FC236}">
                <a16:creationId xmlns:a16="http://schemas.microsoft.com/office/drawing/2014/main" id="{F6F1900A-9151-DA46-93A2-10CA1FA59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2F098-032A-0F43-933A-6E2A6CB17B4A}"/>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4266361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DA31-8E09-2349-AF6B-B8DE8EB3C7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3C00ED-D227-404D-98DA-04816E2FE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F66E6A-8C33-D541-91C6-8EF921311B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F1C92E-8F13-A54D-B51B-4A28C3CD57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DE312-1854-4E4C-97CC-484241ECC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4F8498-039F-3E49-93EE-E43E706B1DF4}"/>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8" name="Footer Placeholder 7">
            <a:extLst>
              <a:ext uri="{FF2B5EF4-FFF2-40B4-BE49-F238E27FC236}">
                <a16:creationId xmlns:a16="http://schemas.microsoft.com/office/drawing/2014/main" id="{68243472-CFF6-E04D-BDB9-FB149062A7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037F0C-67A9-534D-87FC-174ACE206F76}"/>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401318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306F-7F72-4249-B043-447298FE20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8D056-8CB4-524E-BD62-0950FB095D90}"/>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4" name="Footer Placeholder 3">
            <a:extLst>
              <a:ext uri="{FF2B5EF4-FFF2-40B4-BE49-F238E27FC236}">
                <a16:creationId xmlns:a16="http://schemas.microsoft.com/office/drawing/2014/main" id="{070A32B4-50C8-6D45-9089-8B09CCD00E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4B9FD3-9285-364E-9BD8-F9184010B486}"/>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178951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26D11-E88E-3340-83EC-8C5FC4DDFCE4}"/>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3" name="Footer Placeholder 2">
            <a:extLst>
              <a:ext uri="{FF2B5EF4-FFF2-40B4-BE49-F238E27FC236}">
                <a16:creationId xmlns:a16="http://schemas.microsoft.com/office/drawing/2014/main" id="{F5F51302-33A9-E548-B0E1-D409194A85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1788B0-C977-E24A-9450-1492FBD0B98A}"/>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283178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BA68-3FD5-AB41-B11B-66220831F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2877B-0A02-9A47-8F0D-226537A01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FAB56E-F5BD-844D-87BC-676049705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9EC2D-ED89-9844-827B-4460768ACB38}"/>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6" name="Footer Placeholder 5">
            <a:extLst>
              <a:ext uri="{FF2B5EF4-FFF2-40B4-BE49-F238E27FC236}">
                <a16:creationId xmlns:a16="http://schemas.microsoft.com/office/drawing/2014/main" id="{F172170D-BC94-FC4B-84F3-4AB33804F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0F4E9-113D-5448-BD90-28E0F3E20B97}"/>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3902903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4C4E-C88C-D84D-8985-4B70AB591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2CD815-EE15-1642-9C9E-F6DDDE944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838B47-7070-E64D-8AB2-77027FCBF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8516A-D486-7F4F-8C62-0197FC21A6F3}"/>
              </a:ext>
            </a:extLst>
          </p:cNvPr>
          <p:cNvSpPr>
            <a:spLocks noGrp="1"/>
          </p:cNvSpPr>
          <p:nvPr>
            <p:ph type="dt" sz="half" idx="10"/>
          </p:nvPr>
        </p:nvSpPr>
        <p:spPr/>
        <p:txBody>
          <a:bodyPr/>
          <a:lstStyle/>
          <a:p>
            <a:fld id="{A6BEC56D-B2D7-6948-B314-FE12122C9EC8}" type="datetimeFigureOut">
              <a:rPr lang="en-US" smtClean="0"/>
              <a:t>10/20/20</a:t>
            </a:fld>
            <a:endParaRPr lang="en-US"/>
          </a:p>
        </p:txBody>
      </p:sp>
      <p:sp>
        <p:nvSpPr>
          <p:cNvPr id="6" name="Footer Placeholder 5">
            <a:extLst>
              <a:ext uri="{FF2B5EF4-FFF2-40B4-BE49-F238E27FC236}">
                <a16:creationId xmlns:a16="http://schemas.microsoft.com/office/drawing/2014/main" id="{D38953F8-D497-1643-9941-F5482669C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E9F61-DD93-724D-BAB1-1E5DDF9A865E}"/>
              </a:ext>
            </a:extLst>
          </p:cNvPr>
          <p:cNvSpPr>
            <a:spLocks noGrp="1"/>
          </p:cNvSpPr>
          <p:nvPr>
            <p:ph type="sldNum" sz="quarter" idx="12"/>
          </p:nvPr>
        </p:nvSpPr>
        <p:spPr/>
        <p:txBody>
          <a:bodyPr/>
          <a:lstStyle/>
          <a:p>
            <a:fld id="{3F01BCAE-9279-5D47-8CAC-A5102E72D483}" type="slidenum">
              <a:rPr lang="en-US" smtClean="0"/>
              <a:t>‹#›</a:t>
            </a:fld>
            <a:endParaRPr lang="en-US"/>
          </a:p>
        </p:txBody>
      </p:sp>
    </p:spTree>
    <p:extLst>
      <p:ext uri="{BB962C8B-B14F-4D97-AF65-F5344CB8AC3E}">
        <p14:creationId xmlns:p14="http://schemas.microsoft.com/office/powerpoint/2010/main" val="300416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96243-A21C-3C43-A0C5-F8131C049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3B0BB8-E44B-B840-BE35-672F809BC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A123D-38C0-3345-BD68-67116D396A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EC56D-B2D7-6948-B314-FE12122C9EC8}" type="datetimeFigureOut">
              <a:rPr lang="en-US" smtClean="0"/>
              <a:t>10/20/20</a:t>
            </a:fld>
            <a:endParaRPr lang="en-US"/>
          </a:p>
        </p:txBody>
      </p:sp>
      <p:sp>
        <p:nvSpPr>
          <p:cNvPr id="5" name="Footer Placeholder 4">
            <a:extLst>
              <a:ext uri="{FF2B5EF4-FFF2-40B4-BE49-F238E27FC236}">
                <a16:creationId xmlns:a16="http://schemas.microsoft.com/office/drawing/2014/main" id="{9E6EF0D2-02D5-E149-A478-6B5E8B39C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D6C805-73E4-B54F-8336-456708BBE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1BCAE-9279-5D47-8CAC-A5102E72D483}" type="slidenum">
              <a:rPr lang="en-US" smtClean="0"/>
              <a:t>‹#›</a:t>
            </a:fld>
            <a:endParaRPr lang="en-US"/>
          </a:p>
        </p:txBody>
      </p:sp>
    </p:spTree>
    <p:extLst>
      <p:ext uri="{BB962C8B-B14F-4D97-AF65-F5344CB8AC3E}">
        <p14:creationId xmlns:p14="http://schemas.microsoft.com/office/powerpoint/2010/main" val="1252059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10;&#10;Description automatically generated">
            <a:extLst>
              <a:ext uri="{FF2B5EF4-FFF2-40B4-BE49-F238E27FC236}">
                <a16:creationId xmlns:a16="http://schemas.microsoft.com/office/drawing/2014/main" id="{BE0693C0-E655-9B42-8CBF-5EA1BE1A34DF}"/>
              </a:ext>
            </a:extLst>
          </p:cNvPr>
          <p:cNvPicPr>
            <a:picLocks noChangeAspect="1"/>
          </p:cNvPicPr>
          <p:nvPr/>
        </p:nvPicPr>
        <p:blipFill>
          <a:blip r:embed="rId2">
            <a:alphaModFix amt="44000"/>
          </a:blip>
          <a:stretch>
            <a:fill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F7440EB3-3BCC-6F41-A4AA-3B68A1A85418}"/>
              </a:ext>
            </a:extLst>
          </p:cNvPr>
          <p:cNvSpPr>
            <a:spLocks noGrp="1"/>
          </p:cNvSpPr>
          <p:nvPr>
            <p:ph type="ctrTitle"/>
          </p:nvPr>
        </p:nvSpPr>
        <p:spPr/>
        <p:txBody>
          <a:bodyPr/>
          <a:lstStyle/>
          <a:p>
            <a:r>
              <a:rPr lang="en-US" b="1" dirty="0"/>
              <a:t>Lesson 7 Part 2</a:t>
            </a:r>
            <a:br>
              <a:rPr lang="en-US" b="1" dirty="0"/>
            </a:br>
            <a:r>
              <a:rPr lang="en-US" b="1" dirty="0"/>
              <a:t>String Safari</a:t>
            </a:r>
          </a:p>
        </p:txBody>
      </p:sp>
      <p:sp>
        <p:nvSpPr>
          <p:cNvPr id="3" name="Subtitle 2">
            <a:extLst>
              <a:ext uri="{FF2B5EF4-FFF2-40B4-BE49-F238E27FC236}">
                <a16:creationId xmlns:a16="http://schemas.microsoft.com/office/drawing/2014/main" id="{B484BFCA-0366-EE4A-8215-2754F37948CB}"/>
              </a:ext>
            </a:extLst>
          </p:cNvPr>
          <p:cNvSpPr>
            <a:spLocks noGrp="1"/>
          </p:cNvSpPr>
          <p:nvPr>
            <p:ph type="subTitle" idx="1"/>
          </p:nvPr>
        </p:nvSpPr>
        <p:spPr/>
        <p:txBody>
          <a:bodyPr>
            <a:normAutofit/>
          </a:bodyPr>
          <a:lstStyle/>
          <a:p>
            <a:r>
              <a:rPr lang="en-US" sz="6000" b="1" dirty="0"/>
              <a:t>Making a System Model</a:t>
            </a:r>
          </a:p>
        </p:txBody>
      </p:sp>
    </p:spTree>
    <p:extLst>
      <p:ext uri="{BB962C8B-B14F-4D97-AF65-F5344CB8AC3E}">
        <p14:creationId xmlns:p14="http://schemas.microsoft.com/office/powerpoint/2010/main" val="415112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72B5-FC7A-C846-B048-059F6A280ACD}"/>
              </a:ext>
            </a:extLst>
          </p:cNvPr>
          <p:cNvSpPr>
            <a:spLocks noGrp="1"/>
          </p:cNvSpPr>
          <p:nvPr>
            <p:ph type="title"/>
          </p:nvPr>
        </p:nvSpPr>
        <p:spPr>
          <a:xfrm>
            <a:off x="519545" y="621792"/>
            <a:ext cx="5181503" cy="5504688"/>
          </a:xfrm>
        </p:spPr>
        <p:txBody>
          <a:bodyPr>
            <a:normAutofit/>
          </a:bodyPr>
          <a:lstStyle/>
          <a:p>
            <a:br>
              <a:rPr lang="en-US" sz="4800" dirty="0"/>
            </a:br>
            <a:r>
              <a:rPr lang="en-US" sz="4800" dirty="0"/>
              <a:t>REFLECTION QUESTIONS</a:t>
            </a:r>
            <a:br>
              <a:rPr lang="en-US" sz="4800" dirty="0"/>
            </a:br>
            <a:r>
              <a:rPr lang="en-US" sz="4800" dirty="0"/>
              <a:t>MAKING PREDICTIONS</a:t>
            </a:r>
            <a:br>
              <a:rPr lang="en-US" sz="4800" dirty="0"/>
            </a:br>
            <a:endParaRPr lang="en-US" sz="4800" dirty="0"/>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6A2105B-2884-4D5E-B014-D605CB83B0FC}"/>
              </a:ext>
            </a:extLst>
          </p:cNvPr>
          <p:cNvGraphicFramePr>
            <a:graphicFrameLocks noGrp="1"/>
          </p:cNvGraphicFramePr>
          <p:nvPr>
            <p:ph idx="1"/>
            <p:extLst>
              <p:ext uri="{D42A27DB-BD31-4B8C-83A1-F6EECF244321}">
                <p14:modId xmlns:p14="http://schemas.microsoft.com/office/powerpoint/2010/main" val="2569017724"/>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0013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1DF4641-1303-C347-A06B-25B2945EC369}"/>
              </a:ext>
            </a:extLst>
          </p:cNvPr>
          <p:cNvSpPr>
            <a:spLocks noGrp="1"/>
          </p:cNvSpPr>
          <p:nvPr>
            <p:ph type="title"/>
          </p:nvPr>
        </p:nvSpPr>
        <p:spPr>
          <a:xfrm>
            <a:off x="1098468" y="885651"/>
            <a:ext cx="3229803" cy="4624603"/>
          </a:xfrm>
        </p:spPr>
        <p:txBody>
          <a:bodyPr>
            <a:normAutofit/>
          </a:bodyPr>
          <a:lstStyle/>
          <a:p>
            <a:r>
              <a:rPr lang="en-US">
                <a:solidFill>
                  <a:srgbClr val="FFFFFF"/>
                </a:solidFill>
              </a:rPr>
              <a:t>Changes to a System Model</a:t>
            </a:r>
          </a:p>
        </p:txBody>
      </p:sp>
      <p:sp>
        <p:nvSpPr>
          <p:cNvPr id="3" name="Content Placeholder 2">
            <a:extLst>
              <a:ext uri="{FF2B5EF4-FFF2-40B4-BE49-F238E27FC236}">
                <a16:creationId xmlns:a16="http://schemas.microsoft.com/office/drawing/2014/main" id="{2EBD8A9F-BB32-B14C-B0DD-E36099B70BBE}"/>
              </a:ext>
            </a:extLst>
          </p:cNvPr>
          <p:cNvSpPr>
            <a:spLocks noGrp="1"/>
          </p:cNvSpPr>
          <p:nvPr>
            <p:ph idx="1"/>
          </p:nvPr>
        </p:nvSpPr>
        <p:spPr>
          <a:xfrm>
            <a:off x="4978708" y="885651"/>
            <a:ext cx="6525220" cy="4616849"/>
          </a:xfrm>
        </p:spPr>
        <p:txBody>
          <a:bodyPr anchor="ctr">
            <a:normAutofit/>
          </a:bodyPr>
          <a:lstStyle/>
          <a:p>
            <a:r>
              <a:rPr lang="en-US" sz="2400"/>
              <a:t>What might happen to the parts of the system if the inputs, such as water, increased or decreased in quantity?</a:t>
            </a:r>
          </a:p>
          <a:p>
            <a:r>
              <a:rPr lang="en-US" sz="2400"/>
              <a:t>How might those changes, in turn affect the outputs of the system?</a:t>
            </a:r>
          </a:p>
          <a:p>
            <a:r>
              <a:rPr lang="en-US" sz="2400"/>
              <a:t>If you changed the boundary of your system, either larger or smaller, how would the inputs and outputs change?</a:t>
            </a:r>
          </a:p>
          <a:p>
            <a:endParaRPr lang="en-US" sz="2400"/>
          </a:p>
        </p:txBody>
      </p:sp>
    </p:spTree>
    <p:extLst>
      <p:ext uri="{BB962C8B-B14F-4D97-AF65-F5344CB8AC3E}">
        <p14:creationId xmlns:p14="http://schemas.microsoft.com/office/powerpoint/2010/main" val="78061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8C58-9221-1A4C-B76E-03F1FC2691B9}"/>
              </a:ext>
            </a:extLst>
          </p:cNvPr>
          <p:cNvSpPr>
            <a:spLocks noGrp="1"/>
          </p:cNvSpPr>
          <p:nvPr>
            <p:ph type="title"/>
          </p:nvPr>
        </p:nvSpPr>
        <p:spPr>
          <a:xfrm>
            <a:off x="714756" y="4498848"/>
            <a:ext cx="10762488" cy="1207008"/>
          </a:xfrm>
        </p:spPr>
        <p:txBody>
          <a:bodyPr vert="horz" lIns="91440" tIns="45720" rIns="91440" bIns="45720" rtlCol="0" anchor="b">
            <a:normAutofit/>
          </a:bodyPr>
          <a:lstStyle/>
          <a:p>
            <a:pPr algn="ctr"/>
            <a:r>
              <a:rPr lang="en-US" sz="3800" kern="1200">
                <a:solidFill>
                  <a:schemeClr val="tx1"/>
                </a:solidFill>
                <a:latin typeface="+mj-lt"/>
                <a:ea typeface="+mj-ea"/>
                <a:cs typeface="+mj-cs"/>
              </a:rPr>
              <a:t>Bye for Now</a:t>
            </a:r>
            <a:br>
              <a:rPr lang="en-US" sz="3800" kern="1200">
                <a:solidFill>
                  <a:schemeClr val="tx1"/>
                </a:solidFill>
                <a:latin typeface="+mj-lt"/>
                <a:ea typeface="+mj-ea"/>
                <a:cs typeface="+mj-cs"/>
              </a:rPr>
            </a:br>
            <a:r>
              <a:rPr lang="en-US" sz="3800" kern="1200">
                <a:solidFill>
                  <a:schemeClr val="tx1"/>
                </a:solidFill>
                <a:latin typeface="+mj-lt"/>
                <a:ea typeface="+mj-ea"/>
                <a:cs typeface="+mj-cs"/>
              </a:rPr>
              <a:t>Thanks for Joining Me.</a:t>
            </a:r>
          </a:p>
        </p:txBody>
      </p:sp>
      <p:pic>
        <p:nvPicPr>
          <p:cNvPr id="4" name="Picture 3" descr="A picture containing bed, indoor, photo, sign&#10;&#10;Description automatically generated">
            <a:extLst>
              <a:ext uri="{FF2B5EF4-FFF2-40B4-BE49-F238E27FC236}">
                <a16:creationId xmlns:a16="http://schemas.microsoft.com/office/drawing/2014/main" id="{8A8D804E-D49F-844B-9AC4-D3B293E3233F}"/>
              </a:ext>
            </a:extLst>
          </p:cNvPr>
          <p:cNvPicPr>
            <a:picLocks noChangeAspect="1"/>
          </p:cNvPicPr>
          <p:nvPr/>
        </p:nvPicPr>
        <p:blipFill rotWithShape="1">
          <a:blip r:embed="rId2"/>
          <a:srcRect l="1351" r="1350" b="-1"/>
          <a:stretch/>
        </p:blipFill>
        <p:spPr>
          <a:xfrm>
            <a:off x="609600" y="320749"/>
            <a:ext cx="5212080" cy="3856948"/>
          </a:xfrm>
          <a:prstGeom prst="rect">
            <a:avLst/>
          </a:prstGeom>
        </p:spPr>
      </p:pic>
      <p:cxnSp>
        <p:nvCxnSpPr>
          <p:cNvPr id="16" name="Straight Connector 15">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hawk flying in the air&#10;&#10;Description automatically generated">
            <a:extLst>
              <a:ext uri="{FF2B5EF4-FFF2-40B4-BE49-F238E27FC236}">
                <a16:creationId xmlns:a16="http://schemas.microsoft.com/office/drawing/2014/main" id="{B19C141E-332F-E648-9765-1CDA49A3749A}"/>
              </a:ext>
            </a:extLst>
          </p:cNvPr>
          <p:cNvPicPr>
            <a:picLocks noGrp="1" noChangeAspect="1"/>
          </p:cNvPicPr>
          <p:nvPr>
            <p:ph idx="1"/>
          </p:nvPr>
        </p:nvPicPr>
        <p:blipFill rotWithShape="1">
          <a:blip r:embed="rId3"/>
          <a:srcRect r="6774" b="2"/>
          <a:stretch/>
        </p:blipFill>
        <p:spPr>
          <a:xfrm>
            <a:off x="6370320" y="320109"/>
            <a:ext cx="5212080" cy="3857568"/>
          </a:xfrm>
          <a:prstGeom prst="rect">
            <a:avLst/>
          </a:prstGeom>
        </p:spPr>
      </p:pic>
    </p:spTree>
    <p:extLst>
      <p:ext uri="{BB962C8B-B14F-4D97-AF65-F5344CB8AC3E}">
        <p14:creationId xmlns:p14="http://schemas.microsoft.com/office/powerpoint/2010/main" val="320929943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7953A-BD58-E749-8127-CD128A3F379C}"/>
              </a:ext>
            </a:extLst>
          </p:cNvPr>
          <p:cNvSpPr>
            <a:spLocks noGrp="1"/>
          </p:cNvSpPr>
          <p:nvPr>
            <p:ph type="title"/>
          </p:nvPr>
        </p:nvSpPr>
        <p:spPr>
          <a:xfrm>
            <a:off x="589560" y="856180"/>
            <a:ext cx="4560584" cy="1128068"/>
          </a:xfrm>
        </p:spPr>
        <p:txBody>
          <a:bodyPr anchor="ctr">
            <a:normAutofit/>
          </a:bodyPr>
          <a:lstStyle/>
          <a:p>
            <a:r>
              <a:rPr lang="en-US" sz="4000"/>
              <a:t>Systems</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CD954A-0263-DA43-9546-A1918DB21614}"/>
              </a:ext>
            </a:extLst>
          </p:cNvPr>
          <p:cNvSpPr>
            <a:spLocks noGrp="1"/>
          </p:cNvSpPr>
          <p:nvPr>
            <p:ph idx="1"/>
          </p:nvPr>
        </p:nvSpPr>
        <p:spPr>
          <a:xfrm>
            <a:off x="590719" y="2330505"/>
            <a:ext cx="4559425" cy="3979585"/>
          </a:xfrm>
        </p:spPr>
        <p:txBody>
          <a:bodyPr anchor="ctr">
            <a:normAutofit/>
          </a:bodyPr>
          <a:lstStyle/>
          <a:p>
            <a:r>
              <a:rPr lang="en-US" sz="2000"/>
              <a:t>A system is a group of related parts that work together. </a:t>
            </a:r>
          </a:p>
          <a:p>
            <a:r>
              <a:rPr lang="en-US" sz="2000"/>
              <a:t>Parts of the system interact and affect each other.</a:t>
            </a:r>
          </a:p>
          <a:p>
            <a:r>
              <a:rPr lang="en-US" sz="2000"/>
              <a:t>A system can be any size, from the digestive system contained in one small organism, to a small pond, to an entire forest, to climate systems that encompass the entire earth.</a:t>
            </a:r>
          </a:p>
          <a:p>
            <a:r>
              <a:rPr lang="en-US" sz="2000"/>
              <a:t>You can think of parts of nature, such as a tree, as a system. Parts of a tree interact with and impact each other.</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derstanding Your Workplace Ecosystem — AIS Collaborations">
            <a:extLst>
              <a:ext uri="{FF2B5EF4-FFF2-40B4-BE49-F238E27FC236}">
                <a16:creationId xmlns:a16="http://schemas.microsoft.com/office/drawing/2014/main" id="{9979FDC8-A54B-054E-B3C4-C9790F9D84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 r="11856"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F4BB6-B174-CF43-B6A4-1CC1A3CB8787}"/>
              </a:ext>
            </a:extLst>
          </p:cNvPr>
          <p:cNvSpPr>
            <a:spLocks noGrp="1"/>
          </p:cNvSpPr>
          <p:nvPr>
            <p:ph type="title"/>
          </p:nvPr>
        </p:nvSpPr>
        <p:spPr>
          <a:xfrm>
            <a:off x="4965430" y="629268"/>
            <a:ext cx="6586491" cy="1286160"/>
          </a:xfrm>
        </p:spPr>
        <p:txBody>
          <a:bodyPr anchor="b">
            <a:normAutofit/>
          </a:bodyPr>
          <a:lstStyle/>
          <a:p>
            <a:r>
              <a:rPr lang="en-US"/>
              <a:t>What is an ECOSYSTEM?</a:t>
            </a:r>
            <a:endParaRPr lang="en-US" dirty="0"/>
          </a:p>
        </p:txBody>
      </p:sp>
      <p:sp>
        <p:nvSpPr>
          <p:cNvPr id="3" name="Content Placeholder 2">
            <a:extLst>
              <a:ext uri="{FF2B5EF4-FFF2-40B4-BE49-F238E27FC236}">
                <a16:creationId xmlns:a16="http://schemas.microsoft.com/office/drawing/2014/main" id="{FB7F750D-34C3-9041-BDD4-B00A8EA7E370}"/>
              </a:ext>
            </a:extLst>
          </p:cNvPr>
          <p:cNvSpPr>
            <a:spLocks noGrp="1"/>
          </p:cNvSpPr>
          <p:nvPr>
            <p:ph idx="1"/>
          </p:nvPr>
        </p:nvSpPr>
        <p:spPr>
          <a:xfrm>
            <a:off x="4965431" y="2438400"/>
            <a:ext cx="6586489" cy="3785419"/>
          </a:xfrm>
        </p:spPr>
        <p:txBody>
          <a:bodyPr>
            <a:normAutofit/>
          </a:bodyPr>
          <a:lstStyle/>
          <a:p>
            <a:r>
              <a:rPr lang="en-US" sz="1900" dirty="0"/>
              <a:t>An </a:t>
            </a:r>
            <a:r>
              <a:rPr lang="en-US" sz="1900" b="1" dirty="0"/>
              <a:t>ecosystem</a:t>
            </a:r>
            <a:r>
              <a:rPr lang="en-US" sz="1900" dirty="0"/>
              <a:t> is a geographic area where plants, animals, and other organisms, as well as weather and landscape, work together to form a bubble of life. </a:t>
            </a:r>
          </a:p>
          <a:p>
            <a:r>
              <a:rPr lang="en-US" sz="1900" b="1" dirty="0"/>
              <a:t>Ecosystems</a:t>
            </a:r>
            <a:r>
              <a:rPr lang="en-US" sz="1900" dirty="0"/>
              <a:t> contain </a:t>
            </a:r>
            <a:r>
              <a:rPr lang="en-US" sz="1900" u="sng" dirty="0"/>
              <a:t>biotic </a:t>
            </a:r>
            <a:r>
              <a:rPr lang="en-US" sz="1900" dirty="0"/>
              <a:t>factors or living parts, as well as </a:t>
            </a:r>
            <a:r>
              <a:rPr lang="en-US" sz="1900" u="sng" dirty="0"/>
              <a:t>abiotic</a:t>
            </a:r>
            <a:r>
              <a:rPr lang="en-US" sz="1900" dirty="0"/>
              <a:t> factors, or nonliving parts. </a:t>
            </a:r>
          </a:p>
          <a:p>
            <a:r>
              <a:rPr lang="en-US" sz="1900" dirty="0"/>
              <a:t>Biotic factors include plants, animals, bacteria and other organisms.</a:t>
            </a:r>
          </a:p>
          <a:p>
            <a:r>
              <a:rPr lang="en-US" sz="1900" dirty="0"/>
              <a:t>Abiotic factors are non-living parts of an ecosystem. They might include temperature, light, and water, salinity and ocean currents, soil, rocks, air, climate. </a:t>
            </a:r>
          </a:p>
          <a:p>
            <a:r>
              <a:rPr lang="en-US" sz="1900" dirty="0"/>
              <a:t>Abiotic and biotic factors </a:t>
            </a:r>
            <a:r>
              <a:rPr lang="en-US" sz="1900" u="sng" dirty="0"/>
              <a:t>work together </a:t>
            </a:r>
            <a:r>
              <a:rPr lang="en-US" sz="1900" dirty="0"/>
              <a:t>to create a unique ecosystem.</a:t>
            </a:r>
          </a:p>
        </p:txBody>
      </p:sp>
      <p:pic>
        <p:nvPicPr>
          <p:cNvPr id="2050" name="Picture 2" descr="Introducing the environment: ecology and ecosystems - OpenLearn - Open  University - Y181_1">
            <a:extLst>
              <a:ext uri="{FF2B5EF4-FFF2-40B4-BE49-F238E27FC236}">
                <a16:creationId xmlns:a16="http://schemas.microsoft.com/office/drawing/2014/main" id="{56C38448-C284-C342-B8B7-C35707DCF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81" r="31247"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948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47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2704-834E-214C-B666-8F933C622CDD}"/>
              </a:ext>
            </a:extLst>
          </p:cNvPr>
          <p:cNvSpPr>
            <a:spLocks noGrp="1"/>
          </p:cNvSpPr>
          <p:nvPr>
            <p:ph type="title"/>
          </p:nvPr>
        </p:nvSpPr>
        <p:spPr>
          <a:xfrm>
            <a:off x="836679" y="723898"/>
            <a:ext cx="6002110" cy="1495425"/>
          </a:xfrm>
        </p:spPr>
        <p:txBody>
          <a:bodyPr>
            <a:normAutofit/>
          </a:bodyPr>
          <a:lstStyle/>
          <a:p>
            <a:r>
              <a:rPr lang="en-US" sz="3700"/>
              <a:t>Here is an example of the previous lesson’s journal page.</a:t>
            </a:r>
          </a:p>
        </p:txBody>
      </p:sp>
      <p:graphicFrame>
        <p:nvGraphicFramePr>
          <p:cNvPr id="18" name="Content Placeholder 12">
            <a:extLst>
              <a:ext uri="{FF2B5EF4-FFF2-40B4-BE49-F238E27FC236}">
                <a16:creationId xmlns:a16="http://schemas.microsoft.com/office/drawing/2014/main" id="{697CA3B8-BAD9-4ECC-BA70-23A34F5EAC77}"/>
              </a:ext>
            </a:extLst>
          </p:cNvPr>
          <p:cNvGraphicFramePr>
            <a:graphicFrameLocks noGrp="1"/>
          </p:cNvGraphicFramePr>
          <p:nvPr>
            <p:ph idx="1"/>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descr="Diagram&#10;&#10;Description automatically generated">
            <a:extLst>
              <a:ext uri="{FF2B5EF4-FFF2-40B4-BE49-F238E27FC236}">
                <a16:creationId xmlns:a16="http://schemas.microsoft.com/office/drawing/2014/main" id="{383B0588-777E-3147-9FAB-A6A27C0FC339}"/>
              </a:ext>
            </a:extLst>
          </p:cNvPr>
          <p:cNvPicPr>
            <a:picLocks noChangeAspect="1"/>
          </p:cNvPicPr>
          <p:nvPr/>
        </p:nvPicPr>
        <p:blipFill rotWithShape="1">
          <a:blip r:embed="rId7"/>
          <a:srcRect l="7557"/>
          <a:stretch/>
        </p:blipFill>
        <p:spPr>
          <a:xfrm>
            <a:off x="7199440" y="10"/>
            <a:ext cx="4992560" cy="6857990"/>
          </a:xfrm>
          <a:prstGeom prst="rect">
            <a:avLst/>
          </a:prstGeom>
          <a:effectLst/>
        </p:spPr>
      </p:pic>
    </p:spTree>
    <p:extLst>
      <p:ext uri="{BB962C8B-B14F-4D97-AF65-F5344CB8AC3E}">
        <p14:creationId xmlns:p14="http://schemas.microsoft.com/office/powerpoint/2010/main" val="385712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CF68-0B3C-7445-8F64-4B1D06C79A99}"/>
              </a:ext>
            </a:extLst>
          </p:cNvPr>
          <p:cNvSpPr>
            <a:spLocks noGrp="1"/>
          </p:cNvSpPr>
          <p:nvPr>
            <p:ph type="title"/>
          </p:nvPr>
        </p:nvSpPr>
        <p:spPr>
          <a:xfrm>
            <a:off x="396573" y="320675"/>
            <a:ext cx="11407487" cy="1325563"/>
          </a:xfrm>
        </p:spPr>
        <p:txBody>
          <a:bodyPr>
            <a:normAutofit/>
          </a:bodyPr>
          <a:lstStyle/>
          <a:p>
            <a:r>
              <a:rPr lang="en-US" sz="5400"/>
              <a:t>Our “Tiny World” as a System</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0" name="Content Placeholder 2">
            <a:extLst>
              <a:ext uri="{FF2B5EF4-FFF2-40B4-BE49-F238E27FC236}">
                <a16:creationId xmlns:a16="http://schemas.microsoft.com/office/drawing/2014/main" id="{FE9F8E98-9205-48B2-BE86-74653F13F3C6}"/>
              </a:ext>
            </a:extLst>
          </p:cNvPr>
          <p:cNvGraphicFramePr>
            <a:graphicFrameLocks noGrp="1"/>
          </p:cNvGraphicFramePr>
          <p:nvPr>
            <p:ph idx="1"/>
            <p:extLst>
              <p:ext uri="{D42A27DB-BD31-4B8C-83A1-F6EECF244321}">
                <p14:modId xmlns:p14="http://schemas.microsoft.com/office/powerpoint/2010/main" val="193675463"/>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989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id="{07FDFC73-2558-3046-858B-28EA759AD4F5}"/>
              </a:ext>
            </a:extLst>
          </p:cNvPr>
          <p:cNvPicPr>
            <a:picLocks noGrp="1" noChangeAspect="1"/>
          </p:cNvPicPr>
          <p:nvPr>
            <p:ph idx="1"/>
          </p:nvPr>
        </p:nvPicPr>
        <p:blipFill>
          <a:blip r:embed="rId2"/>
          <a:stretch>
            <a:fillRect/>
          </a:stretch>
        </p:blipFill>
        <p:spPr>
          <a:xfrm>
            <a:off x="4100513" y="365125"/>
            <a:ext cx="4601605" cy="6420356"/>
          </a:xfrm>
        </p:spPr>
      </p:pic>
      <p:sp>
        <p:nvSpPr>
          <p:cNvPr id="10" name="TextBox 9">
            <a:extLst>
              <a:ext uri="{FF2B5EF4-FFF2-40B4-BE49-F238E27FC236}">
                <a16:creationId xmlns:a16="http://schemas.microsoft.com/office/drawing/2014/main" id="{B549A38E-CACD-D949-A13F-B149852AAF14}"/>
              </a:ext>
            </a:extLst>
          </p:cNvPr>
          <p:cNvSpPr txBox="1"/>
          <p:nvPr/>
        </p:nvSpPr>
        <p:spPr>
          <a:xfrm>
            <a:off x="185738" y="1985963"/>
            <a:ext cx="3914775" cy="1477328"/>
          </a:xfrm>
          <a:prstGeom prst="rect">
            <a:avLst/>
          </a:prstGeom>
          <a:noFill/>
        </p:spPr>
        <p:txBody>
          <a:bodyPr wrap="square" rtlCol="0">
            <a:spAutoFit/>
          </a:bodyPr>
          <a:lstStyle/>
          <a:p>
            <a:pPr lvl="1"/>
            <a:r>
              <a:rPr lang="en-US" b="1" dirty="0"/>
              <a:t>Draw a dotted line around all the things on your page to represent the boundary of this system. (The circle, plus your detailed close ups.)</a:t>
            </a:r>
          </a:p>
        </p:txBody>
      </p:sp>
      <p:sp>
        <p:nvSpPr>
          <p:cNvPr id="12" name="TextBox 11">
            <a:extLst>
              <a:ext uri="{FF2B5EF4-FFF2-40B4-BE49-F238E27FC236}">
                <a16:creationId xmlns:a16="http://schemas.microsoft.com/office/drawing/2014/main" id="{D618E7BE-DFCB-BF4D-9ADF-32F6FF0E4F65}"/>
              </a:ext>
            </a:extLst>
          </p:cNvPr>
          <p:cNvSpPr txBox="1"/>
          <p:nvPr/>
        </p:nvSpPr>
        <p:spPr>
          <a:xfrm>
            <a:off x="8702117" y="1985963"/>
            <a:ext cx="3227945" cy="2031325"/>
          </a:xfrm>
          <a:prstGeom prst="rect">
            <a:avLst/>
          </a:prstGeom>
          <a:noFill/>
        </p:spPr>
        <p:txBody>
          <a:bodyPr wrap="square" rtlCol="0">
            <a:spAutoFit/>
          </a:bodyPr>
          <a:lstStyle/>
          <a:p>
            <a:r>
              <a:rPr lang="en-US" b="1" dirty="0"/>
              <a:t>Draw arrows between elements in the system that you think interact with each other. Label the arrows with a brief description of the interaction it represents.</a:t>
            </a:r>
          </a:p>
          <a:p>
            <a:endParaRPr lang="en-US" dirty="0"/>
          </a:p>
        </p:txBody>
      </p:sp>
      <p:cxnSp>
        <p:nvCxnSpPr>
          <p:cNvPr id="14" name="Straight Arrow Connector 13">
            <a:extLst>
              <a:ext uri="{FF2B5EF4-FFF2-40B4-BE49-F238E27FC236}">
                <a16:creationId xmlns:a16="http://schemas.microsoft.com/office/drawing/2014/main" id="{04D55652-1489-8F41-9766-AA1B831C2A9A}"/>
              </a:ext>
            </a:extLst>
          </p:cNvPr>
          <p:cNvCxnSpPr>
            <a:cxnSpLocks/>
          </p:cNvCxnSpPr>
          <p:nvPr/>
        </p:nvCxnSpPr>
        <p:spPr>
          <a:xfrm>
            <a:off x="1314450" y="3311526"/>
            <a:ext cx="4214813" cy="4452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72E22A-7C49-EC42-B3A2-126503AA981C}"/>
              </a:ext>
            </a:extLst>
          </p:cNvPr>
          <p:cNvCxnSpPr>
            <a:cxnSpLocks/>
          </p:cNvCxnSpPr>
          <p:nvPr/>
        </p:nvCxnSpPr>
        <p:spPr>
          <a:xfrm flipH="1">
            <a:off x="7229475" y="2214563"/>
            <a:ext cx="1562102" cy="2031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F47680D-FB0D-674B-BF35-722E03F58576}"/>
              </a:ext>
            </a:extLst>
          </p:cNvPr>
          <p:cNvCxnSpPr>
            <a:cxnSpLocks/>
          </p:cNvCxnSpPr>
          <p:nvPr/>
        </p:nvCxnSpPr>
        <p:spPr>
          <a:xfrm flipH="1" flipV="1">
            <a:off x="7362826" y="2571751"/>
            <a:ext cx="1428751" cy="600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76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692E-B3F4-5D41-9A37-A7E6D74C86A9}"/>
              </a:ext>
            </a:extLst>
          </p:cNvPr>
          <p:cNvSpPr>
            <a:spLocks noGrp="1"/>
          </p:cNvSpPr>
          <p:nvPr>
            <p:ph type="title"/>
          </p:nvPr>
        </p:nvSpPr>
        <p:spPr>
          <a:xfrm>
            <a:off x="648929" y="629266"/>
            <a:ext cx="3505495" cy="1622321"/>
          </a:xfrm>
        </p:spPr>
        <p:txBody>
          <a:bodyPr>
            <a:normAutofit/>
          </a:bodyPr>
          <a:lstStyle/>
          <a:p>
            <a:r>
              <a:rPr lang="en-US" dirty="0"/>
              <a:t>                                     INPUTS</a:t>
            </a:r>
            <a:endParaRPr lang="en-US"/>
          </a:p>
        </p:txBody>
      </p:sp>
      <p:sp>
        <p:nvSpPr>
          <p:cNvPr id="3" name="Content Placeholder 2">
            <a:extLst>
              <a:ext uri="{FF2B5EF4-FFF2-40B4-BE49-F238E27FC236}">
                <a16:creationId xmlns:a16="http://schemas.microsoft.com/office/drawing/2014/main" id="{9E8C59ED-141D-6549-B2AE-5E3683F02D66}"/>
              </a:ext>
            </a:extLst>
          </p:cNvPr>
          <p:cNvSpPr>
            <a:spLocks noGrp="1"/>
          </p:cNvSpPr>
          <p:nvPr>
            <p:ph idx="1"/>
          </p:nvPr>
        </p:nvSpPr>
        <p:spPr>
          <a:xfrm>
            <a:off x="648931" y="2438400"/>
            <a:ext cx="3505494" cy="3785419"/>
          </a:xfrm>
        </p:spPr>
        <p:txBody>
          <a:bodyPr>
            <a:normAutofit/>
          </a:bodyPr>
          <a:lstStyle/>
          <a:p>
            <a:r>
              <a:rPr lang="en-US" sz="2000"/>
              <a:t>Think about the forces </a:t>
            </a:r>
            <a:r>
              <a:rPr lang="en-US" sz="2000" u="sng"/>
              <a:t>outside the loop </a:t>
            </a:r>
            <a:r>
              <a:rPr lang="en-US" sz="2000"/>
              <a:t>of string that interact with the system and how those forces affect the system. These are things you cannot see, the things that may have happened in the past but that you don’t see going on now. </a:t>
            </a:r>
          </a:p>
          <a:p>
            <a:r>
              <a:rPr lang="en-US" sz="2000"/>
              <a:t>List three or four forces that are outside the loop in your arrow box pointing into the circle.</a:t>
            </a:r>
          </a:p>
          <a:p>
            <a:endParaRPr lang="en-US" sz="2000"/>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cosystem concepts Presented by Prof. Ashish Tagade. - ppt video online  download">
            <a:extLst>
              <a:ext uri="{FF2B5EF4-FFF2-40B4-BE49-F238E27FC236}">
                <a16:creationId xmlns:a16="http://schemas.microsoft.com/office/drawing/2014/main" id="{9100F630-050C-5E4E-B19F-87F7D8B800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170128"/>
            <a:ext cx="6019331" cy="45144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Notched Right Arrow 3">
            <a:extLst>
              <a:ext uri="{FF2B5EF4-FFF2-40B4-BE49-F238E27FC236}">
                <a16:creationId xmlns:a16="http://schemas.microsoft.com/office/drawing/2014/main" id="{72204AE3-7133-E848-A5C6-F4E0146ACA1F}"/>
              </a:ext>
            </a:extLst>
          </p:cNvPr>
          <p:cNvSpPr/>
          <p:nvPr/>
        </p:nvSpPr>
        <p:spPr>
          <a:xfrm>
            <a:off x="332232" y="114864"/>
            <a:ext cx="4064508" cy="1325562"/>
          </a:xfrm>
          <a:prstGeom prst="notchedRightArrow">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901481E8-57FD-A546-88BF-0CEF9C29DE64}"/>
              </a:ext>
            </a:extLst>
          </p:cNvPr>
          <p:cNvSpPr/>
          <p:nvPr/>
        </p:nvSpPr>
        <p:spPr>
          <a:xfrm>
            <a:off x="3914775" y="2357438"/>
            <a:ext cx="3886227" cy="3186112"/>
          </a:xfrm>
          <a:custGeom>
            <a:avLst/>
            <a:gdLst>
              <a:gd name="connsiteX0" fmla="*/ 2243138 w 3886227"/>
              <a:gd name="connsiteY0" fmla="*/ 185737 h 3186112"/>
              <a:gd name="connsiteX1" fmla="*/ 2357438 w 3886227"/>
              <a:gd name="connsiteY1" fmla="*/ 171450 h 3186112"/>
              <a:gd name="connsiteX2" fmla="*/ 2486025 w 3886227"/>
              <a:gd name="connsiteY2" fmla="*/ 128587 h 3186112"/>
              <a:gd name="connsiteX3" fmla="*/ 2528888 w 3886227"/>
              <a:gd name="connsiteY3" fmla="*/ 114300 h 3186112"/>
              <a:gd name="connsiteX4" fmla="*/ 2657475 w 3886227"/>
              <a:gd name="connsiteY4" fmla="*/ 85725 h 3186112"/>
              <a:gd name="connsiteX5" fmla="*/ 2828925 w 3886227"/>
              <a:gd name="connsiteY5" fmla="*/ 57150 h 3186112"/>
              <a:gd name="connsiteX6" fmla="*/ 3414713 w 3886227"/>
              <a:gd name="connsiteY6" fmla="*/ 71437 h 3186112"/>
              <a:gd name="connsiteX7" fmla="*/ 3471863 w 3886227"/>
              <a:gd name="connsiteY7" fmla="*/ 85725 h 3186112"/>
              <a:gd name="connsiteX8" fmla="*/ 3557588 w 3886227"/>
              <a:gd name="connsiteY8" fmla="*/ 114300 h 3186112"/>
              <a:gd name="connsiteX9" fmla="*/ 3600450 w 3886227"/>
              <a:gd name="connsiteY9" fmla="*/ 157162 h 3186112"/>
              <a:gd name="connsiteX10" fmla="*/ 3686175 w 3886227"/>
              <a:gd name="connsiteY10" fmla="*/ 214312 h 3186112"/>
              <a:gd name="connsiteX11" fmla="*/ 3786188 w 3886227"/>
              <a:gd name="connsiteY11" fmla="*/ 357187 h 3186112"/>
              <a:gd name="connsiteX12" fmla="*/ 3814763 w 3886227"/>
              <a:gd name="connsiteY12" fmla="*/ 414337 h 3186112"/>
              <a:gd name="connsiteX13" fmla="*/ 3857625 w 3886227"/>
              <a:gd name="connsiteY13" fmla="*/ 557212 h 3186112"/>
              <a:gd name="connsiteX14" fmla="*/ 3871913 w 3886227"/>
              <a:gd name="connsiteY14" fmla="*/ 628650 h 3186112"/>
              <a:gd name="connsiteX15" fmla="*/ 3886200 w 3886227"/>
              <a:gd name="connsiteY15" fmla="*/ 785812 h 3186112"/>
              <a:gd name="connsiteX16" fmla="*/ 3857625 w 3886227"/>
              <a:gd name="connsiteY16" fmla="*/ 1457325 h 3186112"/>
              <a:gd name="connsiteX17" fmla="*/ 3814763 w 3886227"/>
              <a:gd name="connsiteY17" fmla="*/ 1743075 h 3186112"/>
              <a:gd name="connsiteX18" fmla="*/ 3786188 w 3886227"/>
              <a:gd name="connsiteY18" fmla="*/ 1843087 h 3186112"/>
              <a:gd name="connsiteX19" fmla="*/ 3771900 w 3886227"/>
              <a:gd name="connsiteY19" fmla="*/ 1885950 h 3186112"/>
              <a:gd name="connsiteX20" fmla="*/ 3757613 w 3886227"/>
              <a:gd name="connsiteY20" fmla="*/ 1943100 h 3186112"/>
              <a:gd name="connsiteX21" fmla="*/ 3714750 w 3886227"/>
              <a:gd name="connsiteY21" fmla="*/ 2071687 h 3186112"/>
              <a:gd name="connsiteX22" fmla="*/ 3686175 w 3886227"/>
              <a:gd name="connsiteY22" fmla="*/ 2157412 h 3186112"/>
              <a:gd name="connsiteX23" fmla="*/ 3657600 w 3886227"/>
              <a:gd name="connsiteY23" fmla="*/ 2200275 h 3186112"/>
              <a:gd name="connsiteX24" fmla="*/ 3643313 w 3886227"/>
              <a:gd name="connsiteY24" fmla="*/ 2243137 h 3186112"/>
              <a:gd name="connsiteX25" fmla="*/ 3543300 w 3886227"/>
              <a:gd name="connsiteY25" fmla="*/ 2371725 h 3186112"/>
              <a:gd name="connsiteX26" fmla="*/ 3500438 w 3886227"/>
              <a:gd name="connsiteY26" fmla="*/ 2400300 h 3186112"/>
              <a:gd name="connsiteX27" fmla="*/ 3386138 w 3886227"/>
              <a:gd name="connsiteY27" fmla="*/ 2457450 h 3186112"/>
              <a:gd name="connsiteX28" fmla="*/ 3328988 w 3886227"/>
              <a:gd name="connsiteY28" fmla="*/ 2486025 h 3186112"/>
              <a:gd name="connsiteX29" fmla="*/ 3228975 w 3886227"/>
              <a:gd name="connsiteY29" fmla="*/ 2514600 h 3186112"/>
              <a:gd name="connsiteX30" fmla="*/ 3143250 w 3886227"/>
              <a:gd name="connsiteY30" fmla="*/ 2528887 h 3186112"/>
              <a:gd name="connsiteX31" fmla="*/ 2914650 w 3886227"/>
              <a:gd name="connsiteY31" fmla="*/ 2514600 h 3186112"/>
              <a:gd name="connsiteX32" fmla="*/ 2871788 w 3886227"/>
              <a:gd name="connsiteY32" fmla="*/ 2500312 h 3186112"/>
              <a:gd name="connsiteX33" fmla="*/ 2771775 w 3886227"/>
              <a:gd name="connsiteY33" fmla="*/ 2471737 h 3186112"/>
              <a:gd name="connsiteX34" fmla="*/ 2728913 w 3886227"/>
              <a:gd name="connsiteY34" fmla="*/ 2443162 h 3186112"/>
              <a:gd name="connsiteX35" fmla="*/ 2671763 w 3886227"/>
              <a:gd name="connsiteY35" fmla="*/ 2428875 h 3186112"/>
              <a:gd name="connsiteX36" fmla="*/ 2628900 w 3886227"/>
              <a:gd name="connsiteY36" fmla="*/ 2414587 h 3186112"/>
              <a:gd name="connsiteX37" fmla="*/ 2543175 w 3886227"/>
              <a:gd name="connsiteY37" fmla="*/ 2328862 h 3186112"/>
              <a:gd name="connsiteX38" fmla="*/ 2486025 w 3886227"/>
              <a:gd name="connsiteY38" fmla="*/ 2286000 h 3186112"/>
              <a:gd name="connsiteX39" fmla="*/ 2400300 w 3886227"/>
              <a:gd name="connsiteY39" fmla="*/ 2171700 h 3186112"/>
              <a:gd name="connsiteX40" fmla="*/ 2357438 w 3886227"/>
              <a:gd name="connsiteY40" fmla="*/ 2128837 h 3186112"/>
              <a:gd name="connsiteX41" fmla="*/ 2286000 w 3886227"/>
              <a:gd name="connsiteY41" fmla="*/ 1957387 h 3186112"/>
              <a:gd name="connsiteX42" fmla="*/ 2228850 w 3886227"/>
              <a:gd name="connsiteY42" fmla="*/ 1843087 h 3186112"/>
              <a:gd name="connsiteX43" fmla="*/ 2200275 w 3886227"/>
              <a:gd name="connsiteY43" fmla="*/ 1785937 h 3186112"/>
              <a:gd name="connsiteX44" fmla="*/ 2185988 w 3886227"/>
              <a:gd name="connsiteY44" fmla="*/ 1743075 h 3186112"/>
              <a:gd name="connsiteX45" fmla="*/ 2171700 w 3886227"/>
              <a:gd name="connsiteY45" fmla="*/ 1685925 h 3186112"/>
              <a:gd name="connsiteX46" fmla="*/ 2143125 w 3886227"/>
              <a:gd name="connsiteY46" fmla="*/ 1628775 h 3186112"/>
              <a:gd name="connsiteX47" fmla="*/ 2114550 w 3886227"/>
              <a:gd name="connsiteY47" fmla="*/ 1500187 h 3186112"/>
              <a:gd name="connsiteX48" fmla="*/ 2085975 w 3886227"/>
              <a:gd name="connsiteY48" fmla="*/ 1443037 h 3186112"/>
              <a:gd name="connsiteX49" fmla="*/ 2057400 w 3886227"/>
              <a:gd name="connsiteY49" fmla="*/ 1285875 h 3186112"/>
              <a:gd name="connsiteX50" fmla="*/ 2043113 w 3886227"/>
              <a:gd name="connsiteY50" fmla="*/ 1214437 h 3186112"/>
              <a:gd name="connsiteX51" fmla="*/ 2014538 w 3886227"/>
              <a:gd name="connsiteY51" fmla="*/ 1143000 h 3186112"/>
              <a:gd name="connsiteX52" fmla="*/ 1985963 w 3886227"/>
              <a:gd name="connsiteY52" fmla="*/ 985837 h 3186112"/>
              <a:gd name="connsiteX53" fmla="*/ 2000250 w 3886227"/>
              <a:gd name="connsiteY53" fmla="*/ 442912 h 3186112"/>
              <a:gd name="connsiteX54" fmla="*/ 2028825 w 3886227"/>
              <a:gd name="connsiteY54" fmla="*/ 271462 h 3186112"/>
              <a:gd name="connsiteX55" fmla="*/ 2043113 w 3886227"/>
              <a:gd name="connsiteY55" fmla="*/ 228600 h 3186112"/>
              <a:gd name="connsiteX56" fmla="*/ 2071688 w 3886227"/>
              <a:gd name="connsiteY56" fmla="*/ 128587 h 3186112"/>
              <a:gd name="connsiteX57" fmla="*/ 2128838 w 3886227"/>
              <a:gd name="connsiteY57" fmla="*/ 42862 h 3186112"/>
              <a:gd name="connsiteX58" fmla="*/ 2228850 w 3886227"/>
              <a:gd name="connsiteY58" fmla="*/ 0 h 3186112"/>
              <a:gd name="connsiteX59" fmla="*/ 2414588 w 3886227"/>
              <a:gd name="connsiteY59" fmla="*/ 14287 h 3186112"/>
              <a:gd name="connsiteX60" fmla="*/ 2457450 w 3886227"/>
              <a:gd name="connsiteY60" fmla="*/ 42862 h 3186112"/>
              <a:gd name="connsiteX61" fmla="*/ 2514600 w 3886227"/>
              <a:gd name="connsiteY61" fmla="*/ 128587 h 3186112"/>
              <a:gd name="connsiteX62" fmla="*/ 2500313 w 3886227"/>
              <a:gd name="connsiteY62" fmla="*/ 328612 h 3186112"/>
              <a:gd name="connsiteX63" fmla="*/ 2386013 w 3886227"/>
              <a:gd name="connsiteY63" fmla="*/ 442912 h 3186112"/>
              <a:gd name="connsiteX64" fmla="*/ 2300288 w 3886227"/>
              <a:gd name="connsiteY64" fmla="*/ 471487 h 3186112"/>
              <a:gd name="connsiteX65" fmla="*/ 2228850 w 3886227"/>
              <a:gd name="connsiteY65" fmla="*/ 485775 h 3186112"/>
              <a:gd name="connsiteX66" fmla="*/ 1971675 w 3886227"/>
              <a:gd name="connsiteY66" fmla="*/ 514350 h 3186112"/>
              <a:gd name="connsiteX67" fmla="*/ 1900238 w 3886227"/>
              <a:gd name="connsiteY67" fmla="*/ 528637 h 3186112"/>
              <a:gd name="connsiteX68" fmla="*/ 1857375 w 3886227"/>
              <a:gd name="connsiteY68" fmla="*/ 542925 h 3186112"/>
              <a:gd name="connsiteX69" fmla="*/ 1800225 w 3886227"/>
              <a:gd name="connsiteY69" fmla="*/ 557212 h 3186112"/>
              <a:gd name="connsiteX70" fmla="*/ 1743075 w 3886227"/>
              <a:gd name="connsiteY70" fmla="*/ 585787 h 3186112"/>
              <a:gd name="connsiteX71" fmla="*/ 1700213 w 3886227"/>
              <a:gd name="connsiteY71" fmla="*/ 600075 h 3186112"/>
              <a:gd name="connsiteX72" fmla="*/ 1643063 w 3886227"/>
              <a:gd name="connsiteY72" fmla="*/ 642937 h 3186112"/>
              <a:gd name="connsiteX73" fmla="*/ 1585913 w 3886227"/>
              <a:gd name="connsiteY73" fmla="*/ 671512 h 3186112"/>
              <a:gd name="connsiteX74" fmla="*/ 1500188 w 3886227"/>
              <a:gd name="connsiteY74" fmla="*/ 728662 h 3186112"/>
              <a:gd name="connsiteX75" fmla="*/ 1457325 w 3886227"/>
              <a:gd name="connsiteY75" fmla="*/ 757237 h 3186112"/>
              <a:gd name="connsiteX76" fmla="*/ 1414463 w 3886227"/>
              <a:gd name="connsiteY76" fmla="*/ 785812 h 3186112"/>
              <a:gd name="connsiteX77" fmla="*/ 1371600 w 3886227"/>
              <a:gd name="connsiteY77" fmla="*/ 814387 h 3186112"/>
              <a:gd name="connsiteX78" fmla="*/ 1271588 w 3886227"/>
              <a:gd name="connsiteY78" fmla="*/ 900112 h 3186112"/>
              <a:gd name="connsiteX79" fmla="*/ 1200150 w 3886227"/>
              <a:gd name="connsiteY79" fmla="*/ 985837 h 3186112"/>
              <a:gd name="connsiteX80" fmla="*/ 1114425 w 3886227"/>
              <a:gd name="connsiteY80" fmla="*/ 1071562 h 3186112"/>
              <a:gd name="connsiteX81" fmla="*/ 1071563 w 3886227"/>
              <a:gd name="connsiteY81" fmla="*/ 1114425 h 3186112"/>
              <a:gd name="connsiteX82" fmla="*/ 1028700 w 3886227"/>
              <a:gd name="connsiteY82" fmla="*/ 1157287 h 3186112"/>
              <a:gd name="connsiteX83" fmla="*/ 971550 w 3886227"/>
              <a:gd name="connsiteY83" fmla="*/ 1200150 h 3186112"/>
              <a:gd name="connsiteX84" fmla="*/ 928688 w 3886227"/>
              <a:gd name="connsiteY84" fmla="*/ 1243012 h 3186112"/>
              <a:gd name="connsiteX85" fmla="*/ 871538 w 3886227"/>
              <a:gd name="connsiteY85" fmla="*/ 1285875 h 3186112"/>
              <a:gd name="connsiteX86" fmla="*/ 785813 w 3886227"/>
              <a:gd name="connsiteY86" fmla="*/ 1371600 h 3186112"/>
              <a:gd name="connsiteX87" fmla="*/ 742950 w 3886227"/>
              <a:gd name="connsiteY87" fmla="*/ 1414462 h 3186112"/>
              <a:gd name="connsiteX88" fmla="*/ 614363 w 3886227"/>
              <a:gd name="connsiteY88" fmla="*/ 1514475 h 3186112"/>
              <a:gd name="connsiteX89" fmla="*/ 485775 w 3886227"/>
              <a:gd name="connsiteY89" fmla="*/ 1557337 h 3186112"/>
              <a:gd name="connsiteX90" fmla="*/ 442913 w 3886227"/>
              <a:gd name="connsiteY90" fmla="*/ 1571625 h 3186112"/>
              <a:gd name="connsiteX91" fmla="*/ 400050 w 3886227"/>
              <a:gd name="connsiteY91" fmla="*/ 1585912 h 3186112"/>
              <a:gd name="connsiteX92" fmla="*/ 357188 w 3886227"/>
              <a:gd name="connsiteY92" fmla="*/ 1628775 h 3186112"/>
              <a:gd name="connsiteX93" fmla="*/ 314325 w 3886227"/>
              <a:gd name="connsiteY93" fmla="*/ 1657350 h 3186112"/>
              <a:gd name="connsiteX94" fmla="*/ 257175 w 3886227"/>
              <a:gd name="connsiteY94" fmla="*/ 1743075 h 3186112"/>
              <a:gd name="connsiteX95" fmla="*/ 214313 w 3886227"/>
              <a:gd name="connsiteY95" fmla="*/ 1828800 h 3186112"/>
              <a:gd name="connsiteX96" fmla="*/ 185738 w 3886227"/>
              <a:gd name="connsiteY96" fmla="*/ 1914525 h 3186112"/>
              <a:gd name="connsiteX97" fmla="*/ 171450 w 3886227"/>
              <a:gd name="connsiteY97" fmla="*/ 1957387 h 3186112"/>
              <a:gd name="connsiteX98" fmla="*/ 142875 w 3886227"/>
              <a:gd name="connsiteY98" fmla="*/ 2114550 h 3186112"/>
              <a:gd name="connsiteX99" fmla="*/ 157163 w 3886227"/>
              <a:gd name="connsiteY99" fmla="*/ 2443162 h 3186112"/>
              <a:gd name="connsiteX100" fmla="*/ 185738 w 3886227"/>
              <a:gd name="connsiteY100" fmla="*/ 2528887 h 3186112"/>
              <a:gd name="connsiteX101" fmla="*/ 200025 w 3886227"/>
              <a:gd name="connsiteY101" fmla="*/ 2600325 h 3186112"/>
              <a:gd name="connsiteX102" fmla="*/ 185738 w 3886227"/>
              <a:gd name="connsiteY102" fmla="*/ 2914650 h 3186112"/>
              <a:gd name="connsiteX103" fmla="*/ 157163 w 3886227"/>
              <a:gd name="connsiteY103" fmla="*/ 3000375 h 3186112"/>
              <a:gd name="connsiteX104" fmla="*/ 100013 w 3886227"/>
              <a:gd name="connsiteY104" fmla="*/ 3086100 h 3186112"/>
              <a:gd name="connsiteX105" fmla="*/ 28575 w 3886227"/>
              <a:gd name="connsiteY105" fmla="*/ 3143250 h 3186112"/>
              <a:gd name="connsiteX106" fmla="*/ 0 w 3886227"/>
              <a:gd name="connsiteY106" fmla="*/ 3186112 h 318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886227" h="3186112">
                <a:moveTo>
                  <a:pt x="2243138" y="185737"/>
                </a:moveTo>
                <a:cubicBezTo>
                  <a:pt x="2281238" y="180975"/>
                  <a:pt x="2319894" y="179495"/>
                  <a:pt x="2357438" y="171450"/>
                </a:cubicBezTo>
                <a:cubicBezTo>
                  <a:pt x="2357457" y="171446"/>
                  <a:pt x="2464585" y="135734"/>
                  <a:pt x="2486025" y="128587"/>
                </a:cubicBezTo>
                <a:cubicBezTo>
                  <a:pt x="2500313" y="123824"/>
                  <a:pt x="2514277" y="117953"/>
                  <a:pt x="2528888" y="114300"/>
                </a:cubicBezTo>
                <a:cubicBezTo>
                  <a:pt x="2586137" y="99987"/>
                  <a:pt x="2595795" y="96610"/>
                  <a:pt x="2657475" y="85725"/>
                </a:cubicBezTo>
                <a:lnTo>
                  <a:pt x="2828925" y="57150"/>
                </a:lnTo>
                <a:cubicBezTo>
                  <a:pt x="3024188" y="61912"/>
                  <a:pt x="3219585" y="62765"/>
                  <a:pt x="3414713" y="71437"/>
                </a:cubicBezTo>
                <a:cubicBezTo>
                  <a:pt x="3434330" y="72309"/>
                  <a:pt x="3453055" y="80082"/>
                  <a:pt x="3471863" y="85725"/>
                </a:cubicBezTo>
                <a:cubicBezTo>
                  <a:pt x="3500713" y="94380"/>
                  <a:pt x="3557588" y="114300"/>
                  <a:pt x="3557588" y="114300"/>
                </a:cubicBezTo>
                <a:cubicBezTo>
                  <a:pt x="3571875" y="128587"/>
                  <a:pt x="3584501" y="144757"/>
                  <a:pt x="3600450" y="157162"/>
                </a:cubicBezTo>
                <a:cubicBezTo>
                  <a:pt x="3627559" y="178246"/>
                  <a:pt x="3665569" y="186838"/>
                  <a:pt x="3686175" y="214312"/>
                </a:cubicBezTo>
                <a:cubicBezTo>
                  <a:pt x="3713056" y="250153"/>
                  <a:pt x="3768597" y="322005"/>
                  <a:pt x="3786188" y="357187"/>
                </a:cubicBezTo>
                <a:cubicBezTo>
                  <a:pt x="3795713" y="376237"/>
                  <a:pt x="3806853" y="394562"/>
                  <a:pt x="3814763" y="414337"/>
                </a:cubicBezTo>
                <a:cubicBezTo>
                  <a:pt x="3832573" y="458863"/>
                  <a:pt x="3847099" y="509843"/>
                  <a:pt x="3857625" y="557212"/>
                </a:cubicBezTo>
                <a:cubicBezTo>
                  <a:pt x="3862893" y="580918"/>
                  <a:pt x="3867150" y="604837"/>
                  <a:pt x="3871913" y="628650"/>
                </a:cubicBezTo>
                <a:cubicBezTo>
                  <a:pt x="3876675" y="681037"/>
                  <a:pt x="3886200" y="733209"/>
                  <a:pt x="3886200" y="785812"/>
                </a:cubicBezTo>
                <a:cubicBezTo>
                  <a:pt x="3886200" y="1297340"/>
                  <a:pt x="3888232" y="1166556"/>
                  <a:pt x="3857625" y="1457325"/>
                </a:cubicBezTo>
                <a:cubicBezTo>
                  <a:pt x="3848545" y="1543584"/>
                  <a:pt x="3842537" y="1659757"/>
                  <a:pt x="3814763" y="1743075"/>
                </a:cubicBezTo>
                <a:cubicBezTo>
                  <a:pt x="3780507" y="1845837"/>
                  <a:pt x="3822066" y="1717514"/>
                  <a:pt x="3786188" y="1843087"/>
                </a:cubicBezTo>
                <a:cubicBezTo>
                  <a:pt x="3782051" y="1857568"/>
                  <a:pt x="3776037" y="1871469"/>
                  <a:pt x="3771900" y="1885950"/>
                </a:cubicBezTo>
                <a:cubicBezTo>
                  <a:pt x="3766506" y="1904831"/>
                  <a:pt x="3763255" y="1924292"/>
                  <a:pt x="3757613" y="1943100"/>
                </a:cubicBezTo>
                <a:cubicBezTo>
                  <a:pt x="3757593" y="1943167"/>
                  <a:pt x="3721905" y="2050223"/>
                  <a:pt x="3714750" y="2071687"/>
                </a:cubicBezTo>
                <a:cubicBezTo>
                  <a:pt x="3714748" y="2071692"/>
                  <a:pt x="3686179" y="2157407"/>
                  <a:pt x="3686175" y="2157412"/>
                </a:cubicBezTo>
                <a:lnTo>
                  <a:pt x="3657600" y="2200275"/>
                </a:lnTo>
                <a:cubicBezTo>
                  <a:pt x="3652838" y="2214562"/>
                  <a:pt x="3650627" y="2229972"/>
                  <a:pt x="3643313" y="2243137"/>
                </a:cubicBezTo>
                <a:cubicBezTo>
                  <a:pt x="3615846" y="2292577"/>
                  <a:pt x="3586388" y="2335818"/>
                  <a:pt x="3543300" y="2371725"/>
                </a:cubicBezTo>
                <a:cubicBezTo>
                  <a:pt x="3530109" y="2382718"/>
                  <a:pt x="3515513" y="2392077"/>
                  <a:pt x="3500438" y="2400300"/>
                </a:cubicBezTo>
                <a:cubicBezTo>
                  <a:pt x="3463042" y="2420698"/>
                  <a:pt x="3424238" y="2438400"/>
                  <a:pt x="3386138" y="2457450"/>
                </a:cubicBezTo>
                <a:cubicBezTo>
                  <a:pt x="3367088" y="2466975"/>
                  <a:pt x="3349194" y="2479290"/>
                  <a:pt x="3328988" y="2486025"/>
                </a:cubicBezTo>
                <a:cubicBezTo>
                  <a:pt x="3288142" y="2499640"/>
                  <a:pt x="3273818" y="2505631"/>
                  <a:pt x="3228975" y="2514600"/>
                </a:cubicBezTo>
                <a:cubicBezTo>
                  <a:pt x="3200568" y="2520281"/>
                  <a:pt x="3171825" y="2524125"/>
                  <a:pt x="3143250" y="2528887"/>
                </a:cubicBezTo>
                <a:cubicBezTo>
                  <a:pt x="3067050" y="2524125"/>
                  <a:pt x="2990579" y="2522593"/>
                  <a:pt x="2914650" y="2514600"/>
                </a:cubicBezTo>
                <a:cubicBezTo>
                  <a:pt x="2899673" y="2513023"/>
                  <a:pt x="2886269" y="2504449"/>
                  <a:pt x="2871788" y="2500312"/>
                </a:cubicBezTo>
                <a:cubicBezTo>
                  <a:pt x="2850419" y="2494207"/>
                  <a:pt x="2794617" y="2483158"/>
                  <a:pt x="2771775" y="2471737"/>
                </a:cubicBezTo>
                <a:cubicBezTo>
                  <a:pt x="2756417" y="2464058"/>
                  <a:pt x="2744696" y="2449926"/>
                  <a:pt x="2728913" y="2443162"/>
                </a:cubicBezTo>
                <a:cubicBezTo>
                  <a:pt x="2710864" y="2435427"/>
                  <a:pt x="2690644" y="2434269"/>
                  <a:pt x="2671763" y="2428875"/>
                </a:cubicBezTo>
                <a:cubicBezTo>
                  <a:pt x="2657282" y="2424738"/>
                  <a:pt x="2643188" y="2419350"/>
                  <a:pt x="2628900" y="2414587"/>
                </a:cubicBezTo>
                <a:cubicBezTo>
                  <a:pt x="2600325" y="2386012"/>
                  <a:pt x="2575504" y="2353109"/>
                  <a:pt x="2543175" y="2328862"/>
                </a:cubicBezTo>
                <a:cubicBezTo>
                  <a:pt x="2524125" y="2314575"/>
                  <a:pt x="2502043" y="2303620"/>
                  <a:pt x="2486025" y="2286000"/>
                </a:cubicBezTo>
                <a:cubicBezTo>
                  <a:pt x="2453989" y="2250760"/>
                  <a:pt x="2433976" y="2205376"/>
                  <a:pt x="2400300" y="2171700"/>
                </a:cubicBezTo>
                <a:cubicBezTo>
                  <a:pt x="2386013" y="2157412"/>
                  <a:pt x="2368286" y="2145884"/>
                  <a:pt x="2357438" y="2128837"/>
                </a:cubicBezTo>
                <a:cubicBezTo>
                  <a:pt x="2222482" y="1916761"/>
                  <a:pt x="2342438" y="2092838"/>
                  <a:pt x="2286000" y="1957387"/>
                </a:cubicBezTo>
                <a:cubicBezTo>
                  <a:pt x="2269616" y="1918067"/>
                  <a:pt x="2247900" y="1881187"/>
                  <a:pt x="2228850" y="1843087"/>
                </a:cubicBezTo>
                <a:cubicBezTo>
                  <a:pt x="2219325" y="1824037"/>
                  <a:pt x="2207010" y="1806143"/>
                  <a:pt x="2200275" y="1785937"/>
                </a:cubicBezTo>
                <a:cubicBezTo>
                  <a:pt x="2195513" y="1771650"/>
                  <a:pt x="2190125" y="1757556"/>
                  <a:pt x="2185988" y="1743075"/>
                </a:cubicBezTo>
                <a:cubicBezTo>
                  <a:pt x="2180593" y="1724194"/>
                  <a:pt x="2178595" y="1704311"/>
                  <a:pt x="2171700" y="1685925"/>
                </a:cubicBezTo>
                <a:cubicBezTo>
                  <a:pt x="2164222" y="1665983"/>
                  <a:pt x="2152650" y="1647825"/>
                  <a:pt x="2143125" y="1628775"/>
                </a:cubicBezTo>
                <a:cubicBezTo>
                  <a:pt x="2139244" y="1609369"/>
                  <a:pt x="2123200" y="1523253"/>
                  <a:pt x="2114550" y="1500187"/>
                </a:cubicBezTo>
                <a:cubicBezTo>
                  <a:pt x="2107072" y="1480245"/>
                  <a:pt x="2095500" y="1462087"/>
                  <a:pt x="2085975" y="1443037"/>
                </a:cubicBezTo>
                <a:cubicBezTo>
                  <a:pt x="2061207" y="1269656"/>
                  <a:pt x="2084348" y="1407142"/>
                  <a:pt x="2057400" y="1285875"/>
                </a:cubicBezTo>
                <a:cubicBezTo>
                  <a:pt x="2052132" y="1262169"/>
                  <a:pt x="2050091" y="1237697"/>
                  <a:pt x="2043113" y="1214437"/>
                </a:cubicBezTo>
                <a:cubicBezTo>
                  <a:pt x="2035744" y="1189872"/>
                  <a:pt x="2021908" y="1167565"/>
                  <a:pt x="2014538" y="1143000"/>
                </a:cubicBezTo>
                <a:cubicBezTo>
                  <a:pt x="2007048" y="1118032"/>
                  <a:pt x="1989356" y="1006194"/>
                  <a:pt x="1985963" y="985837"/>
                </a:cubicBezTo>
                <a:cubicBezTo>
                  <a:pt x="1990725" y="804862"/>
                  <a:pt x="1992386" y="623779"/>
                  <a:pt x="2000250" y="442912"/>
                </a:cubicBezTo>
                <a:cubicBezTo>
                  <a:pt x="2002925" y="381376"/>
                  <a:pt x="2012410" y="328914"/>
                  <a:pt x="2028825" y="271462"/>
                </a:cubicBezTo>
                <a:cubicBezTo>
                  <a:pt x="2032962" y="256981"/>
                  <a:pt x="2038976" y="243081"/>
                  <a:pt x="2043113" y="228600"/>
                </a:cubicBezTo>
                <a:cubicBezTo>
                  <a:pt x="2047467" y="213362"/>
                  <a:pt x="2061610" y="146727"/>
                  <a:pt x="2071688" y="128587"/>
                </a:cubicBezTo>
                <a:cubicBezTo>
                  <a:pt x="2088366" y="98566"/>
                  <a:pt x="2098121" y="58221"/>
                  <a:pt x="2128838" y="42862"/>
                </a:cubicBezTo>
                <a:cubicBezTo>
                  <a:pt x="2199458" y="7552"/>
                  <a:pt x="2165782" y="21022"/>
                  <a:pt x="2228850" y="0"/>
                </a:cubicBezTo>
                <a:cubicBezTo>
                  <a:pt x="2290763" y="4762"/>
                  <a:pt x="2353556" y="2844"/>
                  <a:pt x="2414588" y="14287"/>
                </a:cubicBezTo>
                <a:cubicBezTo>
                  <a:pt x="2431465" y="17451"/>
                  <a:pt x="2446143" y="29939"/>
                  <a:pt x="2457450" y="42862"/>
                </a:cubicBezTo>
                <a:cubicBezTo>
                  <a:pt x="2480065" y="68708"/>
                  <a:pt x="2514600" y="128587"/>
                  <a:pt x="2514600" y="128587"/>
                </a:cubicBezTo>
                <a:cubicBezTo>
                  <a:pt x="2509838" y="195262"/>
                  <a:pt x="2516525" y="263763"/>
                  <a:pt x="2500313" y="328612"/>
                </a:cubicBezTo>
                <a:cubicBezTo>
                  <a:pt x="2483176" y="397159"/>
                  <a:pt x="2441738" y="420622"/>
                  <a:pt x="2386013" y="442912"/>
                </a:cubicBezTo>
                <a:cubicBezTo>
                  <a:pt x="2358047" y="454099"/>
                  <a:pt x="2329824" y="465580"/>
                  <a:pt x="2300288" y="471487"/>
                </a:cubicBezTo>
                <a:cubicBezTo>
                  <a:pt x="2276475" y="476250"/>
                  <a:pt x="2252947" y="482763"/>
                  <a:pt x="2228850" y="485775"/>
                </a:cubicBezTo>
                <a:cubicBezTo>
                  <a:pt x="2017838" y="512152"/>
                  <a:pt x="2136767" y="486835"/>
                  <a:pt x="1971675" y="514350"/>
                </a:cubicBezTo>
                <a:cubicBezTo>
                  <a:pt x="1947722" y="518342"/>
                  <a:pt x="1923797" y="522747"/>
                  <a:pt x="1900238" y="528637"/>
                </a:cubicBezTo>
                <a:cubicBezTo>
                  <a:pt x="1885627" y="532290"/>
                  <a:pt x="1871856" y="538788"/>
                  <a:pt x="1857375" y="542925"/>
                </a:cubicBezTo>
                <a:cubicBezTo>
                  <a:pt x="1838494" y="548319"/>
                  <a:pt x="1819275" y="552450"/>
                  <a:pt x="1800225" y="557212"/>
                </a:cubicBezTo>
                <a:cubicBezTo>
                  <a:pt x="1781175" y="566737"/>
                  <a:pt x="1762651" y="577397"/>
                  <a:pt x="1743075" y="585787"/>
                </a:cubicBezTo>
                <a:cubicBezTo>
                  <a:pt x="1729232" y="591720"/>
                  <a:pt x="1713289" y="592603"/>
                  <a:pt x="1700213" y="600075"/>
                </a:cubicBezTo>
                <a:cubicBezTo>
                  <a:pt x="1679538" y="611889"/>
                  <a:pt x="1663256" y="630317"/>
                  <a:pt x="1643063" y="642937"/>
                </a:cubicBezTo>
                <a:cubicBezTo>
                  <a:pt x="1625002" y="654225"/>
                  <a:pt x="1604176" y="660554"/>
                  <a:pt x="1585913" y="671512"/>
                </a:cubicBezTo>
                <a:cubicBezTo>
                  <a:pt x="1556464" y="689181"/>
                  <a:pt x="1528763" y="709612"/>
                  <a:pt x="1500188" y="728662"/>
                </a:cubicBezTo>
                <a:lnTo>
                  <a:pt x="1457325" y="757237"/>
                </a:lnTo>
                <a:lnTo>
                  <a:pt x="1414463" y="785812"/>
                </a:lnTo>
                <a:cubicBezTo>
                  <a:pt x="1400175" y="795337"/>
                  <a:pt x="1383742" y="802245"/>
                  <a:pt x="1371600" y="814387"/>
                </a:cubicBezTo>
                <a:cubicBezTo>
                  <a:pt x="1199888" y="986099"/>
                  <a:pt x="1402146" y="791313"/>
                  <a:pt x="1271588" y="900112"/>
                </a:cubicBezTo>
                <a:cubicBezTo>
                  <a:pt x="1187825" y="969915"/>
                  <a:pt x="1264372" y="913587"/>
                  <a:pt x="1200150" y="985837"/>
                </a:cubicBezTo>
                <a:cubicBezTo>
                  <a:pt x="1173302" y="1016041"/>
                  <a:pt x="1143000" y="1042987"/>
                  <a:pt x="1114425" y="1071562"/>
                </a:cubicBezTo>
                <a:lnTo>
                  <a:pt x="1071563" y="1114425"/>
                </a:lnTo>
                <a:cubicBezTo>
                  <a:pt x="1057275" y="1128713"/>
                  <a:pt x="1044864" y="1145164"/>
                  <a:pt x="1028700" y="1157287"/>
                </a:cubicBezTo>
                <a:cubicBezTo>
                  <a:pt x="1009650" y="1171575"/>
                  <a:pt x="989630" y="1184653"/>
                  <a:pt x="971550" y="1200150"/>
                </a:cubicBezTo>
                <a:cubicBezTo>
                  <a:pt x="956209" y="1213299"/>
                  <a:pt x="944029" y="1229863"/>
                  <a:pt x="928688" y="1243012"/>
                </a:cubicBezTo>
                <a:cubicBezTo>
                  <a:pt x="910608" y="1258509"/>
                  <a:pt x="889238" y="1269945"/>
                  <a:pt x="871538" y="1285875"/>
                </a:cubicBezTo>
                <a:cubicBezTo>
                  <a:pt x="841501" y="1312909"/>
                  <a:pt x="814388" y="1343025"/>
                  <a:pt x="785813" y="1371600"/>
                </a:cubicBezTo>
                <a:lnTo>
                  <a:pt x="742950" y="1414462"/>
                </a:lnTo>
                <a:cubicBezTo>
                  <a:pt x="705966" y="1451446"/>
                  <a:pt x="665636" y="1497384"/>
                  <a:pt x="614363" y="1514475"/>
                </a:cubicBezTo>
                <a:lnTo>
                  <a:pt x="485775" y="1557337"/>
                </a:lnTo>
                <a:lnTo>
                  <a:pt x="442913" y="1571625"/>
                </a:lnTo>
                <a:lnTo>
                  <a:pt x="400050" y="1585912"/>
                </a:lnTo>
                <a:cubicBezTo>
                  <a:pt x="385763" y="1600200"/>
                  <a:pt x="372710" y="1615840"/>
                  <a:pt x="357188" y="1628775"/>
                </a:cubicBezTo>
                <a:cubicBezTo>
                  <a:pt x="343996" y="1639768"/>
                  <a:pt x="325633" y="1644427"/>
                  <a:pt x="314325" y="1657350"/>
                </a:cubicBezTo>
                <a:cubicBezTo>
                  <a:pt x="291710" y="1683196"/>
                  <a:pt x="257175" y="1743075"/>
                  <a:pt x="257175" y="1743075"/>
                </a:cubicBezTo>
                <a:cubicBezTo>
                  <a:pt x="205073" y="1899385"/>
                  <a:pt x="288167" y="1662628"/>
                  <a:pt x="214313" y="1828800"/>
                </a:cubicBezTo>
                <a:cubicBezTo>
                  <a:pt x="202080" y="1856325"/>
                  <a:pt x="195263" y="1885950"/>
                  <a:pt x="185738" y="1914525"/>
                </a:cubicBezTo>
                <a:cubicBezTo>
                  <a:pt x="180975" y="1928812"/>
                  <a:pt x="174403" y="1942619"/>
                  <a:pt x="171450" y="1957387"/>
                </a:cubicBezTo>
                <a:cubicBezTo>
                  <a:pt x="151482" y="2057232"/>
                  <a:pt x="161155" y="2004871"/>
                  <a:pt x="142875" y="2114550"/>
                </a:cubicBezTo>
                <a:cubicBezTo>
                  <a:pt x="147638" y="2224087"/>
                  <a:pt x="145881" y="2334103"/>
                  <a:pt x="157163" y="2443162"/>
                </a:cubicBezTo>
                <a:cubicBezTo>
                  <a:pt x="160262" y="2473123"/>
                  <a:pt x="179831" y="2499351"/>
                  <a:pt x="185738" y="2528887"/>
                </a:cubicBezTo>
                <a:lnTo>
                  <a:pt x="200025" y="2600325"/>
                </a:lnTo>
                <a:cubicBezTo>
                  <a:pt x="195263" y="2705100"/>
                  <a:pt x="196911" y="2810364"/>
                  <a:pt x="185738" y="2914650"/>
                </a:cubicBezTo>
                <a:cubicBezTo>
                  <a:pt x="182529" y="2944599"/>
                  <a:pt x="173871" y="2975313"/>
                  <a:pt x="157163" y="3000375"/>
                </a:cubicBezTo>
                <a:lnTo>
                  <a:pt x="100013" y="3086100"/>
                </a:lnTo>
                <a:cubicBezTo>
                  <a:pt x="63084" y="3141493"/>
                  <a:pt x="87728" y="3123532"/>
                  <a:pt x="28575" y="3143250"/>
                </a:cubicBezTo>
                <a:lnTo>
                  <a:pt x="0" y="3186112"/>
                </a:ln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82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E529-C50A-2948-A3BF-21FDCD8F008D}"/>
              </a:ext>
            </a:extLst>
          </p:cNvPr>
          <p:cNvSpPr>
            <a:spLocks noGrp="1"/>
          </p:cNvSpPr>
          <p:nvPr>
            <p:ph type="title"/>
          </p:nvPr>
        </p:nvSpPr>
        <p:spPr>
          <a:xfrm>
            <a:off x="648929" y="629266"/>
            <a:ext cx="4944152" cy="1622321"/>
          </a:xfrm>
        </p:spPr>
        <p:txBody>
          <a:bodyPr>
            <a:normAutofit/>
          </a:bodyPr>
          <a:lstStyle/>
          <a:p>
            <a:r>
              <a:rPr lang="en-US" dirty="0"/>
              <a:t>                                   OUTPUTS</a:t>
            </a:r>
            <a:endParaRPr lang="en-US"/>
          </a:p>
        </p:txBody>
      </p:sp>
      <p:sp>
        <p:nvSpPr>
          <p:cNvPr id="3" name="Content Placeholder 2">
            <a:extLst>
              <a:ext uri="{FF2B5EF4-FFF2-40B4-BE49-F238E27FC236}">
                <a16:creationId xmlns:a16="http://schemas.microsoft.com/office/drawing/2014/main" id="{4E8C025B-B867-F541-AB38-4251F8487BAE}"/>
              </a:ext>
            </a:extLst>
          </p:cNvPr>
          <p:cNvSpPr>
            <a:spLocks noGrp="1"/>
          </p:cNvSpPr>
          <p:nvPr>
            <p:ph idx="1"/>
          </p:nvPr>
        </p:nvSpPr>
        <p:spPr>
          <a:xfrm>
            <a:off x="648930" y="2438400"/>
            <a:ext cx="4944151" cy="3785419"/>
          </a:xfrm>
        </p:spPr>
        <p:txBody>
          <a:bodyPr>
            <a:normAutofit/>
          </a:bodyPr>
          <a:lstStyle/>
          <a:p>
            <a:r>
              <a:rPr lang="en-US" sz="2400"/>
              <a:t>What are some things that leave the loop of string? Does your system create or produce anything? (Think about things you can and cannot see.)</a:t>
            </a:r>
          </a:p>
          <a:p>
            <a:r>
              <a:rPr lang="en-US" sz="2400"/>
              <a:t>These are called OUTPUTS</a:t>
            </a:r>
          </a:p>
          <a:p>
            <a:r>
              <a:rPr lang="en-US" sz="2400"/>
              <a:t>Write down three or four outputs inside the arrow pointed away from the circle. </a:t>
            </a: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cosystem concepts Presented by Prof. Ashish Tagade. - ppt video online  download">
            <a:extLst>
              <a:ext uri="{FF2B5EF4-FFF2-40B4-BE49-F238E27FC236}">
                <a16:creationId xmlns:a16="http://schemas.microsoft.com/office/drawing/2014/main" id="{9A6A3198-F809-AE4A-9C1E-629295923C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4709" y="1749052"/>
            <a:ext cx="4475531" cy="33566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Notched Right Arrow 3">
            <a:extLst>
              <a:ext uri="{FF2B5EF4-FFF2-40B4-BE49-F238E27FC236}">
                <a16:creationId xmlns:a16="http://schemas.microsoft.com/office/drawing/2014/main" id="{B3B022F2-96C3-604A-86E9-544B6AF50A5E}"/>
              </a:ext>
            </a:extLst>
          </p:cNvPr>
          <p:cNvSpPr/>
          <p:nvPr/>
        </p:nvSpPr>
        <p:spPr>
          <a:xfrm>
            <a:off x="7643278" y="306271"/>
            <a:ext cx="4064508" cy="1325562"/>
          </a:xfrm>
          <a:prstGeom prst="notchedRightArrow">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E732E30-BF28-0D4F-8B5F-3E5C8580C30C}"/>
              </a:ext>
            </a:extLst>
          </p:cNvPr>
          <p:cNvSpPr/>
          <p:nvPr/>
        </p:nvSpPr>
        <p:spPr>
          <a:xfrm>
            <a:off x="5557838" y="2486025"/>
            <a:ext cx="5686425" cy="2728913"/>
          </a:xfrm>
          <a:custGeom>
            <a:avLst/>
            <a:gdLst>
              <a:gd name="connsiteX0" fmla="*/ 4886325 w 5686425"/>
              <a:gd name="connsiteY0" fmla="*/ 1814513 h 2728913"/>
              <a:gd name="connsiteX1" fmla="*/ 4786312 w 5686425"/>
              <a:gd name="connsiteY1" fmla="*/ 1828800 h 2728913"/>
              <a:gd name="connsiteX2" fmla="*/ 4657725 w 5686425"/>
              <a:gd name="connsiteY2" fmla="*/ 1800225 h 2728913"/>
              <a:gd name="connsiteX3" fmla="*/ 4614862 w 5686425"/>
              <a:gd name="connsiteY3" fmla="*/ 1771650 h 2728913"/>
              <a:gd name="connsiteX4" fmla="*/ 4572000 w 5686425"/>
              <a:gd name="connsiteY4" fmla="*/ 1757363 h 2728913"/>
              <a:gd name="connsiteX5" fmla="*/ 4486275 w 5686425"/>
              <a:gd name="connsiteY5" fmla="*/ 1700213 h 2728913"/>
              <a:gd name="connsiteX6" fmla="*/ 4443412 w 5686425"/>
              <a:gd name="connsiteY6" fmla="*/ 1671638 h 2728913"/>
              <a:gd name="connsiteX7" fmla="*/ 4400550 w 5686425"/>
              <a:gd name="connsiteY7" fmla="*/ 1643063 h 2728913"/>
              <a:gd name="connsiteX8" fmla="*/ 4314825 w 5686425"/>
              <a:gd name="connsiteY8" fmla="*/ 1571625 h 2728913"/>
              <a:gd name="connsiteX9" fmla="*/ 4229100 w 5686425"/>
              <a:gd name="connsiteY9" fmla="*/ 1443038 h 2728913"/>
              <a:gd name="connsiteX10" fmla="*/ 4200525 w 5686425"/>
              <a:gd name="connsiteY10" fmla="*/ 1400175 h 2728913"/>
              <a:gd name="connsiteX11" fmla="*/ 4157662 w 5686425"/>
              <a:gd name="connsiteY11" fmla="*/ 1314450 h 2728913"/>
              <a:gd name="connsiteX12" fmla="*/ 4114800 w 5686425"/>
              <a:gd name="connsiteY12" fmla="*/ 1185863 h 2728913"/>
              <a:gd name="connsiteX13" fmla="*/ 4100512 w 5686425"/>
              <a:gd name="connsiteY13" fmla="*/ 1143000 h 2728913"/>
              <a:gd name="connsiteX14" fmla="*/ 4114800 w 5686425"/>
              <a:gd name="connsiteY14" fmla="*/ 700088 h 2728913"/>
              <a:gd name="connsiteX15" fmla="*/ 4129087 w 5686425"/>
              <a:gd name="connsiteY15" fmla="*/ 628650 h 2728913"/>
              <a:gd name="connsiteX16" fmla="*/ 4171950 w 5686425"/>
              <a:gd name="connsiteY16" fmla="*/ 471488 h 2728913"/>
              <a:gd name="connsiteX17" fmla="*/ 4186237 w 5686425"/>
              <a:gd name="connsiteY17" fmla="*/ 414338 h 2728913"/>
              <a:gd name="connsiteX18" fmla="*/ 4200525 w 5686425"/>
              <a:gd name="connsiteY18" fmla="*/ 371475 h 2728913"/>
              <a:gd name="connsiteX19" fmla="*/ 4243387 w 5686425"/>
              <a:gd name="connsiteY19" fmla="*/ 271463 h 2728913"/>
              <a:gd name="connsiteX20" fmla="*/ 4286250 w 5686425"/>
              <a:gd name="connsiteY20" fmla="*/ 185738 h 2728913"/>
              <a:gd name="connsiteX21" fmla="*/ 4329112 w 5686425"/>
              <a:gd name="connsiteY21" fmla="*/ 157163 h 2728913"/>
              <a:gd name="connsiteX22" fmla="*/ 4457700 w 5686425"/>
              <a:gd name="connsiteY22" fmla="*/ 57150 h 2728913"/>
              <a:gd name="connsiteX23" fmla="*/ 4543425 w 5686425"/>
              <a:gd name="connsiteY23" fmla="*/ 28575 h 2728913"/>
              <a:gd name="connsiteX24" fmla="*/ 4586287 w 5686425"/>
              <a:gd name="connsiteY24" fmla="*/ 14288 h 2728913"/>
              <a:gd name="connsiteX25" fmla="*/ 4672012 w 5686425"/>
              <a:gd name="connsiteY25" fmla="*/ 0 h 2728913"/>
              <a:gd name="connsiteX26" fmla="*/ 5014912 w 5686425"/>
              <a:gd name="connsiteY26" fmla="*/ 14288 h 2728913"/>
              <a:gd name="connsiteX27" fmla="*/ 5100637 w 5686425"/>
              <a:gd name="connsiteY27" fmla="*/ 42863 h 2728913"/>
              <a:gd name="connsiteX28" fmla="*/ 5143500 w 5686425"/>
              <a:gd name="connsiteY28" fmla="*/ 57150 h 2728913"/>
              <a:gd name="connsiteX29" fmla="*/ 5186362 w 5686425"/>
              <a:gd name="connsiteY29" fmla="*/ 71438 h 2728913"/>
              <a:gd name="connsiteX30" fmla="*/ 5229225 w 5686425"/>
              <a:gd name="connsiteY30" fmla="*/ 85725 h 2728913"/>
              <a:gd name="connsiteX31" fmla="*/ 5357812 w 5686425"/>
              <a:gd name="connsiteY31" fmla="*/ 171450 h 2728913"/>
              <a:gd name="connsiteX32" fmla="*/ 5400675 w 5686425"/>
              <a:gd name="connsiteY32" fmla="*/ 200025 h 2728913"/>
              <a:gd name="connsiteX33" fmla="*/ 5472112 w 5686425"/>
              <a:gd name="connsiteY33" fmla="*/ 285750 h 2728913"/>
              <a:gd name="connsiteX34" fmla="*/ 5529262 w 5686425"/>
              <a:gd name="connsiteY34" fmla="*/ 371475 h 2728913"/>
              <a:gd name="connsiteX35" fmla="*/ 5557837 w 5686425"/>
              <a:gd name="connsiteY35" fmla="*/ 414338 h 2728913"/>
              <a:gd name="connsiteX36" fmla="*/ 5600700 w 5686425"/>
              <a:gd name="connsiteY36" fmla="*/ 500063 h 2728913"/>
              <a:gd name="connsiteX37" fmla="*/ 5614987 w 5686425"/>
              <a:gd name="connsiteY37" fmla="*/ 542925 h 2728913"/>
              <a:gd name="connsiteX38" fmla="*/ 5643562 w 5686425"/>
              <a:gd name="connsiteY38" fmla="*/ 585788 h 2728913"/>
              <a:gd name="connsiteX39" fmla="*/ 5672137 w 5686425"/>
              <a:gd name="connsiteY39" fmla="*/ 671513 h 2728913"/>
              <a:gd name="connsiteX40" fmla="*/ 5686425 w 5686425"/>
              <a:gd name="connsiteY40" fmla="*/ 714375 h 2728913"/>
              <a:gd name="connsiteX41" fmla="*/ 5657850 w 5686425"/>
              <a:gd name="connsiteY41" fmla="*/ 1157288 h 2728913"/>
              <a:gd name="connsiteX42" fmla="*/ 5643562 w 5686425"/>
              <a:gd name="connsiteY42" fmla="*/ 1200150 h 2728913"/>
              <a:gd name="connsiteX43" fmla="*/ 5600700 w 5686425"/>
              <a:gd name="connsiteY43" fmla="*/ 1343025 h 2728913"/>
              <a:gd name="connsiteX44" fmla="*/ 5572125 w 5686425"/>
              <a:gd name="connsiteY44" fmla="*/ 1385888 h 2728913"/>
              <a:gd name="connsiteX45" fmla="*/ 5486400 w 5686425"/>
              <a:gd name="connsiteY45" fmla="*/ 1557338 h 2728913"/>
              <a:gd name="connsiteX46" fmla="*/ 5457825 w 5686425"/>
              <a:gd name="connsiteY46" fmla="*/ 1600200 h 2728913"/>
              <a:gd name="connsiteX47" fmla="*/ 5429250 w 5686425"/>
              <a:gd name="connsiteY47" fmla="*/ 1643063 h 2728913"/>
              <a:gd name="connsiteX48" fmla="*/ 5386387 w 5686425"/>
              <a:gd name="connsiteY48" fmla="*/ 1685925 h 2728913"/>
              <a:gd name="connsiteX49" fmla="*/ 5357812 w 5686425"/>
              <a:gd name="connsiteY49" fmla="*/ 1728788 h 2728913"/>
              <a:gd name="connsiteX50" fmla="*/ 5314950 w 5686425"/>
              <a:gd name="connsiteY50" fmla="*/ 1771650 h 2728913"/>
              <a:gd name="connsiteX51" fmla="*/ 5272087 w 5686425"/>
              <a:gd name="connsiteY51" fmla="*/ 1828800 h 2728913"/>
              <a:gd name="connsiteX52" fmla="*/ 5229225 w 5686425"/>
              <a:gd name="connsiteY52" fmla="*/ 1857375 h 2728913"/>
              <a:gd name="connsiteX53" fmla="*/ 5186362 w 5686425"/>
              <a:gd name="connsiteY53" fmla="*/ 1914525 h 2728913"/>
              <a:gd name="connsiteX54" fmla="*/ 5143500 w 5686425"/>
              <a:gd name="connsiteY54" fmla="*/ 1943100 h 2728913"/>
              <a:gd name="connsiteX55" fmla="*/ 5100637 w 5686425"/>
              <a:gd name="connsiteY55" fmla="*/ 2000250 h 2728913"/>
              <a:gd name="connsiteX56" fmla="*/ 4986337 w 5686425"/>
              <a:gd name="connsiteY56" fmla="*/ 2085975 h 2728913"/>
              <a:gd name="connsiteX57" fmla="*/ 4929187 w 5686425"/>
              <a:gd name="connsiteY57" fmla="*/ 2128838 h 2728913"/>
              <a:gd name="connsiteX58" fmla="*/ 4886325 w 5686425"/>
              <a:gd name="connsiteY58" fmla="*/ 2171700 h 2728913"/>
              <a:gd name="connsiteX59" fmla="*/ 4843462 w 5686425"/>
              <a:gd name="connsiteY59" fmla="*/ 2185988 h 2728913"/>
              <a:gd name="connsiteX60" fmla="*/ 4786312 w 5686425"/>
              <a:gd name="connsiteY60" fmla="*/ 2228850 h 2728913"/>
              <a:gd name="connsiteX61" fmla="*/ 4743450 w 5686425"/>
              <a:gd name="connsiteY61" fmla="*/ 2243138 h 2728913"/>
              <a:gd name="connsiteX62" fmla="*/ 4686300 w 5686425"/>
              <a:gd name="connsiteY62" fmla="*/ 2271713 h 2728913"/>
              <a:gd name="connsiteX63" fmla="*/ 4643437 w 5686425"/>
              <a:gd name="connsiteY63" fmla="*/ 2300288 h 2728913"/>
              <a:gd name="connsiteX64" fmla="*/ 4543425 w 5686425"/>
              <a:gd name="connsiteY64" fmla="*/ 2328863 h 2728913"/>
              <a:gd name="connsiteX65" fmla="*/ 4486275 w 5686425"/>
              <a:gd name="connsiteY65" fmla="*/ 2357438 h 2728913"/>
              <a:gd name="connsiteX66" fmla="*/ 4357687 w 5686425"/>
              <a:gd name="connsiteY66" fmla="*/ 2386013 h 2728913"/>
              <a:gd name="connsiteX67" fmla="*/ 4300537 w 5686425"/>
              <a:gd name="connsiteY67" fmla="*/ 2400300 h 2728913"/>
              <a:gd name="connsiteX68" fmla="*/ 4143375 w 5686425"/>
              <a:gd name="connsiteY68" fmla="*/ 2428875 h 2728913"/>
              <a:gd name="connsiteX69" fmla="*/ 3829050 w 5686425"/>
              <a:gd name="connsiteY69" fmla="*/ 2457450 h 2728913"/>
              <a:gd name="connsiteX70" fmla="*/ 3314700 w 5686425"/>
              <a:gd name="connsiteY70" fmla="*/ 2486025 h 2728913"/>
              <a:gd name="connsiteX71" fmla="*/ 3057525 w 5686425"/>
              <a:gd name="connsiteY71" fmla="*/ 2500313 h 2728913"/>
              <a:gd name="connsiteX72" fmla="*/ 2414587 w 5686425"/>
              <a:gd name="connsiteY72" fmla="*/ 2514600 h 2728913"/>
              <a:gd name="connsiteX73" fmla="*/ 2185987 w 5686425"/>
              <a:gd name="connsiteY73" fmla="*/ 2543175 h 2728913"/>
              <a:gd name="connsiteX74" fmla="*/ 2071687 w 5686425"/>
              <a:gd name="connsiteY74" fmla="*/ 2557463 h 2728913"/>
              <a:gd name="connsiteX75" fmla="*/ 1514475 w 5686425"/>
              <a:gd name="connsiteY75" fmla="*/ 2571750 h 2728913"/>
              <a:gd name="connsiteX76" fmla="*/ 1200150 w 5686425"/>
              <a:gd name="connsiteY76" fmla="*/ 2614613 h 2728913"/>
              <a:gd name="connsiteX77" fmla="*/ 1114425 w 5686425"/>
              <a:gd name="connsiteY77" fmla="*/ 2628900 h 2728913"/>
              <a:gd name="connsiteX78" fmla="*/ 742950 w 5686425"/>
              <a:gd name="connsiteY78" fmla="*/ 2643188 h 2728913"/>
              <a:gd name="connsiteX79" fmla="*/ 171450 w 5686425"/>
              <a:gd name="connsiteY79" fmla="*/ 2671763 h 2728913"/>
              <a:gd name="connsiteX80" fmla="*/ 42862 w 5686425"/>
              <a:gd name="connsiteY80" fmla="*/ 2714625 h 2728913"/>
              <a:gd name="connsiteX81" fmla="*/ 0 w 5686425"/>
              <a:gd name="connsiteY81" fmla="*/ 2728913 h 272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686425" h="2728913">
                <a:moveTo>
                  <a:pt x="4886325" y="1814513"/>
                </a:moveTo>
                <a:cubicBezTo>
                  <a:pt x="4852987" y="1819275"/>
                  <a:pt x="4819988" y="1828800"/>
                  <a:pt x="4786312" y="1828800"/>
                </a:cubicBezTo>
                <a:cubicBezTo>
                  <a:pt x="4768169" y="1828800"/>
                  <a:pt x="4679769" y="1805736"/>
                  <a:pt x="4657725" y="1800225"/>
                </a:cubicBezTo>
                <a:cubicBezTo>
                  <a:pt x="4643437" y="1790700"/>
                  <a:pt x="4630221" y="1779329"/>
                  <a:pt x="4614862" y="1771650"/>
                </a:cubicBezTo>
                <a:cubicBezTo>
                  <a:pt x="4601392" y="1764915"/>
                  <a:pt x="4585165" y="1764677"/>
                  <a:pt x="4572000" y="1757363"/>
                </a:cubicBezTo>
                <a:cubicBezTo>
                  <a:pt x="4541979" y="1740685"/>
                  <a:pt x="4514850" y="1719263"/>
                  <a:pt x="4486275" y="1700213"/>
                </a:cubicBezTo>
                <a:lnTo>
                  <a:pt x="4443412" y="1671638"/>
                </a:lnTo>
                <a:cubicBezTo>
                  <a:pt x="4429125" y="1662113"/>
                  <a:pt x="4412692" y="1655205"/>
                  <a:pt x="4400550" y="1643063"/>
                </a:cubicBezTo>
                <a:cubicBezTo>
                  <a:pt x="4345545" y="1588058"/>
                  <a:pt x="4374499" y="1611408"/>
                  <a:pt x="4314825" y="1571625"/>
                </a:cubicBezTo>
                <a:lnTo>
                  <a:pt x="4229100" y="1443038"/>
                </a:lnTo>
                <a:cubicBezTo>
                  <a:pt x="4219575" y="1428750"/>
                  <a:pt x="4205955" y="1416465"/>
                  <a:pt x="4200525" y="1400175"/>
                </a:cubicBezTo>
                <a:cubicBezTo>
                  <a:pt x="4180807" y="1341023"/>
                  <a:pt x="4194591" y="1369844"/>
                  <a:pt x="4157662" y="1314450"/>
                </a:cubicBezTo>
                <a:lnTo>
                  <a:pt x="4114800" y="1185863"/>
                </a:lnTo>
                <a:lnTo>
                  <a:pt x="4100512" y="1143000"/>
                </a:lnTo>
                <a:cubicBezTo>
                  <a:pt x="4105275" y="995363"/>
                  <a:pt x="4106606" y="847575"/>
                  <a:pt x="4114800" y="700088"/>
                </a:cubicBezTo>
                <a:cubicBezTo>
                  <a:pt x="4116147" y="675841"/>
                  <a:pt x="4123627" y="652312"/>
                  <a:pt x="4129087" y="628650"/>
                </a:cubicBezTo>
                <a:cubicBezTo>
                  <a:pt x="4190216" y="363754"/>
                  <a:pt x="4134159" y="603755"/>
                  <a:pt x="4171950" y="471488"/>
                </a:cubicBezTo>
                <a:cubicBezTo>
                  <a:pt x="4177345" y="452607"/>
                  <a:pt x="4180843" y="433219"/>
                  <a:pt x="4186237" y="414338"/>
                </a:cubicBezTo>
                <a:cubicBezTo>
                  <a:pt x="4190374" y="399857"/>
                  <a:pt x="4196388" y="385956"/>
                  <a:pt x="4200525" y="371475"/>
                </a:cubicBezTo>
                <a:cubicBezTo>
                  <a:pt x="4240172" y="232710"/>
                  <a:pt x="4185385" y="387466"/>
                  <a:pt x="4243387" y="271463"/>
                </a:cubicBezTo>
                <a:cubicBezTo>
                  <a:pt x="4266628" y="224981"/>
                  <a:pt x="4245304" y="226684"/>
                  <a:pt x="4286250" y="185738"/>
                </a:cubicBezTo>
                <a:cubicBezTo>
                  <a:pt x="4298392" y="173596"/>
                  <a:pt x="4315921" y="168156"/>
                  <a:pt x="4329112" y="157163"/>
                </a:cubicBezTo>
                <a:cubicBezTo>
                  <a:pt x="4378422" y="116071"/>
                  <a:pt x="4385480" y="81223"/>
                  <a:pt x="4457700" y="57150"/>
                </a:cubicBezTo>
                <a:lnTo>
                  <a:pt x="4543425" y="28575"/>
                </a:lnTo>
                <a:cubicBezTo>
                  <a:pt x="4557712" y="23813"/>
                  <a:pt x="4571432" y="16764"/>
                  <a:pt x="4586287" y="14288"/>
                </a:cubicBezTo>
                <a:lnTo>
                  <a:pt x="4672012" y="0"/>
                </a:lnTo>
                <a:cubicBezTo>
                  <a:pt x="4786312" y="4763"/>
                  <a:pt x="4901081" y="2905"/>
                  <a:pt x="5014912" y="14288"/>
                </a:cubicBezTo>
                <a:cubicBezTo>
                  <a:pt x="5044883" y="17285"/>
                  <a:pt x="5072062" y="33338"/>
                  <a:pt x="5100637" y="42863"/>
                </a:cubicBezTo>
                <a:lnTo>
                  <a:pt x="5143500" y="57150"/>
                </a:lnTo>
                <a:lnTo>
                  <a:pt x="5186362" y="71438"/>
                </a:lnTo>
                <a:lnTo>
                  <a:pt x="5229225" y="85725"/>
                </a:lnTo>
                <a:lnTo>
                  <a:pt x="5357812" y="171450"/>
                </a:lnTo>
                <a:lnTo>
                  <a:pt x="5400675" y="200025"/>
                </a:lnTo>
                <a:cubicBezTo>
                  <a:pt x="5502781" y="353185"/>
                  <a:pt x="5343774" y="120744"/>
                  <a:pt x="5472112" y="285750"/>
                </a:cubicBezTo>
                <a:cubicBezTo>
                  <a:pt x="5493196" y="312859"/>
                  <a:pt x="5510212" y="342900"/>
                  <a:pt x="5529262" y="371475"/>
                </a:cubicBezTo>
                <a:cubicBezTo>
                  <a:pt x="5538787" y="385763"/>
                  <a:pt x="5552407" y="398048"/>
                  <a:pt x="5557837" y="414338"/>
                </a:cubicBezTo>
                <a:cubicBezTo>
                  <a:pt x="5577555" y="473490"/>
                  <a:pt x="5563771" y="444669"/>
                  <a:pt x="5600700" y="500063"/>
                </a:cubicBezTo>
                <a:cubicBezTo>
                  <a:pt x="5605462" y="514350"/>
                  <a:pt x="5608252" y="529455"/>
                  <a:pt x="5614987" y="542925"/>
                </a:cubicBezTo>
                <a:cubicBezTo>
                  <a:pt x="5622666" y="558284"/>
                  <a:pt x="5636588" y="570096"/>
                  <a:pt x="5643562" y="585788"/>
                </a:cubicBezTo>
                <a:cubicBezTo>
                  <a:pt x="5655795" y="613313"/>
                  <a:pt x="5662612" y="642938"/>
                  <a:pt x="5672137" y="671513"/>
                </a:cubicBezTo>
                <a:lnTo>
                  <a:pt x="5686425" y="714375"/>
                </a:lnTo>
                <a:cubicBezTo>
                  <a:pt x="5680156" y="877359"/>
                  <a:pt x="5694684" y="1009954"/>
                  <a:pt x="5657850" y="1157288"/>
                </a:cubicBezTo>
                <a:cubicBezTo>
                  <a:pt x="5654197" y="1171899"/>
                  <a:pt x="5647699" y="1185669"/>
                  <a:pt x="5643562" y="1200150"/>
                </a:cubicBezTo>
                <a:cubicBezTo>
                  <a:pt x="5633578" y="1235095"/>
                  <a:pt x="5617679" y="1317556"/>
                  <a:pt x="5600700" y="1343025"/>
                </a:cubicBezTo>
                <a:lnTo>
                  <a:pt x="5572125" y="1385888"/>
                </a:lnTo>
                <a:cubicBezTo>
                  <a:pt x="5547361" y="1484942"/>
                  <a:pt x="5567281" y="1430239"/>
                  <a:pt x="5486400" y="1557338"/>
                </a:cubicBezTo>
                <a:cubicBezTo>
                  <a:pt x="5477181" y="1571825"/>
                  <a:pt x="5467350" y="1585913"/>
                  <a:pt x="5457825" y="1600200"/>
                </a:cubicBezTo>
                <a:cubicBezTo>
                  <a:pt x="5448300" y="1614488"/>
                  <a:pt x="5441392" y="1630921"/>
                  <a:pt x="5429250" y="1643063"/>
                </a:cubicBezTo>
                <a:cubicBezTo>
                  <a:pt x="5414962" y="1657350"/>
                  <a:pt x="5399322" y="1670403"/>
                  <a:pt x="5386387" y="1685925"/>
                </a:cubicBezTo>
                <a:cubicBezTo>
                  <a:pt x="5375394" y="1699117"/>
                  <a:pt x="5368805" y="1715596"/>
                  <a:pt x="5357812" y="1728788"/>
                </a:cubicBezTo>
                <a:cubicBezTo>
                  <a:pt x="5344877" y="1744310"/>
                  <a:pt x="5328099" y="1756309"/>
                  <a:pt x="5314950" y="1771650"/>
                </a:cubicBezTo>
                <a:cubicBezTo>
                  <a:pt x="5299453" y="1789730"/>
                  <a:pt x="5288925" y="1811962"/>
                  <a:pt x="5272087" y="1828800"/>
                </a:cubicBezTo>
                <a:cubicBezTo>
                  <a:pt x="5259945" y="1840942"/>
                  <a:pt x="5241367" y="1845233"/>
                  <a:pt x="5229225" y="1857375"/>
                </a:cubicBezTo>
                <a:cubicBezTo>
                  <a:pt x="5212387" y="1874213"/>
                  <a:pt x="5203200" y="1897687"/>
                  <a:pt x="5186362" y="1914525"/>
                </a:cubicBezTo>
                <a:cubicBezTo>
                  <a:pt x="5174220" y="1926667"/>
                  <a:pt x="5155642" y="1930958"/>
                  <a:pt x="5143500" y="1943100"/>
                </a:cubicBezTo>
                <a:cubicBezTo>
                  <a:pt x="5126662" y="1959938"/>
                  <a:pt x="5118257" y="1984232"/>
                  <a:pt x="5100637" y="2000250"/>
                </a:cubicBezTo>
                <a:cubicBezTo>
                  <a:pt x="5065397" y="2032286"/>
                  <a:pt x="5024437" y="2057400"/>
                  <a:pt x="4986337" y="2085975"/>
                </a:cubicBezTo>
                <a:cubicBezTo>
                  <a:pt x="4967287" y="2100263"/>
                  <a:pt x="4946025" y="2112000"/>
                  <a:pt x="4929187" y="2128838"/>
                </a:cubicBezTo>
                <a:cubicBezTo>
                  <a:pt x="4914900" y="2143125"/>
                  <a:pt x="4903137" y="2160492"/>
                  <a:pt x="4886325" y="2171700"/>
                </a:cubicBezTo>
                <a:cubicBezTo>
                  <a:pt x="4873794" y="2180054"/>
                  <a:pt x="4857750" y="2181225"/>
                  <a:pt x="4843462" y="2185988"/>
                </a:cubicBezTo>
                <a:cubicBezTo>
                  <a:pt x="4824412" y="2200275"/>
                  <a:pt x="4806987" y="2217036"/>
                  <a:pt x="4786312" y="2228850"/>
                </a:cubicBezTo>
                <a:cubicBezTo>
                  <a:pt x="4773236" y="2236322"/>
                  <a:pt x="4757293" y="2237205"/>
                  <a:pt x="4743450" y="2243138"/>
                </a:cubicBezTo>
                <a:cubicBezTo>
                  <a:pt x="4723874" y="2251528"/>
                  <a:pt x="4704792" y="2261146"/>
                  <a:pt x="4686300" y="2271713"/>
                </a:cubicBezTo>
                <a:cubicBezTo>
                  <a:pt x="4671391" y="2280232"/>
                  <a:pt x="4658796" y="2292609"/>
                  <a:pt x="4643437" y="2300288"/>
                </a:cubicBezTo>
                <a:cubicBezTo>
                  <a:pt x="4608902" y="2317555"/>
                  <a:pt x="4580039" y="2315133"/>
                  <a:pt x="4543425" y="2328863"/>
                </a:cubicBezTo>
                <a:cubicBezTo>
                  <a:pt x="4523483" y="2336341"/>
                  <a:pt x="4506217" y="2349960"/>
                  <a:pt x="4486275" y="2357438"/>
                </a:cubicBezTo>
                <a:cubicBezTo>
                  <a:pt x="4460940" y="2366938"/>
                  <a:pt x="4379898" y="2381077"/>
                  <a:pt x="4357687" y="2386013"/>
                </a:cubicBezTo>
                <a:cubicBezTo>
                  <a:pt x="4338518" y="2390273"/>
                  <a:pt x="4319706" y="2396040"/>
                  <a:pt x="4300537" y="2400300"/>
                </a:cubicBezTo>
                <a:cubicBezTo>
                  <a:pt x="4260117" y="2409282"/>
                  <a:pt x="4182165" y="2423703"/>
                  <a:pt x="4143375" y="2428875"/>
                </a:cubicBezTo>
                <a:cubicBezTo>
                  <a:pt x="4046290" y="2441820"/>
                  <a:pt x="3923567" y="2451663"/>
                  <a:pt x="3829050" y="2457450"/>
                </a:cubicBezTo>
                <a:lnTo>
                  <a:pt x="3314700" y="2486025"/>
                </a:lnTo>
                <a:cubicBezTo>
                  <a:pt x="3228975" y="2490788"/>
                  <a:pt x="3143361" y="2498406"/>
                  <a:pt x="3057525" y="2500313"/>
                </a:cubicBezTo>
                <a:lnTo>
                  <a:pt x="2414587" y="2514600"/>
                </a:lnTo>
                <a:cubicBezTo>
                  <a:pt x="2239061" y="2539676"/>
                  <a:pt x="2390076" y="2519165"/>
                  <a:pt x="2185987" y="2543175"/>
                </a:cubicBezTo>
                <a:cubicBezTo>
                  <a:pt x="2147853" y="2547661"/>
                  <a:pt x="2110049" y="2555831"/>
                  <a:pt x="2071687" y="2557463"/>
                </a:cubicBezTo>
                <a:cubicBezTo>
                  <a:pt x="1886057" y="2565362"/>
                  <a:pt x="1700212" y="2566988"/>
                  <a:pt x="1514475" y="2571750"/>
                </a:cubicBezTo>
                <a:cubicBezTo>
                  <a:pt x="1410887" y="2584699"/>
                  <a:pt x="1302165" y="2597611"/>
                  <a:pt x="1200150" y="2614613"/>
                </a:cubicBezTo>
                <a:cubicBezTo>
                  <a:pt x="1171575" y="2619375"/>
                  <a:pt x="1143338" y="2627093"/>
                  <a:pt x="1114425" y="2628900"/>
                </a:cubicBezTo>
                <a:cubicBezTo>
                  <a:pt x="990750" y="2636630"/>
                  <a:pt x="866759" y="2638029"/>
                  <a:pt x="742950" y="2643188"/>
                </a:cubicBezTo>
                <a:lnTo>
                  <a:pt x="171450" y="2671763"/>
                </a:lnTo>
                <a:lnTo>
                  <a:pt x="42862" y="2714625"/>
                </a:lnTo>
                <a:lnTo>
                  <a:pt x="0" y="2728913"/>
                </a:ln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05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7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39D073-D9B4-124D-8D17-E96235672146}"/>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solidFill>
                  <a:srgbClr val="FFFFFF"/>
                </a:solidFill>
                <a:latin typeface="+mj-lt"/>
                <a:ea typeface="+mj-ea"/>
                <a:cs typeface="+mj-cs"/>
              </a:rPr>
              <a:t>Inputs and Output listed inside arrows.</a:t>
            </a: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E897EF0-0AB2-1A43-AEAF-61046EC2D7A5}"/>
              </a:ext>
            </a:extLst>
          </p:cNvPr>
          <p:cNvPicPr>
            <a:picLocks noGrp="1" noChangeAspect="1"/>
          </p:cNvPicPr>
          <p:nvPr>
            <p:ph idx="1"/>
          </p:nvPr>
        </p:nvPicPr>
        <p:blipFill rotWithShape="1">
          <a:blip r:embed="rId2"/>
          <a:srcRect t="22169" r="1" b="23460"/>
          <a:stretch/>
        </p:blipFill>
        <p:spPr>
          <a:xfrm>
            <a:off x="976251" y="942538"/>
            <a:ext cx="7163222" cy="4808332"/>
          </a:xfrm>
          <a:prstGeom prst="rect">
            <a:avLst/>
          </a:prstGeom>
          <a:effectLst/>
        </p:spPr>
      </p:pic>
    </p:spTree>
    <p:extLst>
      <p:ext uri="{BB962C8B-B14F-4D97-AF65-F5344CB8AC3E}">
        <p14:creationId xmlns:p14="http://schemas.microsoft.com/office/powerpoint/2010/main" val="2027801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704</Words>
  <Application>Microsoft Macintosh PowerPoint</Application>
  <PresentationFormat>Widescreen</PresentationFormat>
  <Paragraphs>43</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Lesson 7 Part 2 String Safari</vt:lpstr>
      <vt:lpstr>Systems</vt:lpstr>
      <vt:lpstr>What is an ECOSYSTEM?</vt:lpstr>
      <vt:lpstr>Here is an example of the previous lesson’s journal page.</vt:lpstr>
      <vt:lpstr>Our “Tiny World” as a System</vt:lpstr>
      <vt:lpstr>PowerPoint Presentation</vt:lpstr>
      <vt:lpstr>                                     INPUTS</vt:lpstr>
      <vt:lpstr>                                   OUTPUTS</vt:lpstr>
      <vt:lpstr>PowerPoint Presentation</vt:lpstr>
      <vt:lpstr> REFLECTION QUESTIONS MAKING PREDICTIONS </vt:lpstr>
      <vt:lpstr>Changes to a System Model</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 Part 2 String Safari</dc:title>
  <dc:creator>Paula Harvey</dc:creator>
  <cp:lastModifiedBy>Paula Harvey</cp:lastModifiedBy>
  <cp:revision>1</cp:revision>
  <dcterms:created xsi:type="dcterms:W3CDTF">2020-10-20T18:23:18Z</dcterms:created>
  <dcterms:modified xsi:type="dcterms:W3CDTF">2020-10-20T18:23:31Z</dcterms:modified>
</cp:coreProperties>
</file>