
<file path=[Content_Types].xml><?xml version="1.0" encoding="utf-8"?>
<Types xmlns="http://schemas.openxmlformats.org/package/2006/content-types">
  <Default Extension="gif" ContentType="image/gif"/>
  <Default Extension="jpeg" ContentType="image/jpeg"/>
  <Default Extension="mp4" ContentType="vide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0" r:id="rId3"/>
    <p:sldId id="258" r:id="rId4"/>
    <p:sldId id="268" r:id="rId5"/>
    <p:sldId id="262" r:id="rId6"/>
    <p:sldId id="263" r:id="rId7"/>
    <p:sldId id="264" r:id="rId8"/>
    <p:sldId id="261" r:id="rId9"/>
    <p:sldId id="269" r:id="rId10"/>
    <p:sldId id="265" r:id="rId11"/>
    <p:sldId id="259" r:id="rId12"/>
    <p:sldId id="266"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9" r:id="rId29"/>
    <p:sldId id="290" r:id="rId30"/>
    <p:sldId id="291" r:id="rId31"/>
    <p:sldId id="292" r:id="rId32"/>
    <p:sldId id="293"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84"/>
  </p:normalViewPr>
  <p:slideViewPr>
    <p:cSldViewPr snapToGrid="0" snapToObjects="1">
      <p:cViewPr varScale="1">
        <p:scale>
          <a:sx n="113" d="100"/>
          <a:sy n="113" d="100"/>
        </p:scale>
        <p:origin x="52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B4603-64B9-C243-9341-28AD8AC7A1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80CE64-3CE3-344B-9CD3-6898E837EE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D76CAD-4325-0E4B-B12F-B1E7BF5036B2}"/>
              </a:ext>
            </a:extLst>
          </p:cNvPr>
          <p:cNvSpPr>
            <a:spLocks noGrp="1"/>
          </p:cNvSpPr>
          <p:nvPr>
            <p:ph type="dt" sz="half" idx="10"/>
          </p:nvPr>
        </p:nvSpPr>
        <p:spPr/>
        <p:txBody>
          <a:bodyPr/>
          <a:lstStyle/>
          <a:p>
            <a:fld id="{D88BFA66-A09B-4348-B32C-A741C97BAD42}" type="datetimeFigureOut">
              <a:rPr lang="en-US" smtClean="0"/>
              <a:t>1/19/21</a:t>
            </a:fld>
            <a:endParaRPr lang="en-US"/>
          </a:p>
        </p:txBody>
      </p:sp>
      <p:sp>
        <p:nvSpPr>
          <p:cNvPr id="5" name="Footer Placeholder 4">
            <a:extLst>
              <a:ext uri="{FF2B5EF4-FFF2-40B4-BE49-F238E27FC236}">
                <a16:creationId xmlns:a16="http://schemas.microsoft.com/office/drawing/2014/main" id="{DB8A1E9A-E8F4-3048-A306-C7E978819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E6B23-807F-824C-AFCC-228DC845A9DE}"/>
              </a:ext>
            </a:extLst>
          </p:cNvPr>
          <p:cNvSpPr>
            <a:spLocks noGrp="1"/>
          </p:cNvSpPr>
          <p:nvPr>
            <p:ph type="sldNum" sz="quarter" idx="12"/>
          </p:nvPr>
        </p:nvSpPr>
        <p:spPr/>
        <p:txBody>
          <a:bodyPr/>
          <a:lstStyle/>
          <a:p>
            <a:fld id="{2DDEEE13-2A33-6A47-8740-06E5BCD236D7}" type="slidenum">
              <a:rPr lang="en-US" smtClean="0"/>
              <a:t>‹#›</a:t>
            </a:fld>
            <a:endParaRPr lang="en-US"/>
          </a:p>
        </p:txBody>
      </p:sp>
    </p:spTree>
    <p:extLst>
      <p:ext uri="{BB962C8B-B14F-4D97-AF65-F5344CB8AC3E}">
        <p14:creationId xmlns:p14="http://schemas.microsoft.com/office/powerpoint/2010/main" val="2907000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1993-67FA-B54C-B13F-9021654C8B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A77458-86AD-D84B-9E00-C502498C01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11C14-AC9E-AB4E-A7AB-A915BD90801C}"/>
              </a:ext>
            </a:extLst>
          </p:cNvPr>
          <p:cNvSpPr>
            <a:spLocks noGrp="1"/>
          </p:cNvSpPr>
          <p:nvPr>
            <p:ph type="dt" sz="half" idx="10"/>
          </p:nvPr>
        </p:nvSpPr>
        <p:spPr/>
        <p:txBody>
          <a:bodyPr/>
          <a:lstStyle/>
          <a:p>
            <a:fld id="{D88BFA66-A09B-4348-B32C-A741C97BAD42}" type="datetimeFigureOut">
              <a:rPr lang="en-US" smtClean="0"/>
              <a:t>1/19/21</a:t>
            </a:fld>
            <a:endParaRPr lang="en-US"/>
          </a:p>
        </p:txBody>
      </p:sp>
      <p:sp>
        <p:nvSpPr>
          <p:cNvPr id="5" name="Footer Placeholder 4">
            <a:extLst>
              <a:ext uri="{FF2B5EF4-FFF2-40B4-BE49-F238E27FC236}">
                <a16:creationId xmlns:a16="http://schemas.microsoft.com/office/drawing/2014/main" id="{6DEB6CBE-7BB6-064B-A839-5CE73A10A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46FF7-9A2E-454E-B804-C5B0C2CAEFF1}"/>
              </a:ext>
            </a:extLst>
          </p:cNvPr>
          <p:cNvSpPr>
            <a:spLocks noGrp="1"/>
          </p:cNvSpPr>
          <p:nvPr>
            <p:ph type="sldNum" sz="quarter" idx="12"/>
          </p:nvPr>
        </p:nvSpPr>
        <p:spPr/>
        <p:txBody>
          <a:bodyPr/>
          <a:lstStyle/>
          <a:p>
            <a:fld id="{2DDEEE13-2A33-6A47-8740-06E5BCD236D7}" type="slidenum">
              <a:rPr lang="en-US" smtClean="0"/>
              <a:t>‹#›</a:t>
            </a:fld>
            <a:endParaRPr lang="en-US"/>
          </a:p>
        </p:txBody>
      </p:sp>
    </p:spTree>
    <p:extLst>
      <p:ext uri="{BB962C8B-B14F-4D97-AF65-F5344CB8AC3E}">
        <p14:creationId xmlns:p14="http://schemas.microsoft.com/office/powerpoint/2010/main" val="1979590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9B788-14A9-8843-BC96-8EC393F026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596B0-778D-7643-8EAA-6E02A7EBC9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8010F-C90E-8F4D-99B6-5F2A7BBD3856}"/>
              </a:ext>
            </a:extLst>
          </p:cNvPr>
          <p:cNvSpPr>
            <a:spLocks noGrp="1"/>
          </p:cNvSpPr>
          <p:nvPr>
            <p:ph type="dt" sz="half" idx="10"/>
          </p:nvPr>
        </p:nvSpPr>
        <p:spPr/>
        <p:txBody>
          <a:bodyPr/>
          <a:lstStyle/>
          <a:p>
            <a:fld id="{D88BFA66-A09B-4348-B32C-A741C97BAD42}" type="datetimeFigureOut">
              <a:rPr lang="en-US" smtClean="0"/>
              <a:t>1/19/21</a:t>
            </a:fld>
            <a:endParaRPr lang="en-US"/>
          </a:p>
        </p:txBody>
      </p:sp>
      <p:sp>
        <p:nvSpPr>
          <p:cNvPr id="5" name="Footer Placeholder 4">
            <a:extLst>
              <a:ext uri="{FF2B5EF4-FFF2-40B4-BE49-F238E27FC236}">
                <a16:creationId xmlns:a16="http://schemas.microsoft.com/office/drawing/2014/main" id="{6B15C0B5-2428-4E4F-BC68-992AA1CC8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73294-333E-2040-BCF9-F75FE356E16B}"/>
              </a:ext>
            </a:extLst>
          </p:cNvPr>
          <p:cNvSpPr>
            <a:spLocks noGrp="1"/>
          </p:cNvSpPr>
          <p:nvPr>
            <p:ph type="sldNum" sz="quarter" idx="12"/>
          </p:nvPr>
        </p:nvSpPr>
        <p:spPr/>
        <p:txBody>
          <a:bodyPr/>
          <a:lstStyle/>
          <a:p>
            <a:fld id="{2DDEEE13-2A33-6A47-8740-06E5BCD236D7}" type="slidenum">
              <a:rPr lang="en-US" smtClean="0"/>
              <a:t>‹#›</a:t>
            </a:fld>
            <a:endParaRPr lang="en-US"/>
          </a:p>
        </p:txBody>
      </p:sp>
    </p:spTree>
    <p:extLst>
      <p:ext uri="{BB962C8B-B14F-4D97-AF65-F5344CB8AC3E}">
        <p14:creationId xmlns:p14="http://schemas.microsoft.com/office/powerpoint/2010/main" val="3847826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F81D-3BF5-1E49-A92C-8A59E505B0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209A24-2E95-174B-A30A-28FCF89774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B6BAC-CEB1-B34E-AA68-928A8A9E8326}"/>
              </a:ext>
            </a:extLst>
          </p:cNvPr>
          <p:cNvSpPr>
            <a:spLocks noGrp="1"/>
          </p:cNvSpPr>
          <p:nvPr>
            <p:ph type="dt" sz="half" idx="10"/>
          </p:nvPr>
        </p:nvSpPr>
        <p:spPr/>
        <p:txBody>
          <a:bodyPr/>
          <a:lstStyle/>
          <a:p>
            <a:fld id="{D88BFA66-A09B-4348-B32C-A741C97BAD42}" type="datetimeFigureOut">
              <a:rPr lang="en-US" smtClean="0"/>
              <a:t>1/19/21</a:t>
            </a:fld>
            <a:endParaRPr lang="en-US"/>
          </a:p>
        </p:txBody>
      </p:sp>
      <p:sp>
        <p:nvSpPr>
          <p:cNvPr id="5" name="Footer Placeholder 4">
            <a:extLst>
              <a:ext uri="{FF2B5EF4-FFF2-40B4-BE49-F238E27FC236}">
                <a16:creationId xmlns:a16="http://schemas.microsoft.com/office/drawing/2014/main" id="{066108AD-86E1-5249-A64E-0890C5F22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6D9D2-EB5D-AE4A-859C-CEED77557D52}"/>
              </a:ext>
            </a:extLst>
          </p:cNvPr>
          <p:cNvSpPr>
            <a:spLocks noGrp="1"/>
          </p:cNvSpPr>
          <p:nvPr>
            <p:ph type="sldNum" sz="quarter" idx="12"/>
          </p:nvPr>
        </p:nvSpPr>
        <p:spPr/>
        <p:txBody>
          <a:bodyPr/>
          <a:lstStyle/>
          <a:p>
            <a:fld id="{2DDEEE13-2A33-6A47-8740-06E5BCD236D7}" type="slidenum">
              <a:rPr lang="en-US" smtClean="0"/>
              <a:t>‹#›</a:t>
            </a:fld>
            <a:endParaRPr lang="en-US"/>
          </a:p>
        </p:txBody>
      </p:sp>
    </p:spTree>
    <p:extLst>
      <p:ext uri="{BB962C8B-B14F-4D97-AF65-F5344CB8AC3E}">
        <p14:creationId xmlns:p14="http://schemas.microsoft.com/office/powerpoint/2010/main" val="3704842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1B68E-462C-704B-A9AB-24B38891E4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649C81-611A-2449-9267-F0C24ADAB3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1531BB-2735-0947-9C52-D2B617EABFAC}"/>
              </a:ext>
            </a:extLst>
          </p:cNvPr>
          <p:cNvSpPr>
            <a:spLocks noGrp="1"/>
          </p:cNvSpPr>
          <p:nvPr>
            <p:ph type="dt" sz="half" idx="10"/>
          </p:nvPr>
        </p:nvSpPr>
        <p:spPr/>
        <p:txBody>
          <a:bodyPr/>
          <a:lstStyle/>
          <a:p>
            <a:fld id="{D88BFA66-A09B-4348-B32C-A741C97BAD42}" type="datetimeFigureOut">
              <a:rPr lang="en-US" smtClean="0"/>
              <a:t>1/19/21</a:t>
            </a:fld>
            <a:endParaRPr lang="en-US"/>
          </a:p>
        </p:txBody>
      </p:sp>
      <p:sp>
        <p:nvSpPr>
          <p:cNvPr id="5" name="Footer Placeholder 4">
            <a:extLst>
              <a:ext uri="{FF2B5EF4-FFF2-40B4-BE49-F238E27FC236}">
                <a16:creationId xmlns:a16="http://schemas.microsoft.com/office/drawing/2014/main" id="{67260F4D-B2DE-FC4C-8ECE-8C8C7FC66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D18EF-BF24-F248-9068-B83646017974}"/>
              </a:ext>
            </a:extLst>
          </p:cNvPr>
          <p:cNvSpPr>
            <a:spLocks noGrp="1"/>
          </p:cNvSpPr>
          <p:nvPr>
            <p:ph type="sldNum" sz="quarter" idx="12"/>
          </p:nvPr>
        </p:nvSpPr>
        <p:spPr/>
        <p:txBody>
          <a:bodyPr/>
          <a:lstStyle/>
          <a:p>
            <a:fld id="{2DDEEE13-2A33-6A47-8740-06E5BCD236D7}" type="slidenum">
              <a:rPr lang="en-US" smtClean="0"/>
              <a:t>‹#›</a:t>
            </a:fld>
            <a:endParaRPr lang="en-US"/>
          </a:p>
        </p:txBody>
      </p:sp>
    </p:spTree>
    <p:extLst>
      <p:ext uri="{BB962C8B-B14F-4D97-AF65-F5344CB8AC3E}">
        <p14:creationId xmlns:p14="http://schemas.microsoft.com/office/powerpoint/2010/main" val="3477310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92AB-A41B-B642-9AC9-2010E13840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00C49D-DB02-304D-97FD-B7DE25E763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BE7D2A-C417-1E4C-91E5-0613687BB0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C69CF-3418-0748-A5D1-91CD66955C70}"/>
              </a:ext>
            </a:extLst>
          </p:cNvPr>
          <p:cNvSpPr>
            <a:spLocks noGrp="1"/>
          </p:cNvSpPr>
          <p:nvPr>
            <p:ph type="dt" sz="half" idx="10"/>
          </p:nvPr>
        </p:nvSpPr>
        <p:spPr/>
        <p:txBody>
          <a:bodyPr/>
          <a:lstStyle/>
          <a:p>
            <a:fld id="{D88BFA66-A09B-4348-B32C-A741C97BAD42}" type="datetimeFigureOut">
              <a:rPr lang="en-US" smtClean="0"/>
              <a:t>1/19/21</a:t>
            </a:fld>
            <a:endParaRPr lang="en-US"/>
          </a:p>
        </p:txBody>
      </p:sp>
      <p:sp>
        <p:nvSpPr>
          <p:cNvPr id="6" name="Footer Placeholder 5">
            <a:extLst>
              <a:ext uri="{FF2B5EF4-FFF2-40B4-BE49-F238E27FC236}">
                <a16:creationId xmlns:a16="http://schemas.microsoft.com/office/drawing/2014/main" id="{FA742076-104C-BE46-A88A-1C67D7C586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BB528-95E4-3545-83B2-401AEE7DF82F}"/>
              </a:ext>
            </a:extLst>
          </p:cNvPr>
          <p:cNvSpPr>
            <a:spLocks noGrp="1"/>
          </p:cNvSpPr>
          <p:nvPr>
            <p:ph type="sldNum" sz="quarter" idx="12"/>
          </p:nvPr>
        </p:nvSpPr>
        <p:spPr/>
        <p:txBody>
          <a:bodyPr/>
          <a:lstStyle/>
          <a:p>
            <a:fld id="{2DDEEE13-2A33-6A47-8740-06E5BCD236D7}" type="slidenum">
              <a:rPr lang="en-US" smtClean="0"/>
              <a:t>‹#›</a:t>
            </a:fld>
            <a:endParaRPr lang="en-US"/>
          </a:p>
        </p:txBody>
      </p:sp>
    </p:spTree>
    <p:extLst>
      <p:ext uri="{BB962C8B-B14F-4D97-AF65-F5344CB8AC3E}">
        <p14:creationId xmlns:p14="http://schemas.microsoft.com/office/powerpoint/2010/main" val="126286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2E0D-E2CD-1A4A-9B78-EE5FB7AED6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A73B5B-3349-F44D-9553-F73AF2B752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0305BF-1559-F74E-9502-4AF21C105F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E9139D-8E19-8347-AAC6-105BD7179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04AED0-C102-CA46-B76D-84EC598618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CBF22B-B9A4-5D4B-874F-5BC3D5F8BEF0}"/>
              </a:ext>
            </a:extLst>
          </p:cNvPr>
          <p:cNvSpPr>
            <a:spLocks noGrp="1"/>
          </p:cNvSpPr>
          <p:nvPr>
            <p:ph type="dt" sz="half" idx="10"/>
          </p:nvPr>
        </p:nvSpPr>
        <p:spPr/>
        <p:txBody>
          <a:bodyPr/>
          <a:lstStyle/>
          <a:p>
            <a:fld id="{D88BFA66-A09B-4348-B32C-A741C97BAD42}" type="datetimeFigureOut">
              <a:rPr lang="en-US" smtClean="0"/>
              <a:t>1/19/21</a:t>
            </a:fld>
            <a:endParaRPr lang="en-US"/>
          </a:p>
        </p:txBody>
      </p:sp>
      <p:sp>
        <p:nvSpPr>
          <p:cNvPr id="8" name="Footer Placeholder 7">
            <a:extLst>
              <a:ext uri="{FF2B5EF4-FFF2-40B4-BE49-F238E27FC236}">
                <a16:creationId xmlns:a16="http://schemas.microsoft.com/office/drawing/2014/main" id="{4B6FF080-FAB0-2D47-A549-0BD23DD8B1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D85E17-5A06-9644-AB89-9148BF9C4FB0}"/>
              </a:ext>
            </a:extLst>
          </p:cNvPr>
          <p:cNvSpPr>
            <a:spLocks noGrp="1"/>
          </p:cNvSpPr>
          <p:nvPr>
            <p:ph type="sldNum" sz="quarter" idx="12"/>
          </p:nvPr>
        </p:nvSpPr>
        <p:spPr/>
        <p:txBody>
          <a:bodyPr/>
          <a:lstStyle/>
          <a:p>
            <a:fld id="{2DDEEE13-2A33-6A47-8740-06E5BCD236D7}" type="slidenum">
              <a:rPr lang="en-US" smtClean="0"/>
              <a:t>‹#›</a:t>
            </a:fld>
            <a:endParaRPr lang="en-US"/>
          </a:p>
        </p:txBody>
      </p:sp>
    </p:spTree>
    <p:extLst>
      <p:ext uri="{BB962C8B-B14F-4D97-AF65-F5344CB8AC3E}">
        <p14:creationId xmlns:p14="http://schemas.microsoft.com/office/powerpoint/2010/main" val="3267850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B28D-4B2C-FA48-A2DA-907075556F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0CE15-BB7B-D749-90EA-A40824E05560}"/>
              </a:ext>
            </a:extLst>
          </p:cNvPr>
          <p:cNvSpPr>
            <a:spLocks noGrp="1"/>
          </p:cNvSpPr>
          <p:nvPr>
            <p:ph type="dt" sz="half" idx="10"/>
          </p:nvPr>
        </p:nvSpPr>
        <p:spPr/>
        <p:txBody>
          <a:bodyPr/>
          <a:lstStyle/>
          <a:p>
            <a:fld id="{D88BFA66-A09B-4348-B32C-A741C97BAD42}" type="datetimeFigureOut">
              <a:rPr lang="en-US" smtClean="0"/>
              <a:t>1/19/21</a:t>
            </a:fld>
            <a:endParaRPr lang="en-US"/>
          </a:p>
        </p:txBody>
      </p:sp>
      <p:sp>
        <p:nvSpPr>
          <p:cNvPr id="4" name="Footer Placeholder 3">
            <a:extLst>
              <a:ext uri="{FF2B5EF4-FFF2-40B4-BE49-F238E27FC236}">
                <a16:creationId xmlns:a16="http://schemas.microsoft.com/office/drawing/2014/main" id="{7B69F2BD-F8FA-1646-B84D-65C2633E26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4904FE-E202-6E48-979B-6911119DDE70}"/>
              </a:ext>
            </a:extLst>
          </p:cNvPr>
          <p:cNvSpPr>
            <a:spLocks noGrp="1"/>
          </p:cNvSpPr>
          <p:nvPr>
            <p:ph type="sldNum" sz="quarter" idx="12"/>
          </p:nvPr>
        </p:nvSpPr>
        <p:spPr/>
        <p:txBody>
          <a:bodyPr/>
          <a:lstStyle/>
          <a:p>
            <a:fld id="{2DDEEE13-2A33-6A47-8740-06E5BCD236D7}" type="slidenum">
              <a:rPr lang="en-US" smtClean="0"/>
              <a:t>‹#›</a:t>
            </a:fld>
            <a:endParaRPr lang="en-US"/>
          </a:p>
        </p:txBody>
      </p:sp>
    </p:spTree>
    <p:extLst>
      <p:ext uri="{BB962C8B-B14F-4D97-AF65-F5344CB8AC3E}">
        <p14:creationId xmlns:p14="http://schemas.microsoft.com/office/powerpoint/2010/main" val="4234986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C247A7-1848-E849-AA3B-DCE095AD02B2}"/>
              </a:ext>
            </a:extLst>
          </p:cNvPr>
          <p:cNvSpPr>
            <a:spLocks noGrp="1"/>
          </p:cNvSpPr>
          <p:nvPr>
            <p:ph type="dt" sz="half" idx="10"/>
          </p:nvPr>
        </p:nvSpPr>
        <p:spPr/>
        <p:txBody>
          <a:bodyPr/>
          <a:lstStyle/>
          <a:p>
            <a:fld id="{D88BFA66-A09B-4348-B32C-A741C97BAD42}" type="datetimeFigureOut">
              <a:rPr lang="en-US" smtClean="0"/>
              <a:t>1/19/21</a:t>
            </a:fld>
            <a:endParaRPr lang="en-US"/>
          </a:p>
        </p:txBody>
      </p:sp>
      <p:sp>
        <p:nvSpPr>
          <p:cNvPr id="3" name="Footer Placeholder 2">
            <a:extLst>
              <a:ext uri="{FF2B5EF4-FFF2-40B4-BE49-F238E27FC236}">
                <a16:creationId xmlns:a16="http://schemas.microsoft.com/office/drawing/2014/main" id="{E3D92B34-6A12-4C43-B8D7-EE7476CAB0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FC98E1-7BAA-1740-97D1-307F19314FC6}"/>
              </a:ext>
            </a:extLst>
          </p:cNvPr>
          <p:cNvSpPr>
            <a:spLocks noGrp="1"/>
          </p:cNvSpPr>
          <p:nvPr>
            <p:ph type="sldNum" sz="quarter" idx="12"/>
          </p:nvPr>
        </p:nvSpPr>
        <p:spPr/>
        <p:txBody>
          <a:bodyPr/>
          <a:lstStyle/>
          <a:p>
            <a:fld id="{2DDEEE13-2A33-6A47-8740-06E5BCD236D7}" type="slidenum">
              <a:rPr lang="en-US" smtClean="0"/>
              <a:t>‹#›</a:t>
            </a:fld>
            <a:endParaRPr lang="en-US"/>
          </a:p>
        </p:txBody>
      </p:sp>
    </p:spTree>
    <p:extLst>
      <p:ext uri="{BB962C8B-B14F-4D97-AF65-F5344CB8AC3E}">
        <p14:creationId xmlns:p14="http://schemas.microsoft.com/office/powerpoint/2010/main" val="973762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AF36C-DD43-5D45-98EA-297FD78E3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49DBB9-40E4-1C49-833C-D34D70400F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C80FE5-5F71-0149-83BC-6BC01C94B3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AA568C-47C7-5748-B523-47B49ADDF4A2}"/>
              </a:ext>
            </a:extLst>
          </p:cNvPr>
          <p:cNvSpPr>
            <a:spLocks noGrp="1"/>
          </p:cNvSpPr>
          <p:nvPr>
            <p:ph type="dt" sz="half" idx="10"/>
          </p:nvPr>
        </p:nvSpPr>
        <p:spPr/>
        <p:txBody>
          <a:bodyPr/>
          <a:lstStyle/>
          <a:p>
            <a:fld id="{D88BFA66-A09B-4348-B32C-A741C97BAD42}" type="datetimeFigureOut">
              <a:rPr lang="en-US" smtClean="0"/>
              <a:t>1/19/21</a:t>
            </a:fld>
            <a:endParaRPr lang="en-US"/>
          </a:p>
        </p:txBody>
      </p:sp>
      <p:sp>
        <p:nvSpPr>
          <p:cNvPr id="6" name="Footer Placeholder 5">
            <a:extLst>
              <a:ext uri="{FF2B5EF4-FFF2-40B4-BE49-F238E27FC236}">
                <a16:creationId xmlns:a16="http://schemas.microsoft.com/office/drawing/2014/main" id="{AFEB7642-5648-7D44-8802-488752EF7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8AE47A-577F-AA43-94EE-DD3FC42A5283}"/>
              </a:ext>
            </a:extLst>
          </p:cNvPr>
          <p:cNvSpPr>
            <a:spLocks noGrp="1"/>
          </p:cNvSpPr>
          <p:nvPr>
            <p:ph type="sldNum" sz="quarter" idx="12"/>
          </p:nvPr>
        </p:nvSpPr>
        <p:spPr/>
        <p:txBody>
          <a:bodyPr/>
          <a:lstStyle/>
          <a:p>
            <a:fld id="{2DDEEE13-2A33-6A47-8740-06E5BCD236D7}" type="slidenum">
              <a:rPr lang="en-US" smtClean="0"/>
              <a:t>‹#›</a:t>
            </a:fld>
            <a:endParaRPr lang="en-US"/>
          </a:p>
        </p:txBody>
      </p:sp>
    </p:spTree>
    <p:extLst>
      <p:ext uri="{BB962C8B-B14F-4D97-AF65-F5344CB8AC3E}">
        <p14:creationId xmlns:p14="http://schemas.microsoft.com/office/powerpoint/2010/main" val="3827188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E800-FDE6-2448-9BD9-ABE222E88A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FA4369-5A77-C742-919E-36B7CCC045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8A37C0-31BC-A544-8442-D98E0C7E16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3FDBA8-3686-2243-89DB-5B111F834182}"/>
              </a:ext>
            </a:extLst>
          </p:cNvPr>
          <p:cNvSpPr>
            <a:spLocks noGrp="1"/>
          </p:cNvSpPr>
          <p:nvPr>
            <p:ph type="dt" sz="half" idx="10"/>
          </p:nvPr>
        </p:nvSpPr>
        <p:spPr/>
        <p:txBody>
          <a:bodyPr/>
          <a:lstStyle/>
          <a:p>
            <a:fld id="{D88BFA66-A09B-4348-B32C-A741C97BAD42}" type="datetimeFigureOut">
              <a:rPr lang="en-US" smtClean="0"/>
              <a:t>1/19/21</a:t>
            </a:fld>
            <a:endParaRPr lang="en-US"/>
          </a:p>
        </p:txBody>
      </p:sp>
      <p:sp>
        <p:nvSpPr>
          <p:cNvPr id="6" name="Footer Placeholder 5">
            <a:extLst>
              <a:ext uri="{FF2B5EF4-FFF2-40B4-BE49-F238E27FC236}">
                <a16:creationId xmlns:a16="http://schemas.microsoft.com/office/drawing/2014/main" id="{CBA7240C-1EA3-4B4B-BF4B-EAE7D3CF7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79E07-1C18-3645-8B30-4CF301D87D89}"/>
              </a:ext>
            </a:extLst>
          </p:cNvPr>
          <p:cNvSpPr>
            <a:spLocks noGrp="1"/>
          </p:cNvSpPr>
          <p:nvPr>
            <p:ph type="sldNum" sz="quarter" idx="12"/>
          </p:nvPr>
        </p:nvSpPr>
        <p:spPr/>
        <p:txBody>
          <a:bodyPr/>
          <a:lstStyle/>
          <a:p>
            <a:fld id="{2DDEEE13-2A33-6A47-8740-06E5BCD236D7}" type="slidenum">
              <a:rPr lang="en-US" smtClean="0"/>
              <a:t>‹#›</a:t>
            </a:fld>
            <a:endParaRPr lang="en-US"/>
          </a:p>
        </p:txBody>
      </p:sp>
    </p:spTree>
    <p:extLst>
      <p:ext uri="{BB962C8B-B14F-4D97-AF65-F5344CB8AC3E}">
        <p14:creationId xmlns:p14="http://schemas.microsoft.com/office/powerpoint/2010/main" val="277707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89F58F-3538-564B-A8B5-132C912365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01D2D3-56CD-CE4C-AB2D-D8E857C539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CC9DB-1B34-D248-9B78-3F5EB29DCC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BFA66-A09B-4348-B32C-A741C97BAD42}" type="datetimeFigureOut">
              <a:rPr lang="en-US" smtClean="0"/>
              <a:t>1/19/21</a:t>
            </a:fld>
            <a:endParaRPr lang="en-US"/>
          </a:p>
        </p:txBody>
      </p:sp>
      <p:sp>
        <p:nvSpPr>
          <p:cNvPr id="5" name="Footer Placeholder 4">
            <a:extLst>
              <a:ext uri="{FF2B5EF4-FFF2-40B4-BE49-F238E27FC236}">
                <a16:creationId xmlns:a16="http://schemas.microsoft.com/office/drawing/2014/main" id="{E225E2D5-A7B1-2546-BA4B-3D72F063F0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74C93D-0CB7-EC49-B6A8-84D7ADA8A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DEEE13-2A33-6A47-8740-06E5BCD236D7}" type="slidenum">
              <a:rPr lang="en-US" smtClean="0"/>
              <a:t>‹#›</a:t>
            </a:fld>
            <a:endParaRPr lang="en-US"/>
          </a:p>
        </p:txBody>
      </p:sp>
    </p:spTree>
    <p:extLst>
      <p:ext uri="{BB962C8B-B14F-4D97-AF65-F5344CB8AC3E}">
        <p14:creationId xmlns:p14="http://schemas.microsoft.com/office/powerpoint/2010/main" val="460142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6B20A3EC-66EC-4163-A2EB-97254E94DBD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FE146-F8BB-E74A-B8D9-029639F7CE6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BUILDING NEW SKILLS:</a:t>
            </a:r>
            <a:br>
              <a:rPr lang="en-US" sz="5200">
                <a:solidFill>
                  <a:srgbClr val="FFFFFF"/>
                </a:solidFill>
              </a:rPr>
            </a:br>
            <a:r>
              <a:rPr lang="en-US" sz="5200">
                <a:solidFill>
                  <a:srgbClr val="FFFFFF"/>
                </a:solidFill>
              </a:rPr>
              <a:t>BASIC DRAWING EXERCISES</a:t>
            </a:r>
          </a:p>
        </p:txBody>
      </p:sp>
      <p:sp>
        <p:nvSpPr>
          <p:cNvPr id="3" name="Subtitle 2">
            <a:extLst>
              <a:ext uri="{FF2B5EF4-FFF2-40B4-BE49-F238E27FC236}">
                <a16:creationId xmlns:a16="http://schemas.microsoft.com/office/drawing/2014/main" id="{5D89F0E9-B007-FD4A-963B-ED5BBB93991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Although these seven exercises are introduced in one presentation, practice each one as a separate lesson.</a:t>
            </a:r>
          </a:p>
        </p:txBody>
      </p:sp>
    </p:spTree>
    <p:extLst>
      <p:ext uri="{BB962C8B-B14F-4D97-AF65-F5344CB8AC3E}">
        <p14:creationId xmlns:p14="http://schemas.microsoft.com/office/powerpoint/2010/main" val="186349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alpha val="45000"/>
              </a:schemeClr>
            </a:gs>
            <a:gs pos="11000">
              <a:schemeClr val="accent2">
                <a:lumMod val="45000"/>
                <a:lumOff val="55000"/>
              </a:schemeClr>
            </a:gs>
            <a:gs pos="43000">
              <a:schemeClr val="accent2">
                <a:lumMod val="45000"/>
                <a:lumOff val="55000"/>
              </a:schemeClr>
            </a:gs>
            <a:gs pos="58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E9ADC4-E968-4D4E-94B9-CC7311455976}"/>
              </a:ext>
            </a:extLst>
          </p:cNvPr>
          <p:cNvSpPr>
            <a:spLocks noGrp="1"/>
          </p:cNvSpPr>
          <p:nvPr>
            <p:ph type="title"/>
          </p:nvPr>
        </p:nvSpPr>
        <p:spPr>
          <a:xfrm>
            <a:off x="839788" y="457200"/>
            <a:ext cx="3932237" cy="1114425"/>
          </a:xfrm>
        </p:spPr>
        <p:txBody>
          <a:bodyPr/>
          <a:lstStyle/>
          <a:p>
            <a:r>
              <a:rPr lang="en-US" dirty="0"/>
              <a:t>Practice 2, Drawing Geometrical Patterns</a:t>
            </a:r>
          </a:p>
        </p:txBody>
      </p:sp>
      <p:pic>
        <p:nvPicPr>
          <p:cNvPr id="5" name="Content Placeholder 4" descr="Diagram&#10;&#10;Description automatically generated">
            <a:extLst>
              <a:ext uri="{FF2B5EF4-FFF2-40B4-BE49-F238E27FC236}">
                <a16:creationId xmlns:a16="http://schemas.microsoft.com/office/drawing/2014/main" id="{BDA2727D-845E-5B45-BC97-15118CCD3D83}"/>
              </a:ext>
            </a:extLst>
          </p:cNvPr>
          <p:cNvPicPr>
            <a:picLocks noGrp="1" noChangeAspect="1"/>
          </p:cNvPicPr>
          <p:nvPr>
            <p:ph idx="1"/>
          </p:nvPr>
        </p:nvPicPr>
        <p:blipFill>
          <a:blip r:embed="rId2"/>
          <a:stretch>
            <a:fillRect/>
          </a:stretch>
        </p:blipFill>
        <p:spPr>
          <a:xfrm>
            <a:off x="5700713" y="72515"/>
            <a:ext cx="5651499" cy="6712970"/>
          </a:xfrm>
        </p:spPr>
      </p:pic>
      <p:sp>
        <p:nvSpPr>
          <p:cNvPr id="7" name="Text Placeholder 6">
            <a:extLst>
              <a:ext uri="{FF2B5EF4-FFF2-40B4-BE49-F238E27FC236}">
                <a16:creationId xmlns:a16="http://schemas.microsoft.com/office/drawing/2014/main" id="{5275B33E-2517-D94B-9806-2669BB433849}"/>
              </a:ext>
            </a:extLst>
          </p:cNvPr>
          <p:cNvSpPr>
            <a:spLocks noGrp="1"/>
          </p:cNvSpPr>
          <p:nvPr>
            <p:ph type="body" sz="half" idx="2"/>
          </p:nvPr>
        </p:nvSpPr>
        <p:spPr>
          <a:xfrm>
            <a:off x="442913" y="1671638"/>
            <a:ext cx="4672011" cy="4729162"/>
          </a:xfrm>
        </p:spPr>
        <p:txBody>
          <a:bodyPr>
            <a:normAutofit fontScale="92500" lnSpcReduction="20000"/>
          </a:bodyPr>
          <a:lstStyle/>
          <a:p>
            <a:pPr algn="ctr"/>
            <a:r>
              <a:rPr lang="en-US" sz="3000" dirty="0"/>
              <a:t>Step 1</a:t>
            </a:r>
            <a:endParaRPr lang="en-US" sz="3000" b="1" dirty="0"/>
          </a:p>
          <a:p>
            <a:r>
              <a:rPr lang="en-US" sz="2600" b="1" dirty="0"/>
              <a:t>Draw geometrical shapes</a:t>
            </a:r>
          </a:p>
          <a:p>
            <a:pPr marL="342900" indent="-342900">
              <a:buFont typeface="Wingdings" pitchFamily="2" charset="2"/>
              <a:buChar char="ü"/>
            </a:pPr>
            <a:r>
              <a:rPr lang="en-US" sz="2600" dirty="0"/>
              <a:t>Light and dark lines </a:t>
            </a:r>
          </a:p>
          <a:p>
            <a:pPr marL="342900" indent="-342900">
              <a:buFont typeface="Wingdings" pitchFamily="2" charset="2"/>
              <a:buChar char="ü"/>
            </a:pPr>
            <a:r>
              <a:rPr lang="en-US" sz="2600" dirty="0"/>
              <a:t>Thick and thin lines</a:t>
            </a:r>
          </a:p>
          <a:p>
            <a:pPr marL="342900" indent="-342900">
              <a:buFont typeface="Wingdings" pitchFamily="2" charset="2"/>
              <a:buChar char="ü"/>
            </a:pPr>
            <a:r>
              <a:rPr lang="en-US" sz="2600" dirty="0"/>
              <a:t>Circles, squares, triangles </a:t>
            </a:r>
          </a:p>
          <a:p>
            <a:pPr marL="342900" indent="-342900">
              <a:buFont typeface="Wingdings" pitchFamily="2" charset="2"/>
              <a:buChar char="ü"/>
            </a:pPr>
            <a:r>
              <a:rPr lang="en-US" sz="2600" dirty="0"/>
              <a:t>Long straight lines, smooth curves </a:t>
            </a:r>
          </a:p>
          <a:p>
            <a:pPr marL="342900" indent="-342900">
              <a:buFont typeface="Wingdings" pitchFamily="2" charset="2"/>
              <a:buChar char="ü"/>
            </a:pPr>
            <a:r>
              <a:rPr lang="en-US" sz="2600" dirty="0"/>
              <a:t>Elbow and finger arcs </a:t>
            </a:r>
          </a:p>
          <a:p>
            <a:r>
              <a:rPr lang="en-US" sz="2400" dirty="0"/>
              <a:t>	</a:t>
            </a:r>
          </a:p>
          <a:p>
            <a:r>
              <a:rPr lang="en-US" sz="2600" b="1" dirty="0"/>
              <a:t>Label finger, wrist, elbow, and shoulder lines.</a:t>
            </a:r>
          </a:p>
          <a:p>
            <a:endParaRPr lang="en-US" sz="2000" dirty="0"/>
          </a:p>
          <a:p>
            <a:r>
              <a:rPr lang="en-US" sz="2000" dirty="0"/>
              <a:t>Make sure you have</a:t>
            </a:r>
            <a:r>
              <a:rPr lang="en-US" sz="2000" b="1" dirty="0"/>
              <a:t> LOTS </a:t>
            </a:r>
            <a:r>
              <a:rPr lang="en-US" sz="2000" dirty="0"/>
              <a:t>of each kind.</a:t>
            </a:r>
          </a:p>
          <a:p>
            <a:endParaRPr lang="en-US" sz="2000" dirty="0"/>
          </a:p>
        </p:txBody>
      </p:sp>
    </p:spTree>
    <p:extLst>
      <p:ext uri="{BB962C8B-B14F-4D97-AF65-F5344CB8AC3E}">
        <p14:creationId xmlns:p14="http://schemas.microsoft.com/office/powerpoint/2010/main" val="759499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alpha val="49000"/>
              </a:schemeClr>
            </a:gs>
            <a:gs pos="11000">
              <a:schemeClr val="accent2">
                <a:lumMod val="45000"/>
                <a:lumOff val="55000"/>
              </a:schemeClr>
            </a:gs>
            <a:gs pos="43000">
              <a:schemeClr val="accent2">
                <a:lumMod val="45000"/>
                <a:lumOff val="55000"/>
              </a:schemeClr>
            </a:gs>
            <a:gs pos="58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A5CD3E-B0BD-4046-AF5B-4554992C7D4E}"/>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Practice #2 Drawing Geometrical Patterns</a:t>
            </a:r>
          </a:p>
        </p:txBody>
      </p:sp>
      <p:sp>
        <p:nvSpPr>
          <p:cNvPr id="3" name="Content Placeholder 2">
            <a:extLst>
              <a:ext uri="{FF2B5EF4-FFF2-40B4-BE49-F238E27FC236}">
                <a16:creationId xmlns:a16="http://schemas.microsoft.com/office/drawing/2014/main" id="{3F1FA631-7ACA-2040-8CD4-E211A15BE8C4}"/>
              </a:ext>
            </a:extLst>
          </p:cNvPr>
          <p:cNvSpPr>
            <a:spLocks noGrp="1"/>
          </p:cNvSpPr>
          <p:nvPr>
            <p:ph idx="1"/>
          </p:nvPr>
        </p:nvSpPr>
        <p:spPr>
          <a:xfrm>
            <a:off x="459351" y="1622745"/>
            <a:ext cx="11470712" cy="4940717"/>
          </a:xfrm>
        </p:spPr>
        <p:txBody>
          <a:bodyPr anchor="ctr">
            <a:noAutofit/>
          </a:bodyPr>
          <a:lstStyle/>
          <a:p>
            <a:pPr marL="0" indent="0" algn="ctr">
              <a:buNone/>
            </a:pPr>
            <a:r>
              <a:rPr lang="en-US" sz="3200" dirty="0"/>
              <a:t>Step 2 </a:t>
            </a:r>
          </a:p>
          <a:p>
            <a:r>
              <a:rPr lang="en-US" dirty="0"/>
              <a:t> Fill in spaces with </a:t>
            </a:r>
            <a:r>
              <a:rPr lang="en-US" b="1" dirty="0"/>
              <a:t>tone</a:t>
            </a:r>
            <a:r>
              <a:rPr lang="en-US" dirty="0"/>
              <a:t>, </a:t>
            </a:r>
            <a:r>
              <a:rPr lang="en-US" b="1" dirty="0"/>
              <a:t>grading</a:t>
            </a:r>
            <a:r>
              <a:rPr lang="en-US" dirty="0"/>
              <a:t> and </a:t>
            </a:r>
            <a:r>
              <a:rPr lang="en-US" b="1" dirty="0"/>
              <a:t>texture. </a:t>
            </a:r>
            <a:r>
              <a:rPr lang="en-US" dirty="0"/>
              <a:t>Fill in some of the spaces with even, continuous tone, or a smooth graded tone going from rich dark to as light a value as you can make.</a:t>
            </a:r>
          </a:p>
          <a:p>
            <a:endParaRPr lang="en-US" dirty="0"/>
          </a:p>
          <a:p>
            <a:pPr lvl="1"/>
            <a:r>
              <a:rPr lang="en-US" sz="2800" dirty="0"/>
              <a:t>Fill boxes with hatched lines and cross hatching. </a:t>
            </a:r>
          </a:p>
          <a:p>
            <a:pPr lvl="1"/>
            <a:r>
              <a:rPr lang="en-US" sz="2800" dirty="0"/>
              <a:t>Invent textures:  A hairy surface, a bumpy surface, a pitted surface, a pebbled surface, dry cracks.</a:t>
            </a:r>
          </a:p>
          <a:p>
            <a:pPr lvl="1"/>
            <a:r>
              <a:rPr lang="en-US" sz="2800" dirty="0"/>
              <a:t>Use only one color but vary the texture and pressure to create color and tone. </a:t>
            </a:r>
            <a:endParaRPr lang="en-US" sz="2400" dirty="0"/>
          </a:p>
          <a:p>
            <a:pPr>
              <a:buFont typeface="Wingdings" pitchFamily="2" charset="2"/>
              <a:buChar char="v"/>
            </a:pPr>
            <a:r>
              <a:rPr lang="en-US" sz="2400" dirty="0"/>
              <a:t>With this training, you will be able to draw straight lines, smooth curves, and sets of parallel lines, which are great for plant stems. </a:t>
            </a:r>
          </a:p>
          <a:p>
            <a:endParaRPr lang="en-US" sz="2400" dirty="0"/>
          </a:p>
        </p:txBody>
      </p:sp>
    </p:spTree>
    <p:extLst>
      <p:ext uri="{BB962C8B-B14F-4D97-AF65-F5344CB8AC3E}">
        <p14:creationId xmlns:p14="http://schemas.microsoft.com/office/powerpoint/2010/main" val="1439402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alpha val="29000"/>
              </a:schemeClr>
            </a:gs>
            <a:gs pos="11000">
              <a:schemeClr val="accent2">
                <a:lumMod val="45000"/>
                <a:lumOff val="55000"/>
              </a:schemeClr>
            </a:gs>
            <a:gs pos="43000">
              <a:schemeClr val="accent2">
                <a:lumMod val="45000"/>
                <a:lumOff val="55000"/>
              </a:schemeClr>
            </a:gs>
            <a:gs pos="58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82F68D4-FE94-3F46-9C39-24FF00A6D268}"/>
              </a:ext>
            </a:extLst>
          </p:cNvPr>
          <p:cNvSpPr>
            <a:spLocks noGrp="1"/>
          </p:cNvSpPr>
          <p:nvPr>
            <p:ph type="body" sz="quarter" idx="3"/>
          </p:nvPr>
        </p:nvSpPr>
        <p:spPr>
          <a:xfrm>
            <a:off x="6096000" y="400843"/>
            <a:ext cx="5183188" cy="518231"/>
          </a:xfrm>
        </p:spPr>
        <p:txBody>
          <a:bodyPr/>
          <a:lstStyle/>
          <a:p>
            <a:pPr algn="ctr"/>
            <a:r>
              <a:rPr lang="en-US" dirty="0"/>
              <a:t>Practice #2, Step 2</a:t>
            </a:r>
          </a:p>
        </p:txBody>
      </p:sp>
      <p:pic>
        <p:nvPicPr>
          <p:cNvPr id="20" name="Content Placeholder 19" descr="Diagram&#10;&#10;Description automatically generated">
            <a:extLst>
              <a:ext uri="{FF2B5EF4-FFF2-40B4-BE49-F238E27FC236}">
                <a16:creationId xmlns:a16="http://schemas.microsoft.com/office/drawing/2014/main" id="{BC31B73F-C3D1-2B47-A855-5D700A9C2432}"/>
              </a:ext>
            </a:extLst>
          </p:cNvPr>
          <p:cNvPicPr>
            <a:picLocks noGrp="1" noChangeAspect="1"/>
          </p:cNvPicPr>
          <p:nvPr>
            <p:ph sz="quarter" idx="4"/>
          </p:nvPr>
        </p:nvPicPr>
        <p:blipFill>
          <a:blip r:embed="rId2"/>
          <a:stretch>
            <a:fillRect/>
          </a:stretch>
        </p:blipFill>
        <p:spPr>
          <a:xfrm rot="5400000">
            <a:off x="6096764" y="1589755"/>
            <a:ext cx="5746285" cy="4368797"/>
          </a:xfrm>
        </p:spPr>
      </p:pic>
      <p:sp>
        <p:nvSpPr>
          <p:cNvPr id="5" name="Text Placeholder 4">
            <a:extLst>
              <a:ext uri="{FF2B5EF4-FFF2-40B4-BE49-F238E27FC236}">
                <a16:creationId xmlns:a16="http://schemas.microsoft.com/office/drawing/2014/main" id="{86269E18-A86A-F14C-8BC4-85E81FF9752E}"/>
              </a:ext>
            </a:extLst>
          </p:cNvPr>
          <p:cNvSpPr>
            <a:spLocks noGrp="1"/>
          </p:cNvSpPr>
          <p:nvPr>
            <p:ph type="body" idx="1"/>
          </p:nvPr>
        </p:nvSpPr>
        <p:spPr>
          <a:xfrm>
            <a:off x="805920" y="400844"/>
            <a:ext cx="5157787" cy="518231"/>
          </a:xfrm>
        </p:spPr>
        <p:txBody>
          <a:bodyPr/>
          <a:lstStyle/>
          <a:p>
            <a:pPr algn="ctr"/>
            <a:r>
              <a:rPr lang="en-US" dirty="0"/>
              <a:t>Practice #2, Step 1</a:t>
            </a:r>
          </a:p>
        </p:txBody>
      </p:sp>
      <p:pic>
        <p:nvPicPr>
          <p:cNvPr id="14" name="Content Placeholder 13" descr="Diagram&#10;&#10;Description automatically generated">
            <a:extLst>
              <a:ext uri="{FF2B5EF4-FFF2-40B4-BE49-F238E27FC236}">
                <a16:creationId xmlns:a16="http://schemas.microsoft.com/office/drawing/2014/main" id="{2F710191-948F-8244-BC3A-174006E3DC7A}"/>
              </a:ext>
            </a:extLst>
          </p:cNvPr>
          <p:cNvPicPr>
            <a:picLocks noGrp="1" noChangeAspect="1"/>
          </p:cNvPicPr>
          <p:nvPr>
            <p:ph sz="half" idx="2"/>
          </p:nvPr>
        </p:nvPicPr>
        <p:blipFill>
          <a:blip r:embed="rId3"/>
          <a:stretch>
            <a:fillRect/>
          </a:stretch>
        </p:blipFill>
        <p:spPr>
          <a:xfrm>
            <a:off x="1115746" y="864887"/>
            <a:ext cx="4538133" cy="5782409"/>
          </a:xfrm>
        </p:spPr>
      </p:pic>
    </p:spTree>
    <p:extLst>
      <p:ext uri="{BB962C8B-B14F-4D97-AF65-F5344CB8AC3E}">
        <p14:creationId xmlns:p14="http://schemas.microsoft.com/office/powerpoint/2010/main" val="4148726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AFAC9-1E45-B047-8554-87AFAA8A18AB}"/>
              </a:ext>
            </a:extLst>
          </p:cNvPr>
          <p:cNvSpPr>
            <a:spLocks noGrp="1"/>
          </p:cNvSpPr>
          <p:nvPr>
            <p:ph type="title"/>
          </p:nvPr>
        </p:nvSpPr>
        <p:spPr>
          <a:solidFill>
            <a:schemeClr val="accent6">
              <a:lumMod val="20000"/>
              <a:lumOff val="80000"/>
            </a:schemeClr>
          </a:solidFill>
        </p:spPr>
        <p:txBody>
          <a:bodyPr/>
          <a:lstStyle/>
          <a:p>
            <a:r>
              <a:rPr lang="en-US" dirty="0"/>
              <a:t>Practice 3: Finger Tracing and Air Drawing</a:t>
            </a:r>
          </a:p>
        </p:txBody>
      </p:sp>
      <p:sp>
        <p:nvSpPr>
          <p:cNvPr id="7" name="Content Placeholder 6">
            <a:extLst>
              <a:ext uri="{FF2B5EF4-FFF2-40B4-BE49-F238E27FC236}">
                <a16:creationId xmlns:a16="http://schemas.microsoft.com/office/drawing/2014/main" id="{5D5C069F-76F0-7541-B741-1CEB56D46277}"/>
              </a:ext>
            </a:extLst>
          </p:cNvPr>
          <p:cNvSpPr>
            <a:spLocks noGrp="1"/>
          </p:cNvSpPr>
          <p:nvPr>
            <p:ph idx="1"/>
          </p:nvPr>
        </p:nvSpPr>
        <p:spPr>
          <a:xfrm>
            <a:off x="838199" y="1825624"/>
            <a:ext cx="10977563" cy="5032375"/>
          </a:xfrm>
          <a:solidFill>
            <a:schemeClr val="accent6">
              <a:lumMod val="40000"/>
              <a:lumOff val="60000"/>
            </a:schemeClr>
          </a:solidFill>
        </p:spPr>
        <p:txBody>
          <a:bodyPr/>
          <a:lstStyle/>
          <a:p>
            <a:r>
              <a:rPr lang="en-US" dirty="0"/>
              <a:t>Before you can draw the object, you must train your eye to see angles and changes of contour. The goal is to draw the shape that is in front of you, not the one in your imagination.</a:t>
            </a:r>
          </a:p>
          <a:p>
            <a:endParaRPr lang="en-US" dirty="0"/>
          </a:p>
        </p:txBody>
      </p:sp>
      <p:pic>
        <p:nvPicPr>
          <p:cNvPr id="9" name="Picture 8" descr="A picture containing mammal&#10;&#10;Description automatically generated">
            <a:extLst>
              <a:ext uri="{FF2B5EF4-FFF2-40B4-BE49-F238E27FC236}">
                <a16:creationId xmlns:a16="http://schemas.microsoft.com/office/drawing/2014/main" id="{8989FDEB-CE8A-8544-8D1B-D7E0E920B0A1}"/>
              </a:ext>
            </a:extLst>
          </p:cNvPr>
          <p:cNvPicPr>
            <a:picLocks noChangeAspect="1"/>
          </p:cNvPicPr>
          <p:nvPr/>
        </p:nvPicPr>
        <p:blipFill>
          <a:blip r:embed="rId2"/>
          <a:stretch>
            <a:fillRect/>
          </a:stretch>
        </p:blipFill>
        <p:spPr>
          <a:xfrm>
            <a:off x="2043113" y="3263922"/>
            <a:ext cx="6634162" cy="3228953"/>
          </a:xfrm>
          <a:prstGeom prst="rect">
            <a:avLst/>
          </a:prstGeom>
        </p:spPr>
      </p:pic>
    </p:spTree>
    <p:extLst>
      <p:ext uri="{BB962C8B-B14F-4D97-AF65-F5344CB8AC3E}">
        <p14:creationId xmlns:p14="http://schemas.microsoft.com/office/powerpoint/2010/main" val="3738743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61B83-94FF-9140-8E8E-8AFB175FA265}"/>
              </a:ext>
            </a:extLst>
          </p:cNvPr>
          <p:cNvSpPr>
            <a:spLocks noGrp="1"/>
          </p:cNvSpPr>
          <p:nvPr>
            <p:ph type="title"/>
          </p:nvPr>
        </p:nvSpPr>
        <p:spPr>
          <a:xfrm>
            <a:off x="838200" y="365126"/>
            <a:ext cx="10515600" cy="936626"/>
          </a:xfrm>
          <a:solidFill>
            <a:schemeClr val="accent6">
              <a:lumMod val="20000"/>
              <a:lumOff val="80000"/>
            </a:schemeClr>
          </a:solidFill>
        </p:spPr>
        <p:txBody>
          <a:bodyPr/>
          <a:lstStyle/>
          <a:p>
            <a:r>
              <a:rPr lang="en-US" dirty="0"/>
              <a:t>Practice 3: Finger Tracing and Air Drawing</a:t>
            </a:r>
          </a:p>
        </p:txBody>
      </p:sp>
      <p:sp>
        <p:nvSpPr>
          <p:cNvPr id="3" name="Content Placeholder 2">
            <a:extLst>
              <a:ext uri="{FF2B5EF4-FFF2-40B4-BE49-F238E27FC236}">
                <a16:creationId xmlns:a16="http://schemas.microsoft.com/office/drawing/2014/main" id="{A1CC598F-A733-0540-98F6-02A860EA5856}"/>
              </a:ext>
            </a:extLst>
          </p:cNvPr>
          <p:cNvSpPr>
            <a:spLocks noGrp="1"/>
          </p:cNvSpPr>
          <p:nvPr>
            <p:ph idx="1"/>
          </p:nvPr>
        </p:nvSpPr>
        <p:spPr>
          <a:xfrm>
            <a:off x="838200" y="1443038"/>
            <a:ext cx="10515600" cy="4733925"/>
          </a:xfrm>
        </p:spPr>
        <p:txBody>
          <a:bodyPr/>
          <a:lstStyle/>
          <a:p>
            <a:r>
              <a:rPr lang="en-US" dirty="0"/>
              <a:t>Hold an object in one hand or place an object in front of you. </a:t>
            </a:r>
          </a:p>
          <a:p>
            <a:r>
              <a:rPr lang="en-US" dirty="0"/>
              <a:t>Close one eye and trace the edges with a finger of the other hand.</a:t>
            </a:r>
          </a:p>
        </p:txBody>
      </p:sp>
      <p:pic>
        <p:nvPicPr>
          <p:cNvPr id="5" name="Picture 4">
            <a:extLst>
              <a:ext uri="{FF2B5EF4-FFF2-40B4-BE49-F238E27FC236}">
                <a16:creationId xmlns:a16="http://schemas.microsoft.com/office/drawing/2014/main" id="{C89E0E5C-D3FD-EB44-98EA-B4C0759EEA52}"/>
              </a:ext>
            </a:extLst>
          </p:cNvPr>
          <p:cNvPicPr>
            <a:picLocks noChangeAspect="1"/>
          </p:cNvPicPr>
          <p:nvPr/>
        </p:nvPicPr>
        <p:blipFill>
          <a:blip r:embed="rId2"/>
          <a:stretch>
            <a:fillRect/>
          </a:stretch>
        </p:blipFill>
        <p:spPr>
          <a:xfrm>
            <a:off x="2614611" y="2519858"/>
            <a:ext cx="6562249" cy="3798391"/>
          </a:xfrm>
          <a:prstGeom prst="rect">
            <a:avLst/>
          </a:prstGeom>
        </p:spPr>
      </p:pic>
    </p:spTree>
    <p:extLst>
      <p:ext uri="{BB962C8B-B14F-4D97-AF65-F5344CB8AC3E}">
        <p14:creationId xmlns:p14="http://schemas.microsoft.com/office/powerpoint/2010/main" val="3492777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F500F-F153-1940-80FE-77FD3D3D56F6}"/>
              </a:ext>
            </a:extLst>
          </p:cNvPr>
          <p:cNvSpPr>
            <a:spLocks noGrp="1"/>
          </p:cNvSpPr>
          <p:nvPr>
            <p:ph type="title"/>
          </p:nvPr>
        </p:nvSpPr>
        <p:spPr>
          <a:solidFill>
            <a:schemeClr val="accent6">
              <a:lumMod val="20000"/>
              <a:lumOff val="80000"/>
            </a:schemeClr>
          </a:solidFill>
        </p:spPr>
        <p:txBody>
          <a:bodyPr/>
          <a:lstStyle/>
          <a:p>
            <a:r>
              <a:rPr lang="en-US" dirty="0"/>
              <a:t>Practice 3: Finger Tracing and Air Drawing</a:t>
            </a:r>
          </a:p>
        </p:txBody>
      </p:sp>
      <p:sp>
        <p:nvSpPr>
          <p:cNvPr id="3" name="Content Placeholder 2">
            <a:extLst>
              <a:ext uri="{FF2B5EF4-FFF2-40B4-BE49-F238E27FC236}">
                <a16:creationId xmlns:a16="http://schemas.microsoft.com/office/drawing/2014/main" id="{6E6FD6DE-204D-444A-9339-C19D7251B957}"/>
              </a:ext>
            </a:extLst>
          </p:cNvPr>
          <p:cNvSpPr>
            <a:spLocks noGrp="1"/>
          </p:cNvSpPr>
          <p:nvPr>
            <p:ph idx="1"/>
          </p:nvPr>
        </p:nvSpPr>
        <p:spPr>
          <a:xfrm>
            <a:off x="0" y="1690688"/>
            <a:ext cx="12191999" cy="5167311"/>
          </a:xfrm>
          <a:solidFill>
            <a:schemeClr val="accent6">
              <a:lumMod val="40000"/>
              <a:lumOff val="60000"/>
            </a:schemeClr>
          </a:solidFill>
        </p:spPr>
        <p:txBody>
          <a:bodyPr/>
          <a:lstStyle/>
          <a:p>
            <a:r>
              <a:rPr lang="en-US" dirty="0"/>
              <a:t>As you trace the edges, describe out loud the new angle each time your finger changes direction. </a:t>
            </a:r>
          </a:p>
          <a:p>
            <a:r>
              <a:rPr lang="en-US" dirty="0"/>
              <a:t>For example: “Straight down, sharp right turn, short flat edge, starting to curve down, little bump, now straight out at an angle.”</a:t>
            </a:r>
          </a:p>
          <a:p>
            <a:endParaRPr lang="en-US" dirty="0"/>
          </a:p>
        </p:txBody>
      </p:sp>
      <p:pic>
        <p:nvPicPr>
          <p:cNvPr id="4" name="Picture 3">
            <a:extLst>
              <a:ext uri="{FF2B5EF4-FFF2-40B4-BE49-F238E27FC236}">
                <a16:creationId xmlns:a16="http://schemas.microsoft.com/office/drawing/2014/main" id="{FB3A22EA-7097-874B-8F92-0283A2217F0F}"/>
              </a:ext>
            </a:extLst>
          </p:cNvPr>
          <p:cNvPicPr>
            <a:picLocks noChangeAspect="1"/>
          </p:cNvPicPr>
          <p:nvPr/>
        </p:nvPicPr>
        <p:blipFill>
          <a:blip r:embed="rId2"/>
          <a:stretch>
            <a:fillRect/>
          </a:stretch>
        </p:blipFill>
        <p:spPr>
          <a:xfrm>
            <a:off x="3314700" y="3704633"/>
            <a:ext cx="5176360" cy="2996204"/>
          </a:xfrm>
          <a:prstGeom prst="rect">
            <a:avLst/>
          </a:prstGeom>
        </p:spPr>
      </p:pic>
    </p:spTree>
    <p:extLst>
      <p:ext uri="{BB962C8B-B14F-4D97-AF65-F5344CB8AC3E}">
        <p14:creationId xmlns:p14="http://schemas.microsoft.com/office/powerpoint/2010/main" val="1795056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08924-1D3A-FC4B-AA78-787D8505C386}"/>
              </a:ext>
            </a:extLst>
          </p:cNvPr>
          <p:cNvSpPr>
            <a:spLocks noGrp="1"/>
          </p:cNvSpPr>
          <p:nvPr>
            <p:ph type="title"/>
          </p:nvPr>
        </p:nvSpPr>
        <p:spPr>
          <a:solidFill>
            <a:schemeClr val="accent6">
              <a:lumMod val="20000"/>
              <a:lumOff val="80000"/>
            </a:schemeClr>
          </a:solidFill>
        </p:spPr>
        <p:txBody>
          <a:bodyPr>
            <a:normAutofit/>
          </a:bodyPr>
          <a:lstStyle/>
          <a:p>
            <a:r>
              <a:rPr lang="en-US" sz="3600" b="1" dirty="0"/>
              <a:t>Practice 3: </a:t>
            </a:r>
            <a:br>
              <a:rPr lang="en-US" sz="3600" b="1" dirty="0"/>
            </a:br>
            <a:r>
              <a:rPr lang="en-US" sz="3600" b="1" dirty="0"/>
              <a:t>Finger Tracing and Air Drawing</a:t>
            </a:r>
          </a:p>
        </p:txBody>
      </p:sp>
      <p:sp>
        <p:nvSpPr>
          <p:cNvPr id="3" name="Content Placeholder 2">
            <a:extLst>
              <a:ext uri="{FF2B5EF4-FFF2-40B4-BE49-F238E27FC236}">
                <a16:creationId xmlns:a16="http://schemas.microsoft.com/office/drawing/2014/main" id="{DEFBAEC9-60B8-294E-A6AF-CB0C9C9B7044}"/>
              </a:ext>
            </a:extLst>
          </p:cNvPr>
          <p:cNvSpPr>
            <a:spLocks noGrp="1"/>
          </p:cNvSpPr>
          <p:nvPr>
            <p:ph idx="1"/>
          </p:nvPr>
        </p:nvSpPr>
        <p:spPr>
          <a:solidFill>
            <a:schemeClr val="accent6">
              <a:lumMod val="40000"/>
              <a:lumOff val="60000"/>
            </a:schemeClr>
          </a:solidFill>
        </p:spPr>
        <p:txBody>
          <a:bodyPr>
            <a:normAutofit lnSpcReduction="10000"/>
          </a:bodyPr>
          <a:lstStyle/>
          <a:p>
            <a:r>
              <a:rPr lang="en-US" dirty="0"/>
              <a:t>Now do this with a pencil in your hand.</a:t>
            </a:r>
          </a:p>
          <a:p>
            <a:r>
              <a:rPr lang="en-US" dirty="0"/>
              <a:t>This time, trace the shape in the air with the tip of the pencil. Imagine a line being inscribed on the wall behind the object.</a:t>
            </a:r>
          </a:p>
          <a:p>
            <a:r>
              <a:rPr lang="en-US" dirty="0"/>
              <a:t>Each micro change or pencil direction or line-segment length is a decision. You want to notice each decision as you move around the object. </a:t>
            </a:r>
          </a:p>
        </p:txBody>
      </p:sp>
      <p:sp>
        <p:nvSpPr>
          <p:cNvPr id="6" name="Text Placeholder 5">
            <a:extLst>
              <a:ext uri="{FF2B5EF4-FFF2-40B4-BE49-F238E27FC236}">
                <a16:creationId xmlns:a16="http://schemas.microsoft.com/office/drawing/2014/main" id="{EB217F85-7DB4-5240-9C87-71CABFC6A29F}"/>
              </a:ext>
            </a:extLst>
          </p:cNvPr>
          <p:cNvSpPr>
            <a:spLocks noGrp="1"/>
          </p:cNvSpPr>
          <p:nvPr>
            <p:ph type="body" sz="half" idx="2"/>
          </p:nvPr>
        </p:nvSpPr>
        <p:spPr/>
        <p:txBody>
          <a:bodyPr/>
          <a:lstStyle/>
          <a:p>
            <a:endParaRPr lang="en-US"/>
          </a:p>
        </p:txBody>
      </p:sp>
      <p:pic>
        <p:nvPicPr>
          <p:cNvPr id="5" name="Picture 4" descr="A person holding a baby goat&#10;&#10;Description automatically generated with low confidence">
            <a:extLst>
              <a:ext uri="{FF2B5EF4-FFF2-40B4-BE49-F238E27FC236}">
                <a16:creationId xmlns:a16="http://schemas.microsoft.com/office/drawing/2014/main" id="{F3718D44-8CB7-FB4A-B51D-C8A7F3CD1EF3}"/>
              </a:ext>
            </a:extLst>
          </p:cNvPr>
          <p:cNvPicPr>
            <a:picLocks noChangeAspect="1"/>
          </p:cNvPicPr>
          <p:nvPr/>
        </p:nvPicPr>
        <p:blipFill>
          <a:blip r:embed="rId2"/>
          <a:stretch>
            <a:fillRect/>
          </a:stretch>
        </p:blipFill>
        <p:spPr>
          <a:xfrm>
            <a:off x="836612" y="2414900"/>
            <a:ext cx="3966414" cy="3096587"/>
          </a:xfrm>
          <a:prstGeom prst="rect">
            <a:avLst/>
          </a:prstGeom>
        </p:spPr>
      </p:pic>
    </p:spTree>
    <p:extLst>
      <p:ext uri="{BB962C8B-B14F-4D97-AF65-F5344CB8AC3E}">
        <p14:creationId xmlns:p14="http://schemas.microsoft.com/office/powerpoint/2010/main" val="2433736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59C57F3-FB45-8647-B310-54525A5903A9}"/>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Practice 4: Learning to Draw Lightly</a:t>
            </a:r>
          </a:p>
        </p:txBody>
      </p:sp>
      <p:sp>
        <p:nvSpPr>
          <p:cNvPr id="6" name="Content Placeholder 5">
            <a:extLst>
              <a:ext uri="{FF2B5EF4-FFF2-40B4-BE49-F238E27FC236}">
                <a16:creationId xmlns:a16="http://schemas.microsoft.com/office/drawing/2014/main" id="{C854503D-AA92-344D-8FD8-02068DF847BC}"/>
              </a:ext>
            </a:extLst>
          </p:cNvPr>
          <p:cNvSpPr>
            <a:spLocks noGrp="1"/>
          </p:cNvSpPr>
          <p:nvPr>
            <p:ph idx="1"/>
          </p:nvPr>
        </p:nvSpPr>
        <p:spPr>
          <a:xfrm>
            <a:off x="1371599" y="2318197"/>
            <a:ext cx="9724031" cy="3683358"/>
          </a:xfrm>
        </p:spPr>
        <p:txBody>
          <a:bodyPr anchor="ctr">
            <a:normAutofit/>
          </a:bodyPr>
          <a:lstStyle/>
          <a:p>
            <a:r>
              <a:rPr lang="en-US" sz="3200" dirty="0"/>
              <a:t>Learning to draw lightly is a skill we can develop with a little practice.</a:t>
            </a:r>
          </a:p>
          <a:p>
            <a:r>
              <a:rPr lang="en-US" sz="3200" dirty="0"/>
              <a:t>The energy behind this kind of drawing will be used again and again in observational drawing.</a:t>
            </a:r>
          </a:p>
          <a:p>
            <a:r>
              <a:rPr lang="en-US" sz="3200" dirty="0"/>
              <a:t>Using one journal page, get ready to warm up!</a:t>
            </a:r>
          </a:p>
        </p:txBody>
      </p:sp>
    </p:spTree>
    <p:extLst>
      <p:ext uri="{BB962C8B-B14F-4D97-AF65-F5344CB8AC3E}">
        <p14:creationId xmlns:p14="http://schemas.microsoft.com/office/powerpoint/2010/main" val="2377810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A3877-BFFA-1340-A5B3-3B874D0756C3}"/>
              </a:ext>
            </a:extLst>
          </p:cNvPr>
          <p:cNvSpPr>
            <a:spLocks noGrp="1"/>
          </p:cNvSpPr>
          <p:nvPr>
            <p:ph type="title"/>
          </p:nvPr>
        </p:nvSpPr>
        <p:spPr>
          <a:xfrm>
            <a:off x="358378" y="457994"/>
            <a:ext cx="4557711" cy="1058862"/>
          </a:xfrm>
        </p:spPr>
        <p:txBody>
          <a:bodyPr/>
          <a:lstStyle/>
          <a:p>
            <a:r>
              <a:rPr lang="en-US" dirty="0"/>
              <a:t>Practice 4</a:t>
            </a:r>
            <a:br>
              <a:rPr lang="en-US" dirty="0"/>
            </a:br>
            <a:r>
              <a:rPr lang="en-US" dirty="0"/>
              <a:t>Learning to Draw Lightly</a:t>
            </a:r>
          </a:p>
        </p:txBody>
      </p:sp>
      <p:pic>
        <p:nvPicPr>
          <p:cNvPr id="6" name="Picture Placeholder 5" descr="Circle&#10;&#10;Description automatically generated with medium confidence">
            <a:extLst>
              <a:ext uri="{FF2B5EF4-FFF2-40B4-BE49-F238E27FC236}">
                <a16:creationId xmlns:a16="http://schemas.microsoft.com/office/drawing/2014/main" id="{1112F362-8039-B34D-8892-12D8BD093AD1}"/>
              </a:ext>
            </a:extLst>
          </p:cNvPr>
          <p:cNvPicPr>
            <a:picLocks noGrp="1" noChangeAspect="1"/>
          </p:cNvPicPr>
          <p:nvPr>
            <p:ph type="pic" idx="1"/>
          </p:nvPr>
        </p:nvPicPr>
        <p:blipFill rotWithShape="1">
          <a:blip r:embed="rId2"/>
          <a:srcRect l="10633" r="10633"/>
          <a:stretch/>
        </p:blipFill>
        <p:spPr/>
      </p:pic>
      <p:sp>
        <p:nvSpPr>
          <p:cNvPr id="3" name="Content Placeholder 2">
            <a:extLst>
              <a:ext uri="{FF2B5EF4-FFF2-40B4-BE49-F238E27FC236}">
                <a16:creationId xmlns:a16="http://schemas.microsoft.com/office/drawing/2014/main" id="{C275A37A-41F9-B149-8AB3-F9FBF0AEFF9F}"/>
              </a:ext>
            </a:extLst>
          </p:cNvPr>
          <p:cNvSpPr>
            <a:spLocks noGrp="1"/>
          </p:cNvSpPr>
          <p:nvPr>
            <p:ph type="body" sz="half" idx="2"/>
          </p:nvPr>
        </p:nvSpPr>
        <p:spPr>
          <a:xfrm>
            <a:off x="358378" y="1516857"/>
            <a:ext cx="4730352" cy="5153818"/>
          </a:xfrm>
        </p:spPr>
        <p:txBody>
          <a:bodyPr>
            <a:normAutofit fontScale="77500" lnSpcReduction="20000"/>
          </a:bodyPr>
          <a:lstStyle/>
          <a:p>
            <a:endParaRPr lang="en-US" sz="2900" dirty="0"/>
          </a:p>
          <a:p>
            <a:r>
              <a:rPr lang="en-US" sz="2900" dirty="0"/>
              <a:t>Use the following sequence as a </a:t>
            </a:r>
            <a:r>
              <a:rPr lang="en-US" sz="2900" b="1" dirty="0"/>
              <a:t>warm-up</a:t>
            </a:r>
            <a:r>
              <a:rPr lang="en-US" sz="2900" dirty="0"/>
              <a:t> to drawing.</a:t>
            </a:r>
          </a:p>
          <a:p>
            <a:pPr lvl="1"/>
            <a:endParaRPr lang="en-US" sz="3200" dirty="0"/>
          </a:p>
          <a:p>
            <a:pPr marL="514350" indent="-514350">
              <a:buAutoNum type="arabicPeriod"/>
            </a:pPr>
            <a:r>
              <a:rPr lang="en-US" sz="3400" dirty="0"/>
              <a:t>Start by loosening up. Relax your shoulders, arm and hand. And draw a circle on your paper.</a:t>
            </a:r>
          </a:p>
          <a:p>
            <a:pPr marL="514350" indent="-514350">
              <a:buAutoNum type="arabicPeriod"/>
            </a:pPr>
            <a:r>
              <a:rPr lang="en-US" sz="3200" dirty="0"/>
              <a:t>Drop your shoulders, unclench your jaw, loosen up on your pencil grip and move your pencil grip back a little. </a:t>
            </a:r>
          </a:p>
          <a:p>
            <a:pPr marL="514350" indent="-514350">
              <a:buAutoNum type="arabicPeriod"/>
            </a:pPr>
            <a:r>
              <a:rPr lang="en-US" sz="3200" dirty="0"/>
              <a:t>When you draw, move your whole arm, not just the fingers. Draw another circle, then another.</a:t>
            </a:r>
          </a:p>
          <a:p>
            <a:pPr marL="457200" lvl="1" indent="0">
              <a:buNone/>
            </a:pPr>
            <a:endParaRPr lang="en-US" dirty="0"/>
          </a:p>
          <a:p>
            <a:endParaRPr lang="en-US" dirty="0"/>
          </a:p>
        </p:txBody>
      </p:sp>
    </p:spTree>
    <p:extLst>
      <p:ext uri="{BB962C8B-B14F-4D97-AF65-F5344CB8AC3E}">
        <p14:creationId xmlns:p14="http://schemas.microsoft.com/office/powerpoint/2010/main" val="2558982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054F-0DFF-B147-BC07-89CC3DAEC15D}"/>
              </a:ext>
            </a:extLst>
          </p:cNvPr>
          <p:cNvSpPr>
            <a:spLocks noGrp="1"/>
          </p:cNvSpPr>
          <p:nvPr>
            <p:ph type="title"/>
          </p:nvPr>
        </p:nvSpPr>
        <p:spPr>
          <a:xfrm>
            <a:off x="839788" y="457200"/>
            <a:ext cx="3932237" cy="1114425"/>
          </a:xfrm>
        </p:spPr>
        <p:txBody>
          <a:bodyPr/>
          <a:lstStyle/>
          <a:p>
            <a:r>
              <a:rPr lang="en-US" b="1" dirty="0"/>
              <a:t>Practice 4: Learning to Draw Lightly</a:t>
            </a:r>
          </a:p>
        </p:txBody>
      </p:sp>
      <p:sp>
        <p:nvSpPr>
          <p:cNvPr id="3" name="Content Placeholder 2">
            <a:extLst>
              <a:ext uri="{FF2B5EF4-FFF2-40B4-BE49-F238E27FC236}">
                <a16:creationId xmlns:a16="http://schemas.microsoft.com/office/drawing/2014/main" id="{349CA9F3-CC1B-4441-8103-825F786A357C}"/>
              </a:ext>
            </a:extLst>
          </p:cNvPr>
          <p:cNvSpPr>
            <a:spLocks noGrp="1"/>
          </p:cNvSpPr>
          <p:nvPr>
            <p:ph idx="1"/>
          </p:nvPr>
        </p:nvSpPr>
        <p:spPr/>
        <p:txBody>
          <a:bodyPr/>
          <a:lstStyle/>
          <a:p>
            <a:r>
              <a:rPr lang="en-US" b="1" dirty="0"/>
              <a:t>Now lighten up!</a:t>
            </a:r>
          </a:p>
          <a:p>
            <a:pPr lvl="1"/>
            <a:r>
              <a:rPr lang="en-US" dirty="0"/>
              <a:t>Draw a circle as lightly as you can. </a:t>
            </a:r>
          </a:p>
          <a:p>
            <a:pPr lvl="1"/>
            <a:r>
              <a:rPr lang="en-US" dirty="0"/>
              <a:t>Now see if you can draw one that is even lighter.</a:t>
            </a:r>
          </a:p>
          <a:p>
            <a:pPr lvl="1"/>
            <a:r>
              <a:rPr lang="en-US" dirty="0"/>
              <a:t>Fill the whole page with the lightest circles your pencil can make. </a:t>
            </a:r>
          </a:p>
          <a:p>
            <a:pPr lvl="1"/>
            <a:r>
              <a:rPr lang="en-US" dirty="0"/>
              <a:t>Now speed it up. Keep the lines loose and light, but this time the goal is to also make them fast. </a:t>
            </a:r>
          </a:p>
          <a:p>
            <a:pPr lvl="1"/>
            <a:r>
              <a:rPr lang="en-US" dirty="0"/>
              <a:t>Make a series of overlapping circles, scribbles, and flowing lines.</a:t>
            </a:r>
          </a:p>
          <a:p>
            <a:pPr lvl="1"/>
            <a:endParaRPr lang="en-US" dirty="0"/>
          </a:p>
        </p:txBody>
      </p:sp>
      <p:sp>
        <p:nvSpPr>
          <p:cNvPr id="4" name="Text Placeholder 3">
            <a:extLst>
              <a:ext uri="{FF2B5EF4-FFF2-40B4-BE49-F238E27FC236}">
                <a16:creationId xmlns:a16="http://schemas.microsoft.com/office/drawing/2014/main" id="{BD1358B6-668F-BE4D-AB09-C10E30F33352}"/>
              </a:ext>
            </a:extLst>
          </p:cNvPr>
          <p:cNvSpPr>
            <a:spLocks noGrp="1"/>
          </p:cNvSpPr>
          <p:nvPr>
            <p:ph type="body" sz="half" idx="2"/>
          </p:nvPr>
        </p:nvSpPr>
        <p:spPr/>
        <p:txBody>
          <a:bodyPr/>
          <a:lstStyle/>
          <a:p>
            <a:endParaRPr lang="en-US"/>
          </a:p>
        </p:txBody>
      </p:sp>
      <p:pic>
        <p:nvPicPr>
          <p:cNvPr id="6" name="Picture 5" descr="A picture containing tiled&#10;&#10;Description automatically generated">
            <a:extLst>
              <a:ext uri="{FF2B5EF4-FFF2-40B4-BE49-F238E27FC236}">
                <a16:creationId xmlns:a16="http://schemas.microsoft.com/office/drawing/2014/main" id="{A31F0226-65FC-F744-A967-A9152FADBE38}"/>
              </a:ext>
            </a:extLst>
          </p:cNvPr>
          <p:cNvPicPr>
            <a:picLocks noChangeAspect="1"/>
          </p:cNvPicPr>
          <p:nvPr/>
        </p:nvPicPr>
        <p:blipFill>
          <a:blip r:embed="rId2"/>
          <a:stretch>
            <a:fillRect/>
          </a:stretch>
        </p:blipFill>
        <p:spPr>
          <a:xfrm>
            <a:off x="616052" y="2057400"/>
            <a:ext cx="4155973" cy="3887896"/>
          </a:xfrm>
          <a:prstGeom prst="rect">
            <a:avLst/>
          </a:prstGeom>
        </p:spPr>
      </p:pic>
    </p:spTree>
    <p:extLst>
      <p:ext uri="{BB962C8B-B14F-4D97-AF65-F5344CB8AC3E}">
        <p14:creationId xmlns:p14="http://schemas.microsoft.com/office/powerpoint/2010/main" val="4245949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482967-73B4-6B42-AD1E-9350AAFC3E5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Practice will develop your drawing skills</a:t>
            </a:r>
          </a:p>
        </p:txBody>
      </p:sp>
      <p:sp>
        <p:nvSpPr>
          <p:cNvPr id="3" name="Content Placeholder 2">
            <a:extLst>
              <a:ext uri="{FF2B5EF4-FFF2-40B4-BE49-F238E27FC236}">
                <a16:creationId xmlns:a16="http://schemas.microsoft.com/office/drawing/2014/main" id="{8CC3D0F1-2E42-F54E-9D5C-3F022AA1B48D}"/>
              </a:ext>
            </a:extLst>
          </p:cNvPr>
          <p:cNvSpPr>
            <a:spLocks noGrp="1"/>
          </p:cNvSpPr>
          <p:nvPr>
            <p:ph idx="1"/>
          </p:nvPr>
        </p:nvSpPr>
        <p:spPr>
          <a:xfrm>
            <a:off x="4810259" y="649480"/>
            <a:ext cx="6555347" cy="5546047"/>
          </a:xfrm>
        </p:spPr>
        <p:txBody>
          <a:bodyPr anchor="ctr">
            <a:normAutofit/>
          </a:bodyPr>
          <a:lstStyle/>
          <a:p>
            <a:r>
              <a:rPr lang="en-US" sz="3200" dirty="0"/>
              <a:t>Think of the following exercises as warm-ups and drills. </a:t>
            </a:r>
          </a:p>
          <a:p>
            <a:r>
              <a:rPr lang="en-US" sz="3200" dirty="0"/>
              <a:t>Just as you get better at basketball with practice and repetition of basic skills, so too with drawing.</a:t>
            </a:r>
          </a:p>
          <a:p>
            <a:r>
              <a:rPr lang="en-US" sz="3200" dirty="0"/>
              <a:t>The more you practice making marks, the more you will naturally understand what your hand and pencil can do. </a:t>
            </a:r>
          </a:p>
          <a:p>
            <a:endParaRPr lang="en-US" sz="2000" dirty="0"/>
          </a:p>
        </p:txBody>
      </p:sp>
    </p:spTree>
    <p:extLst>
      <p:ext uri="{BB962C8B-B14F-4D97-AF65-F5344CB8AC3E}">
        <p14:creationId xmlns:p14="http://schemas.microsoft.com/office/powerpoint/2010/main" val="2102027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C81EA32-9F4A-A341-B80B-ED9C46AD0379}"/>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PRACTICE 5: CONTOUR DRAWING</a:t>
            </a:r>
          </a:p>
        </p:txBody>
      </p:sp>
      <p:sp>
        <p:nvSpPr>
          <p:cNvPr id="6" name="Content Placeholder 5">
            <a:extLst>
              <a:ext uri="{FF2B5EF4-FFF2-40B4-BE49-F238E27FC236}">
                <a16:creationId xmlns:a16="http://schemas.microsoft.com/office/drawing/2014/main" id="{2EE0D8B4-00E6-ED4A-97F2-5399C9739682}"/>
              </a:ext>
            </a:extLst>
          </p:cNvPr>
          <p:cNvSpPr>
            <a:spLocks noGrp="1"/>
          </p:cNvSpPr>
          <p:nvPr>
            <p:ph idx="1"/>
          </p:nvPr>
        </p:nvSpPr>
        <p:spPr>
          <a:xfrm>
            <a:off x="459350" y="1885278"/>
            <a:ext cx="11499287" cy="4678183"/>
          </a:xfrm>
        </p:spPr>
        <p:txBody>
          <a:bodyPr anchor="ctr">
            <a:normAutofit/>
          </a:bodyPr>
          <a:lstStyle/>
          <a:p>
            <a:r>
              <a:rPr lang="en-US" sz="3200" dirty="0"/>
              <a:t>Contour drawing is a way to train yourself to look at drawing shapes</a:t>
            </a:r>
          </a:p>
          <a:p>
            <a:r>
              <a:rPr lang="en-US" sz="3200" dirty="0"/>
              <a:t>The most important part of accurately drawing an object is to look at it carefully.</a:t>
            </a:r>
          </a:p>
          <a:p>
            <a:r>
              <a:rPr lang="en-US" sz="3200" dirty="0"/>
              <a:t>Too often we rely on our mental image or what we THINK our drawing subject SHOULD look like, instead of observation.</a:t>
            </a:r>
          </a:p>
          <a:p>
            <a:r>
              <a:rPr lang="en-US" sz="3200" dirty="0"/>
              <a:t>Contour drawing is the most powerful way to train yourself to look at the subject.</a:t>
            </a:r>
          </a:p>
        </p:txBody>
      </p:sp>
    </p:spTree>
    <p:extLst>
      <p:ext uri="{BB962C8B-B14F-4D97-AF65-F5344CB8AC3E}">
        <p14:creationId xmlns:p14="http://schemas.microsoft.com/office/powerpoint/2010/main" val="2900815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500303-1BC6-C84A-ACBB-F52B682F64B6}"/>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BLIND CONTOUR DRAWING</a:t>
            </a:r>
          </a:p>
        </p:txBody>
      </p:sp>
      <p:sp>
        <p:nvSpPr>
          <p:cNvPr id="3" name="Content Placeholder 2">
            <a:extLst>
              <a:ext uri="{FF2B5EF4-FFF2-40B4-BE49-F238E27FC236}">
                <a16:creationId xmlns:a16="http://schemas.microsoft.com/office/drawing/2014/main" id="{0E0EE770-8613-7A43-8C8C-BD8C8F98B158}"/>
              </a:ext>
            </a:extLst>
          </p:cNvPr>
          <p:cNvSpPr>
            <a:spLocks noGrp="1"/>
          </p:cNvSpPr>
          <p:nvPr>
            <p:ph idx="1"/>
          </p:nvPr>
        </p:nvSpPr>
        <p:spPr>
          <a:xfrm>
            <a:off x="357188" y="1885278"/>
            <a:ext cx="11732646" cy="497272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chor="ctr">
            <a:normAutofit lnSpcReduction="10000"/>
          </a:bodyPr>
          <a:lstStyle/>
          <a:p>
            <a:r>
              <a:rPr lang="en-US" dirty="0"/>
              <a:t>The point of blind contour drawing is not to draw, but to see. It’s a fun exercise that will train the connection between your eye and your pencil.</a:t>
            </a:r>
          </a:p>
          <a:p>
            <a:pPr marL="514350" indent="-514350">
              <a:buFont typeface="+mj-lt"/>
              <a:buAutoNum type="arabicPeriod"/>
            </a:pPr>
            <a:r>
              <a:rPr lang="en-US" dirty="0"/>
              <a:t>Select an interesting object to draw.</a:t>
            </a:r>
          </a:p>
          <a:p>
            <a:pPr marL="514350" indent="-514350">
              <a:buFont typeface="+mj-lt"/>
              <a:buAutoNum type="arabicPeriod"/>
            </a:pPr>
            <a:r>
              <a:rPr lang="en-US" dirty="0"/>
              <a:t>Stare at the object and slowly begin to draw its shape </a:t>
            </a:r>
            <a:r>
              <a:rPr lang="en-US" u="sng" dirty="0"/>
              <a:t>without looking at the paper</a:t>
            </a:r>
            <a:r>
              <a:rPr lang="en-US" dirty="0"/>
              <a:t>. Let your eye crawl slowly along the contour (outline) of the object. </a:t>
            </a:r>
          </a:p>
          <a:p>
            <a:pPr marL="514350" indent="-514350">
              <a:buFont typeface="+mj-lt"/>
              <a:buAutoNum type="arabicPeriod"/>
            </a:pPr>
            <a:r>
              <a:rPr lang="en-US" dirty="0"/>
              <a:t>Let your pencil creep along your paper moving up or down, following the curves and angles that you see. </a:t>
            </a:r>
          </a:p>
          <a:p>
            <a:pPr marL="514350" indent="-514350">
              <a:buFont typeface="+mj-lt"/>
              <a:buAutoNum type="arabicPeriod"/>
            </a:pPr>
            <a:r>
              <a:rPr lang="en-US" dirty="0"/>
              <a:t>DO NOT LOOK AT YOUR PAPER! </a:t>
            </a:r>
          </a:p>
          <a:p>
            <a:pPr marL="0" indent="0">
              <a:buNone/>
            </a:pPr>
            <a:r>
              <a:rPr lang="en-US" dirty="0"/>
              <a:t>5. With every change in angle, let your pencil respond with its own change of direction. </a:t>
            </a:r>
            <a:r>
              <a:rPr lang="en-US" u="sng" dirty="0"/>
              <a:t>Do not lift your pencil or look down to see where you are.</a:t>
            </a:r>
          </a:p>
          <a:p>
            <a:r>
              <a:rPr lang="en-US" dirty="0"/>
              <a:t> TAKE YOUR TIME!</a:t>
            </a:r>
          </a:p>
          <a:p>
            <a:endParaRPr lang="en-US" sz="1700" dirty="0"/>
          </a:p>
        </p:txBody>
      </p:sp>
    </p:spTree>
    <p:extLst>
      <p:ext uri="{BB962C8B-B14F-4D97-AF65-F5344CB8AC3E}">
        <p14:creationId xmlns:p14="http://schemas.microsoft.com/office/powerpoint/2010/main" val="881888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58C2-9FB4-FE4C-B7E9-001809311497}"/>
              </a:ext>
            </a:extLst>
          </p:cNvPr>
          <p:cNvSpPr>
            <a:spLocks noGrp="1"/>
          </p:cNvSpPr>
          <p:nvPr>
            <p:ph type="title"/>
          </p:nvPr>
        </p:nvSpPr>
        <p:spPr>
          <a:xfrm>
            <a:off x="839788" y="457200"/>
            <a:ext cx="3932237" cy="1100138"/>
          </a:xfrm>
        </p:spPr>
        <p:txBody>
          <a:bodyPr/>
          <a:lstStyle/>
          <a:p>
            <a:r>
              <a:rPr lang="en-US" b="1" dirty="0"/>
              <a:t>BLIND CONTOUR DRAWING (continued)</a:t>
            </a:r>
          </a:p>
        </p:txBody>
      </p:sp>
      <p:sp>
        <p:nvSpPr>
          <p:cNvPr id="3" name="Content Placeholder 2">
            <a:extLst>
              <a:ext uri="{FF2B5EF4-FFF2-40B4-BE49-F238E27FC236}">
                <a16:creationId xmlns:a16="http://schemas.microsoft.com/office/drawing/2014/main" id="{7628B8E1-B531-014A-A5CD-9035B15E3F6B}"/>
              </a:ext>
            </a:extLst>
          </p:cNvPr>
          <p:cNvSpPr>
            <a:spLocks noGrp="1"/>
          </p:cNvSpPr>
          <p:nvPr>
            <p:ph idx="1"/>
          </p:nvPr>
        </p:nvSpPr>
        <p:spPr/>
        <p:txBody>
          <a:bodyPr>
            <a:normAutofit/>
          </a:bodyPr>
          <a:lstStyle/>
          <a:p>
            <a:endParaRPr lang="en-US" dirty="0"/>
          </a:p>
          <a:p>
            <a:endParaRPr lang="en-US" dirty="0"/>
          </a:p>
          <a:p>
            <a:endParaRPr lang="en-US" dirty="0"/>
          </a:p>
          <a:p>
            <a:endParaRPr lang="en-US" dirty="0"/>
          </a:p>
        </p:txBody>
      </p:sp>
      <p:sp>
        <p:nvSpPr>
          <p:cNvPr id="8" name="Text Placeholder 7">
            <a:extLst>
              <a:ext uri="{FF2B5EF4-FFF2-40B4-BE49-F238E27FC236}">
                <a16:creationId xmlns:a16="http://schemas.microsoft.com/office/drawing/2014/main" id="{9095A84E-D9D0-1040-A3F6-9654A61DAB34}"/>
              </a:ext>
            </a:extLst>
          </p:cNvPr>
          <p:cNvSpPr>
            <a:spLocks noGrp="1"/>
          </p:cNvSpPr>
          <p:nvPr>
            <p:ph type="body" sz="half" idx="2"/>
          </p:nvPr>
        </p:nvSpPr>
        <p:spPr/>
        <p:txBody>
          <a:bodyPr>
            <a:normAutofit fontScale="92500" lnSpcReduction="10000"/>
          </a:bodyPr>
          <a:lstStyle/>
          <a:p>
            <a:r>
              <a:rPr lang="en-US" sz="2800" dirty="0"/>
              <a:t>When you are done, take a look. The results might be comical and fascinating. Look for places where your lines reveal subtle changes or aspects of the real object.</a:t>
            </a:r>
          </a:p>
          <a:p>
            <a:r>
              <a:rPr lang="en-US" sz="2800" dirty="0"/>
              <a:t>You can continue practicing with other objects. This will train your hands to respond to what your eyes see.</a:t>
            </a:r>
          </a:p>
          <a:p>
            <a:endParaRPr lang="en-US" dirty="0"/>
          </a:p>
          <a:p>
            <a:endParaRPr lang="en-US" dirty="0"/>
          </a:p>
        </p:txBody>
      </p:sp>
      <p:pic>
        <p:nvPicPr>
          <p:cNvPr id="7" name="Picture 6">
            <a:extLst>
              <a:ext uri="{FF2B5EF4-FFF2-40B4-BE49-F238E27FC236}">
                <a16:creationId xmlns:a16="http://schemas.microsoft.com/office/drawing/2014/main" id="{EC75738C-9483-924D-918A-00CF18606A4E}"/>
              </a:ext>
            </a:extLst>
          </p:cNvPr>
          <p:cNvPicPr>
            <a:picLocks noChangeAspect="1"/>
          </p:cNvPicPr>
          <p:nvPr/>
        </p:nvPicPr>
        <p:blipFill>
          <a:blip r:embed="rId2"/>
          <a:stretch>
            <a:fillRect/>
          </a:stretch>
        </p:blipFill>
        <p:spPr>
          <a:xfrm>
            <a:off x="5183188" y="1257300"/>
            <a:ext cx="6649815" cy="4735689"/>
          </a:xfrm>
          <a:prstGeom prst="rect">
            <a:avLst/>
          </a:prstGeom>
        </p:spPr>
      </p:pic>
    </p:spTree>
    <p:extLst>
      <p:ext uri="{BB962C8B-B14F-4D97-AF65-F5344CB8AC3E}">
        <p14:creationId xmlns:p14="http://schemas.microsoft.com/office/powerpoint/2010/main" val="1270106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8" name="Picture 17">
            <a:extLst>
              <a:ext uri="{FF2B5EF4-FFF2-40B4-BE49-F238E27FC236}">
                <a16:creationId xmlns:a16="http://schemas.microsoft.com/office/drawing/2014/main" id="{44142204-BD99-4C6A-9CF5-5B34D8556F80}"/>
              </a:ext>
            </a:extLst>
          </p:cNvPr>
          <p:cNvPicPr>
            <a:picLocks noChangeAspect="1"/>
          </p:cNvPicPr>
          <p:nvPr/>
        </p:nvPicPr>
        <p:blipFill rotWithShape="1">
          <a:blip r:embed="rId2"/>
          <a:srcRect t="13423" r="-1" b="1649"/>
          <a:stretch/>
        </p:blipFill>
        <p:spPr>
          <a:xfrm>
            <a:off x="0" y="-35602"/>
            <a:ext cx="12188952" cy="6857990"/>
          </a:xfrm>
          <a:prstGeom prst="rect">
            <a:avLst/>
          </a:prstGeom>
        </p:spPr>
      </p:pic>
      <p:sp>
        <p:nvSpPr>
          <p:cNvPr id="24" name="Freeform: Shape 2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708182D-2BD6-BD44-B7BD-8F08DBFBC08C}"/>
              </a:ext>
            </a:extLst>
          </p:cNvPr>
          <p:cNvSpPr>
            <a:spLocks noGrp="1"/>
          </p:cNvSpPr>
          <p:nvPr>
            <p:ph type="title"/>
          </p:nvPr>
        </p:nvSpPr>
        <p:spPr>
          <a:xfrm>
            <a:off x="2245932" y="387567"/>
            <a:ext cx="7340048" cy="749300"/>
          </a:xfrm>
        </p:spPr>
        <p:txBody>
          <a:bodyPr anchor="b">
            <a:normAutofit/>
          </a:bodyPr>
          <a:lstStyle/>
          <a:p>
            <a:r>
              <a:rPr lang="en-US" sz="3600" dirty="0"/>
              <a:t>MODIFIED CONTOUR DRAWING</a:t>
            </a:r>
          </a:p>
        </p:txBody>
      </p:sp>
      <p:sp>
        <p:nvSpPr>
          <p:cNvPr id="3" name="Content Placeholder 2">
            <a:extLst>
              <a:ext uri="{FF2B5EF4-FFF2-40B4-BE49-F238E27FC236}">
                <a16:creationId xmlns:a16="http://schemas.microsoft.com/office/drawing/2014/main" id="{C7522C72-A48A-F74A-9C95-D735EF4F222C}"/>
              </a:ext>
            </a:extLst>
          </p:cNvPr>
          <p:cNvSpPr>
            <a:spLocks noGrp="1"/>
          </p:cNvSpPr>
          <p:nvPr>
            <p:ph idx="1"/>
          </p:nvPr>
        </p:nvSpPr>
        <p:spPr>
          <a:xfrm>
            <a:off x="1165986" y="1506628"/>
            <a:ext cx="9838259" cy="4945998"/>
          </a:xfrm>
        </p:spPr>
        <p:txBody>
          <a:bodyPr>
            <a:normAutofit/>
          </a:bodyPr>
          <a:lstStyle/>
          <a:p>
            <a:r>
              <a:rPr lang="en-US" dirty="0"/>
              <a:t>A modified contour drawing also helps us hone our observations but results in a drawing that looks much more like the object.</a:t>
            </a:r>
          </a:p>
          <a:p>
            <a:r>
              <a:rPr lang="en-US" dirty="0"/>
              <a:t>The process is the same, only this time, you get to peek. Every now and then, you can glance down at your paper to allow yourself to relate the spacing and size of the lines to each other. </a:t>
            </a:r>
          </a:p>
          <a:p>
            <a:r>
              <a:rPr lang="en-US" dirty="0"/>
              <a:t>You can also pick up your pencil and move it to another spot. To keep the energy of the contour drawing, keep your eyes on the object as you draw. </a:t>
            </a:r>
          </a:p>
        </p:txBody>
      </p:sp>
    </p:spTree>
    <p:extLst>
      <p:ext uri="{BB962C8B-B14F-4D97-AF65-F5344CB8AC3E}">
        <p14:creationId xmlns:p14="http://schemas.microsoft.com/office/powerpoint/2010/main" val="996017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 picture containing text, whiteboard&#10;&#10;Description automatically generated">
            <a:extLst>
              <a:ext uri="{FF2B5EF4-FFF2-40B4-BE49-F238E27FC236}">
                <a16:creationId xmlns:a16="http://schemas.microsoft.com/office/drawing/2014/main" id="{842C0CB6-4BB0-9546-A9DE-FDD3011C2074}"/>
              </a:ext>
            </a:extLst>
          </p:cNvPr>
          <p:cNvPicPr>
            <a:picLocks noChangeAspect="1"/>
          </p:cNvPicPr>
          <p:nvPr/>
        </p:nvPicPr>
        <p:blipFill>
          <a:blip r:embed="rId2"/>
          <a:stretch>
            <a:fillRect/>
          </a:stretch>
        </p:blipFill>
        <p:spPr>
          <a:xfrm>
            <a:off x="1214438" y="558956"/>
            <a:ext cx="9427474" cy="5740088"/>
          </a:xfrm>
          <a:prstGeom prst="rect">
            <a:avLst/>
          </a:prstGeom>
        </p:spPr>
      </p:pic>
    </p:spTree>
    <p:extLst>
      <p:ext uri="{BB962C8B-B14F-4D97-AF65-F5344CB8AC3E}">
        <p14:creationId xmlns:p14="http://schemas.microsoft.com/office/powerpoint/2010/main" val="2514437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886A40-A140-CD43-B62D-C81F6853D21E}"/>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Practice 6 Learning to Use Negative Shapes</a:t>
            </a:r>
          </a:p>
        </p:txBody>
      </p:sp>
      <p:sp>
        <p:nvSpPr>
          <p:cNvPr id="3" name="Content Placeholder 2">
            <a:extLst>
              <a:ext uri="{FF2B5EF4-FFF2-40B4-BE49-F238E27FC236}">
                <a16:creationId xmlns:a16="http://schemas.microsoft.com/office/drawing/2014/main" id="{FEF9208F-3A00-C346-BD44-E9FC3D11FD51}"/>
              </a:ext>
            </a:extLst>
          </p:cNvPr>
          <p:cNvSpPr>
            <a:spLocks noGrp="1"/>
          </p:cNvSpPr>
          <p:nvPr>
            <p:ph idx="1"/>
          </p:nvPr>
        </p:nvSpPr>
        <p:spPr>
          <a:xfrm>
            <a:off x="459351" y="1891970"/>
            <a:ext cx="11356412" cy="4671492"/>
          </a:xfrm>
        </p:spPr>
        <p:txBody>
          <a:bodyPr anchor="ctr">
            <a:normAutofit/>
          </a:bodyPr>
          <a:lstStyle/>
          <a:p>
            <a:r>
              <a:rPr lang="en-US" dirty="0"/>
              <a:t>Negative shapes are the shapes that occur between the objects we are drawing. In approaching a subject such as a skull, you would probably focus on the shape of the upper and lower jaws.</a:t>
            </a:r>
          </a:p>
          <a:p>
            <a:r>
              <a:rPr lang="en-US" dirty="0"/>
              <a:t>The negative shape is the shape of the empty space between the upper and lower jaws. The jaws have height, width, and angles, as does the negative space.</a:t>
            </a:r>
          </a:p>
          <a:p>
            <a:r>
              <a:rPr lang="en-US" dirty="0"/>
              <a:t>By drawing the negative space as an actual shape, you may discover that you drew the jaws too close together or too far apart.</a:t>
            </a:r>
          </a:p>
        </p:txBody>
      </p:sp>
    </p:spTree>
    <p:extLst>
      <p:ext uri="{BB962C8B-B14F-4D97-AF65-F5344CB8AC3E}">
        <p14:creationId xmlns:p14="http://schemas.microsoft.com/office/powerpoint/2010/main" val="1688558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69FC30BF-C22B-9546-B006-6B036A98E070}"/>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Practice 6: Negative Space</a:t>
            </a:r>
          </a:p>
        </p:txBody>
      </p:sp>
      <p:pic>
        <p:nvPicPr>
          <p:cNvPr id="1026" name="Picture 2" descr="Introduction to Negative and Positive Space - East High ...">
            <a:extLst>
              <a:ext uri="{FF2B5EF4-FFF2-40B4-BE49-F238E27FC236}">
                <a16:creationId xmlns:a16="http://schemas.microsoft.com/office/drawing/2014/main" id="{0AE1E727-FFB9-7C45-A907-61E4A6E778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46" r="178" b="1"/>
          <a:stretch/>
        </p:blipFill>
        <p:spPr bwMode="auto">
          <a:xfrm>
            <a:off x="1424902" y="2492376"/>
            <a:ext cx="3209779" cy="35633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BEE6AD3-DBE3-FA49-8272-09D3A55BD99B}"/>
              </a:ext>
            </a:extLst>
          </p:cNvPr>
          <p:cNvSpPr>
            <a:spLocks noGrp="1"/>
          </p:cNvSpPr>
          <p:nvPr>
            <p:ph idx="1"/>
          </p:nvPr>
        </p:nvSpPr>
        <p:spPr>
          <a:xfrm>
            <a:off x="5295569" y="2494450"/>
            <a:ext cx="5471529" cy="3563159"/>
          </a:xfrm>
        </p:spPr>
        <p:txBody>
          <a:bodyPr>
            <a:normAutofit/>
          </a:bodyPr>
          <a:lstStyle/>
          <a:p>
            <a:r>
              <a:rPr lang="en-US" sz="2400"/>
              <a:t>If your negative space does not fit, don’t ignore it and move on. You will have found a valuable indication that something is off with your proportion.</a:t>
            </a:r>
          </a:p>
          <a:p>
            <a:r>
              <a:rPr lang="en-US" sz="2400"/>
              <a:t>Find out what is wrong and fix these errors before continuing to draw. Using negative space is one of the most powerful but underused tricks in the artist’s tool kit.</a:t>
            </a:r>
          </a:p>
          <a:p>
            <a:pPr marL="514350" indent="-514350">
              <a:buFont typeface="+mj-lt"/>
              <a:buAutoNum type="arabicPeriod"/>
            </a:pPr>
            <a:endParaRPr lang="en-US" sz="2400"/>
          </a:p>
          <a:p>
            <a:endParaRPr lang="en-US" sz="2400"/>
          </a:p>
        </p:txBody>
      </p:sp>
    </p:spTree>
    <p:extLst>
      <p:ext uri="{BB962C8B-B14F-4D97-AF65-F5344CB8AC3E}">
        <p14:creationId xmlns:p14="http://schemas.microsoft.com/office/powerpoint/2010/main" val="101449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E148993-73CD-4544-8AA6-5C32D6A92988}"/>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Exercise 6: Negative Space</a:t>
            </a:r>
          </a:p>
        </p:txBody>
      </p:sp>
      <p:sp>
        <p:nvSpPr>
          <p:cNvPr id="3" name="Content Placeholder 2">
            <a:extLst>
              <a:ext uri="{FF2B5EF4-FFF2-40B4-BE49-F238E27FC236}">
                <a16:creationId xmlns:a16="http://schemas.microsoft.com/office/drawing/2014/main" id="{563CBF93-ECC8-C749-82B8-075CB1280EA2}"/>
              </a:ext>
            </a:extLst>
          </p:cNvPr>
          <p:cNvSpPr>
            <a:spLocks noGrp="1"/>
          </p:cNvSpPr>
          <p:nvPr>
            <p:ph idx="1"/>
          </p:nvPr>
        </p:nvSpPr>
        <p:spPr>
          <a:xfrm>
            <a:off x="1424904" y="2494450"/>
            <a:ext cx="4053545" cy="3563159"/>
          </a:xfrm>
        </p:spPr>
        <p:txBody>
          <a:bodyPr>
            <a:normAutofit/>
          </a:bodyPr>
          <a:lstStyle/>
          <a:p>
            <a:pPr marL="514350" indent="-514350">
              <a:buFont typeface="+mj-lt"/>
              <a:buAutoNum type="arabicPeriod"/>
            </a:pPr>
            <a:r>
              <a:rPr lang="en-US" sz="3200" dirty="0"/>
              <a:t>Use the object you used for contour drawing.</a:t>
            </a:r>
          </a:p>
          <a:p>
            <a:pPr marL="514350" indent="-514350">
              <a:buFont typeface="+mj-lt"/>
              <a:buAutoNum type="arabicPeriod"/>
            </a:pPr>
            <a:r>
              <a:rPr lang="en-US" sz="3200" dirty="0"/>
              <a:t>Sketch it again, this time using both contours AND negative space.</a:t>
            </a:r>
          </a:p>
          <a:p>
            <a:pPr marL="514350" indent="-514350">
              <a:buFont typeface="+mj-lt"/>
              <a:buAutoNum type="arabicPeriod"/>
            </a:pPr>
            <a:endParaRPr lang="en-US" sz="2400" dirty="0"/>
          </a:p>
          <a:p>
            <a:endParaRPr lang="en-US" sz="2400" dirty="0"/>
          </a:p>
        </p:txBody>
      </p:sp>
      <p:pic>
        <p:nvPicPr>
          <p:cNvPr id="5" name="Picture 4" descr="A picture containing text, linedrawing&#10;&#10;Description automatically generated">
            <a:extLst>
              <a:ext uri="{FF2B5EF4-FFF2-40B4-BE49-F238E27FC236}">
                <a16:creationId xmlns:a16="http://schemas.microsoft.com/office/drawing/2014/main" id="{96A6C164-83FE-814B-8968-E841C067051A}"/>
              </a:ext>
            </a:extLst>
          </p:cNvPr>
          <p:cNvPicPr>
            <a:picLocks noChangeAspect="1"/>
          </p:cNvPicPr>
          <p:nvPr/>
        </p:nvPicPr>
        <p:blipFill rotWithShape="1">
          <a:blip r:embed="rId2"/>
          <a:srcRect l="606" r="-2" b="-2"/>
          <a:stretch/>
        </p:blipFill>
        <p:spPr>
          <a:xfrm>
            <a:off x="5480787" y="2378076"/>
            <a:ext cx="5746605" cy="4263967"/>
          </a:xfrm>
          <a:prstGeom prst="rect">
            <a:avLst/>
          </a:prstGeom>
        </p:spPr>
      </p:pic>
    </p:spTree>
    <p:extLst>
      <p:ext uri="{BB962C8B-B14F-4D97-AF65-F5344CB8AC3E}">
        <p14:creationId xmlns:p14="http://schemas.microsoft.com/office/powerpoint/2010/main" val="2937354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 up of a brain&#10;&#10;Description automatically generated with low confidence">
            <a:extLst>
              <a:ext uri="{FF2B5EF4-FFF2-40B4-BE49-F238E27FC236}">
                <a16:creationId xmlns:a16="http://schemas.microsoft.com/office/drawing/2014/main" id="{C654270A-F898-484F-B731-CB8D7A16BCE8}"/>
              </a:ext>
            </a:extLst>
          </p:cNvPr>
          <p:cNvPicPr>
            <a:picLocks noChangeAspect="1"/>
          </p:cNvPicPr>
          <p:nvPr/>
        </p:nvPicPr>
        <p:blipFill rotWithShape="1">
          <a:blip r:embed="rId2"/>
          <a:srcRect t="7206" b="13007"/>
          <a:stretch/>
        </p:blipFill>
        <p:spPr>
          <a:xfrm>
            <a:off x="-3047" y="10"/>
            <a:ext cx="12191999" cy="6857990"/>
          </a:xfrm>
          <a:prstGeom prst="rect">
            <a:avLst/>
          </a:prstGeom>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FE146-F8BB-E74A-B8D9-029639F7CE6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400" dirty="0">
                <a:solidFill>
                  <a:srgbClr val="FFFFFF"/>
                </a:solidFill>
              </a:rPr>
              <a:t>Practice 7: Gesture Drawing</a:t>
            </a:r>
            <a:br>
              <a:rPr lang="en-US" sz="5400" dirty="0">
                <a:solidFill>
                  <a:srgbClr val="FFFFFF"/>
                </a:solidFill>
              </a:rPr>
            </a:br>
            <a:endParaRPr lang="en-US" sz="5200" dirty="0">
              <a:solidFill>
                <a:srgbClr val="FFFFFF"/>
              </a:solidFill>
            </a:endParaRPr>
          </a:p>
        </p:txBody>
      </p:sp>
    </p:spTree>
    <p:extLst>
      <p:ext uri="{BB962C8B-B14F-4D97-AF65-F5344CB8AC3E}">
        <p14:creationId xmlns:p14="http://schemas.microsoft.com/office/powerpoint/2010/main" val="1856324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28FCB-1D7D-2E42-B6FD-50895216C2A1}"/>
              </a:ext>
            </a:extLst>
          </p:cNvPr>
          <p:cNvSpPr>
            <a:spLocks noGrp="1"/>
          </p:cNvSpPr>
          <p:nvPr>
            <p:ph type="title"/>
          </p:nvPr>
        </p:nvSpPr>
        <p:spPr>
          <a:xfrm>
            <a:off x="839788" y="457200"/>
            <a:ext cx="3932237" cy="1185863"/>
          </a:xfrm>
        </p:spPr>
        <p:txBody>
          <a:bodyPr/>
          <a:lstStyle/>
          <a:p>
            <a:r>
              <a:rPr lang="en-US" b="1" dirty="0"/>
              <a:t>Practice 7: </a:t>
            </a:r>
            <a:br>
              <a:rPr lang="en-US" b="1" dirty="0"/>
            </a:br>
            <a:r>
              <a:rPr lang="en-US" b="1" dirty="0"/>
              <a:t>Gesture Drawing</a:t>
            </a:r>
          </a:p>
        </p:txBody>
      </p:sp>
      <p:sp>
        <p:nvSpPr>
          <p:cNvPr id="3" name="Content Placeholder 2">
            <a:extLst>
              <a:ext uri="{FF2B5EF4-FFF2-40B4-BE49-F238E27FC236}">
                <a16:creationId xmlns:a16="http://schemas.microsoft.com/office/drawing/2014/main" id="{2CFA7299-B4AF-6843-B6D3-35BAE66C61D4}"/>
              </a:ext>
            </a:extLst>
          </p:cNvPr>
          <p:cNvSpPr>
            <a:spLocks noGrp="1"/>
          </p:cNvSpPr>
          <p:nvPr>
            <p:ph idx="1"/>
          </p:nvPr>
        </p:nvSpPr>
        <p:spPr>
          <a:xfrm>
            <a:off x="5557838" y="1200150"/>
            <a:ext cx="5797550" cy="4660900"/>
          </a:xfrm>
        </p:spPr>
        <p:txBody>
          <a:bodyPr/>
          <a:lstStyle/>
          <a:p>
            <a:r>
              <a:rPr lang="en-US" dirty="0"/>
              <a:t>Would you like to draw the perfect circle?</a:t>
            </a:r>
          </a:p>
          <a:p>
            <a:endParaRPr lang="en-US" dirty="0"/>
          </a:p>
          <a:p>
            <a:pPr lvl="1"/>
            <a:r>
              <a:rPr lang="en-US" dirty="0"/>
              <a:t>Draw a circle with ONE clean line right now.</a:t>
            </a:r>
          </a:p>
          <a:p>
            <a:pPr lvl="1"/>
            <a:endParaRPr lang="en-US" dirty="0"/>
          </a:p>
          <a:p>
            <a:pPr lvl="1"/>
            <a:endParaRPr lang="en-US" dirty="0"/>
          </a:p>
          <a:p>
            <a:pPr lvl="1"/>
            <a:r>
              <a:rPr lang="en-US" dirty="0"/>
              <a:t>Your circle is probably lopsided or uneven. Drawing a circle this way is hard.</a:t>
            </a:r>
          </a:p>
          <a:p>
            <a:pPr marL="0" indent="0">
              <a:buNone/>
            </a:pPr>
            <a:endParaRPr lang="en-US" dirty="0"/>
          </a:p>
        </p:txBody>
      </p:sp>
      <p:sp>
        <p:nvSpPr>
          <p:cNvPr id="6" name="Text Placeholder 5">
            <a:extLst>
              <a:ext uri="{FF2B5EF4-FFF2-40B4-BE49-F238E27FC236}">
                <a16:creationId xmlns:a16="http://schemas.microsoft.com/office/drawing/2014/main" id="{310FDB7F-5F20-5E4C-9442-A0676EB99830}"/>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9A23EB1F-1691-8B49-8DF0-1E72D830D926}"/>
              </a:ext>
            </a:extLst>
          </p:cNvPr>
          <p:cNvPicPr>
            <a:picLocks noChangeAspect="1"/>
          </p:cNvPicPr>
          <p:nvPr/>
        </p:nvPicPr>
        <p:blipFill>
          <a:blip r:embed="rId2"/>
          <a:stretch>
            <a:fillRect/>
          </a:stretch>
        </p:blipFill>
        <p:spPr>
          <a:xfrm>
            <a:off x="405274" y="2057400"/>
            <a:ext cx="4966825" cy="3900210"/>
          </a:xfrm>
          <a:prstGeom prst="rect">
            <a:avLst/>
          </a:prstGeom>
        </p:spPr>
      </p:pic>
    </p:spTree>
    <p:extLst>
      <p:ext uri="{BB962C8B-B14F-4D97-AF65-F5344CB8AC3E}">
        <p14:creationId xmlns:p14="http://schemas.microsoft.com/office/powerpoint/2010/main" val="2838131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2B1D7-AC19-EC4F-BF6E-64A6A7D717A0}"/>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Lesson 1: Building Eye-Hand Coordination</a:t>
            </a:r>
          </a:p>
        </p:txBody>
      </p:sp>
      <p:sp>
        <p:nvSpPr>
          <p:cNvPr id="3" name="Content Placeholder 2">
            <a:extLst>
              <a:ext uri="{FF2B5EF4-FFF2-40B4-BE49-F238E27FC236}">
                <a16:creationId xmlns:a16="http://schemas.microsoft.com/office/drawing/2014/main" id="{FDC00948-8C3B-074F-B9C0-7B2E3E2F69ED}"/>
              </a:ext>
            </a:extLst>
          </p:cNvPr>
          <p:cNvSpPr>
            <a:spLocks noGrp="1"/>
          </p:cNvSpPr>
          <p:nvPr>
            <p:ph idx="1"/>
          </p:nvPr>
        </p:nvSpPr>
        <p:spPr>
          <a:xfrm>
            <a:off x="1371599" y="1772356"/>
            <a:ext cx="9724031" cy="4229199"/>
          </a:xfrm>
        </p:spPr>
        <p:txBody>
          <a:bodyPr anchor="ctr">
            <a:noAutofit/>
          </a:bodyPr>
          <a:lstStyle/>
          <a:p>
            <a:r>
              <a:rPr lang="en-US" sz="3200" dirty="0"/>
              <a:t>Training your fingers to do what you see in your mind is one foundation of drawing.</a:t>
            </a:r>
          </a:p>
          <a:p>
            <a:r>
              <a:rPr lang="en-US" sz="3200" dirty="0"/>
              <a:t>The more pencil miles you put in, the more you train your fingers to respond to what you see.</a:t>
            </a:r>
          </a:p>
          <a:p>
            <a:r>
              <a:rPr lang="en-US" sz="3200" dirty="0"/>
              <a:t>We can practice drawing simple shapes (triangles, circles, squares), learning to fill areas with a solid or graded tone, and making light to bold lines.</a:t>
            </a:r>
          </a:p>
          <a:p>
            <a:r>
              <a:rPr lang="en-US" sz="3200" dirty="0"/>
              <a:t>These are important parts of every artist’s repertoire. </a:t>
            </a:r>
          </a:p>
        </p:txBody>
      </p:sp>
    </p:spTree>
    <p:extLst>
      <p:ext uri="{BB962C8B-B14F-4D97-AF65-F5344CB8AC3E}">
        <p14:creationId xmlns:p14="http://schemas.microsoft.com/office/powerpoint/2010/main" val="3002445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46412B-DF2B-BE4E-804A-A9F6B1CA9169}"/>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Practice 7: Gesture Drawing</a:t>
            </a:r>
          </a:p>
        </p:txBody>
      </p:sp>
      <p:sp>
        <p:nvSpPr>
          <p:cNvPr id="3" name="Content Placeholder 2">
            <a:extLst>
              <a:ext uri="{FF2B5EF4-FFF2-40B4-BE49-F238E27FC236}">
                <a16:creationId xmlns:a16="http://schemas.microsoft.com/office/drawing/2014/main" id="{4DDA79B0-8D9D-9B42-A48C-6BC3DE10677E}"/>
              </a:ext>
            </a:extLst>
          </p:cNvPr>
          <p:cNvSpPr>
            <a:spLocks noGrp="1"/>
          </p:cNvSpPr>
          <p:nvPr>
            <p:ph idx="1"/>
          </p:nvPr>
        </p:nvSpPr>
        <p:spPr>
          <a:xfrm>
            <a:off x="777859" y="1636361"/>
            <a:ext cx="10909315" cy="4735864"/>
          </a:xfrm>
        </p:spPr>
        <p:txBody>
          <a:bodyPr anchor="ctr">
            <a:normAutofit/>
          </a:bodyPr>
          <a:lstStyle/>
          <a:p>
            <a:pPr marL="0" indent="0" algn="ctr">
              <a:buNone/>
            </a:pPr>
            <a:r>
              <a:rPr lang="en-US" dirty="0"/>
              <a:t>Let’s try an easier way</a:t>
            </a:r>
          </a:p>
          <a:p>
            <a:r>
              <a:rPr lang="en-US" dirty="0"/>
              <a:t>Lightly and loosely draw a circle. It’s OK if it’s a little lopsided.</a:t>
            </a:r>
          </a:p>
          <a:p>
            <a:r>
              <a:rPr lang="en-US" dirty="0"/>
              <a:t>Now, without erasing, draw over it, correcting some of the imperfections with continued light lines.</a:t>
            </a:r>
          </a:p>
          <a:p>
            <a:r>
              <a:rPr lang="en-US" dirty="0"/>
              <a:t>Overlap five or more circles, slowing correcting the roundness.</a:t>
            </a:r>
          </a:p>
          <a:p>
            <a:r>
              <a:rPr lang="en-US" dirty="0"/>
              <a:t>Your brain will gravitate toward the right lines, As it does, you can press a little harder, reinforcing the lines you want to keep. Watch a perfect circle emerge from the page!</a:t>
            </a:r>
          </a:p>
        </p:txBody>
      </p:sp>
    </p:spTree>
    <p:extLst>
      <p:ext uri="{BB962C8B-B14F-4D97-AF65-F5344CB8AC3E}">
        <p14:creationId xmlns:p14="http://schemas.microsoft.com/office/powerpoint/2010/main" val="1885399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587F6-4ABE-3246-863A-5E0E628C3C9B}"/>
              </a:ext>
            </a:extLst>
          </p:cNvPr>
          <p:cNvSpPr>
            <a:spLocks noGrp="1"/>
          </p:cNvSpPr>
          <p:nvPr>
            <p:ph type="title"/>
          </p:nvPr>
        </p:nvSpPr>
        <p:spPr>
          <a:xfrm>
            <a:off x="838201" y="365126"/>
            <a:ext cx="3451578" cy="966964"/>
          </a:xfrm>
        </p:spPr>
        <p:txBody>
          <a:bodyPr>
            <a:normAutofit fontScale="90000"/>
          </a:bodyPr>
          <a:lstStyle/>
          <a:p>
            <a:r>
              <a:rPr lang="en-US" sz="3200" b="1" dirty="0"/>
              <a:t>Practice 7: </a:t>
            </a:r>
            <a:br>
              <a:rPr lang="en-US" sz="3200" b="1" dirty="0"/>
            </a:br>
            <a:r>
              <a:rPr lang="en-US" sz="3200" b="1" dirty="0"/>
              <a:t>Gesture Drawing</a:t>
            </a:r>
          </a:p>
        </p:txBody>
      </p:sp>
      <p:sp>
        <p:nvSpPr>
          <p:cNvPr id="3" name="Content Placeholder 2">
            <a:extLst>
              <a:ext uri="{FF2B5EF4-FFF2-40B4-BE49-F238E27FC236}">
                <a16:creationId xmlns:a16="http://schemas.microsoft.com/office/drawing/2014/main" id="{D78D0A0F-35EA-D740-9A92-0222A5CC8D4C}"/>
              </a:ext>
            </a:extLst>
          </p:cNvPr>
          <p:cNvSpPr>
            <a:spLocks noGrp="1"/>
          </p:cNvSpPr>
          <p:nvPr>
            <p:ph sz="half" idx="1"/>
          </p:nvPr>
        </p:nvSpPr>
        <p:spPr>
          <a:xfrm>
            <a:off x="474133" y="1422400"/>
            <a:ext cx="5545667" cy="4955822"/>
          </a:xfrm>
        </p:spPr>
        <p:txBody>
          <a:bodyPr>
            <a:normAutofit/>
          </a:bodyPr>
          <a:lstStyle/>
          <a:p>
            <a:r>
              <a:rPr lang="en-US" dirty="0"/>
              <a:t>The key is to begin lightly, make lots of lines, and reinforce those that seem to be most accurate.</a:t>
            </a:r>
          </a:p>
          <a:p>
            <a:r>
              <a:rPr lang="en-US" dirty="0"/>
              <a:t>By keeping it light, you let your brain sort between several possibilities as you carve into or add to your original shape.</a:t>
            </a:r>
          </a:p>
          <a:p>
            <a:r>
              <a:rPr lang="en-US" dirty="0"/>
              <a:t>If you start with bold, hard lines you will feel committed to those lines even if they’re wrong. Us this approach with starting any object.</a:t>
            </a:r>
          </a:p>
        </p:txBody>
      </p:sp>
      <p:pic>
        <p:nvPicPr>
          <p:cNvPr id="8" name="Content Placeholder 7" descr="Diagram&#10;&#10;Description automatically generated">
            <a:extLst>
              <a:ext uri="{FF2B5EF4-FFF2-40B4-BE49-F238E27FC236}">
                <a16:creationId xmlns:a16="http://schemas.microsoft.com/office/drawing/2014/main" id="{79CE2477-F22B-4F4A-A59E-4C394C791B54}"/>
              </a:ext>
            </a:extLst>
          </p:cNvPr>
          <p:cNvPicPr>
            <a:picLocks noGrp="1" noChangeAspect="1"/>
          </p:cNvPicPr>
          <p:nvPr>
            <p:ph sz="half" idx="2"/>
          </p:nvPr>
        </p:nvPicPr>
        <p:blipFill>
          <a:blip r:embed="rId2"/>
          <a:stretch>
            <a:fillRect/>
          </a:stretch>
        </p:blipFill>
        <p:spPr>
          <a:xfrm>
            <a:off x="7071631" y="3515"/>
            <a:ext cx="4058331" cy="6854485"/>
          </a:xfrm>
        </p:spPr>
      </p:pic>
    </p:spTree>
    <p:extLst>
      <p:ext uri="{BB962C8B-B14F-4D97-AF65-F5344CB8AC3E}">
        <p14:creationId xmlns:p14="http://schemas.microsoft.com/office/powerpoint/2010/main" val="2227718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5ABB747-1DA2-1B44-8B3F-E132F22BEF77}"/>
              </a:ext>
            </a:extLst>
          </p:cNvPr>
          <p:cNvSpPr>
            <a:spLocks noGrp="1"/>
          </p:cNvSpPr>
          <p:nvPr>
            <p:ph type="title"/>
          </p:nvPr>
        </p:nvSpPr>
        <p:spPr>
          <a:xfrm>
            <a:off x="8115296" y="163423"/>
            <a:ext cx="3493911" cy="1045782"/>
          </a:xfrm>
        </p:spPr>
        <p:txBody>
          <a:bodyPr vert="horz" lIns="91440" tIns="45720" rIns="91440" bIns="45720" rtlCol="0" anchor="b">
            <a:normAutofit fontScale="90000"/>
          </a:bodyPr>
          <a:lstStyle/>
          <a:p>
            <a:r>
              <a:rPr lang="en-US" sz="3700" b="1" dirty="0"/>
              <a:t>Practice 7: </a:t>
            </a:r>
            <a:br>
              <a:rPr lang="en-US" sz="3700" b="1" dirty="0"/>
            </a:br>
            <a:r>
              <a:rPr lang="en-US" sz="3700" b="1" dirty="0"/>
              <a:t>Gesture Drawing</a:t>
            </a:r>
          </a:p>
        </p:txBody>
      </p:sp>
      <p:pic>
        <p:nvPicPr>
          <p:cNvPr id="8" name="Content Placeholder 7" descr="A close - up of a brain&#10;&#10;Description automatically generated with low confidence">
            <a:extLst>
              <a:ext uri="{FF2B5EF4-FFF2-40B4-BE49-F238E27FC236}">
                <a16:creationId xmlns:a16="http://schemas.microsoft.com/office/drawing/2014/main" id="{D627F796-B83D-CB4D-98AA-CE819B0603E3}"/>
              </a:ext>
            </a:extLst>
          </p:cNvPr>
          <p:cNvPicPr>
            <a:picLocks noGrp="1" noChangeAspect="1"/>
          </p:cNvPicPr>
          <p:nvPr>
            <p:ph type="pic" idx="1"/>
          </p:nvPr>
        </p:nvPicPr>
        <p:blipFill rotWithShape="1">
          <a:blip r:embed="rId2"/>
          <a:srcRect l="5649" r="5074" b="2"/>
          <a:stretch/>
        </p:blipFill>
        <p:spPr>
          <a:xfrm>
            <a:off x="20" y="431"/>
            <a:ext cx="8115280" cy="6408311"/>
          </a:xfrm>
          <a:prstGeom prst="rect">
            <a:avLst/>
          </a:prstGeom>
        </p:spPr>
      </p:pic>
      <p:sp>
        <p:nvSpPr>
          <p:cNvPr id="9" name="Text Placeholder 8">
            <a:extLst>
              <a:ext uri="{FF2B5EF4-FFF2-40B4-BE49-F238E27FC236}">
                <a16:creationId xmlns:a16="http://schemas.microsoft.com/office/drawing/2014/main" id="{DAA9DA08-A175-464A-97A3-9387F4CA327E}"/>
              </a:ext>
            </a:extLst>
          </p:cNvPr>
          <p:cNvSpPr>
            <a:spLocks noGrp="1"/>
          </p:cNvSpPr>
          <p:nvPr>
            <p:ph type="body" sz="half" idx="2"/>
          </p:nvPr>
        </p:nvSpPr>
        <p:spPr>
          <a:xfrm>
            <a:off x="8297333" y="1501422"/>
            <a:ext cx="3288673" cy="4457251"/>
          </a:xfrm>
        </p:spPr>
        <p:txBody>
          <a:bodyPr vert="horz" lIns="91440" tIns="45720" rIns="91440" bIns="45720" rtlCol="0">
            <a:noAutofit/>
          </a:bodyPr>
          <a:lstStyle/>
          <a:p>
            <a:pPr indent="-228600">
              <a:buFont typeface="Arial" panose="020B0604020202020204" pitchFamily="34" charset="0"/>
              <a:buChar char="•"/>
            </a:pPr>
            <a:r>
              <a:rPr lang="en-US" sz="3200" dirty="0"/>
              <a:t>Notice the many light lines used until the shape was correct.</a:t>
            </a:r>
          </a:p>
          <a:p>
            <a:pPr indent="-228600">
              <a:buFont typeface="Arial" panose="020B0604020202020204" pitchFamily="34" charset="0"/>
              <a:buChar char="•"/>
            </a:pPr>
            <a:r>
              <a:rPr lang="en-US" sz="3200" dirty="0"/>
              <a:t>Then the bold lines drawn over the correct lines. </a:t>
            </a:r>
          </a:p>
        </p:txBody>
      </p:sp>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552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7F04F73-CABB-D14B-BA97-E1D84A3EB2E3}"/>
              </a:ext>
            </a:extLst>
          </p:cNvPr>
          <p:cNvSpPr>
            <a:spLocks noGrp="1"/>
          </p:cNvSpPr>
          <p:nvPr>
            <p:ph type="title"/>
          </p:nvPr>
        </p:nvSpPr>
        <p:spPr>
          <a:xfrm>
            <a:off x="838200" y="365125"/>
            <a:ext cx="10515600" cy="1108320"/>
          </a:xfrm>
        </p:spPr>
        <p:txBody>
          <a:bodyPr vert="horz" lIns="91440" tIns="45720" rIns="91440" bIns="45720" rtlCol="0" anchor="ctr">
            <a:normAutofit/>
          </a:bodyPr>
          <a:lstStyle/>
          <a:p>
            <a:r>
              <a:rPr lang="en-US" sz="5200" kern="1200" dirty="0">
                <a:solidFill>
                  <a:schemeClr val="tx1"/>
                </a:solidFill>
                <a:latin typeface="+mj-lt"/>
                <a:ea typeface="+mj-ea"/>
                <a:cs typeface="+mj-cs"/>
              </a:rPr>
              <a:t>Bye for Now. Thanks for Joining Me.</a:t>
            </a:r>
          </a:p>
        </p:txBody>
      </p:sp>
      <p:pic>
        <p:nvPicPr>
          <p:cNvPr id="11" name="Content Placeholder 10" descr="A picture containing outdoor, outdoor object&#10;&#10;Description automatically generated">
            <a:extLst>
              <a:ext uri="{FF2B5EF4-FFF2-40B4-BE49-F238E27FC236}">
                <a16:creationId xmlns:a16="http://schemas.microsoft.com/office/drawing/2014/main" id="{A988A97F-56E1-924E-9F80-D6FB534CD501}"/>
              </a:ext>
            </a:extLst>
          </p:cNvPr>
          <p:cNvPicPr>
            <a:picLocks noGrp="1" noChangeAspect="1"/>
          </p:cNvPicPr>
          <p:nvPr>
            <p:ph sz="half" idx="2"/>
          </p:nvPr>
        </p:nvPicPr>
        <p:blipFill rotWithShape="1">
          <a:blip r:embed="rId2"/>
          <a:srcRect r="6022"/>
          <a:stretch/>
        </p:blipFill>
        <p:spPr>
          <a:xfrm>
            <a:off x="198744" y="1654317"/>
            <a:ext cx="6931257" cy="4646487"/>
          </a:xfrm>
          <a:prstGeom prst="rect">
            <a:avLst/>
          </a:prstGeom>
        </p:spPr>
      </p:pic>
      <p:pic>
        <p:nvPicPr>
          <p:cNvPr id="9" name="Content Placeholder 8" descr="A picture containing text, bed, nature&#10;&#10;Description automatically generated">
            <a:extLst>
              <a:ext uri="{FF2B5EF4-FFF2-40B4-BE49-F238E27FC236}">
                <a16:creationId xmlns:a16="http://schemas.microsoft.com/office/drawing/2014/main" id="{35348DCE-86E1-244F-8D4E-530A813A10DD}"/>
              </a:ext>
            </a:extLst>
          </p:cNvPr>
          <p:cNvPicPr>
            <a:picLocks noGrp="1" noChangeAspect="1"/>
          </p:cNvPicPr>
          <p:nvPr>
            <p:ph sz="half" idx="1"/>
          </p:nvPr>
        </p:nvPicPr>
        <p:blipFill rotWithShape="1">
          <a:blip r:embed="rId3"/>
          <a:srcRect t="6894" r="-2" b="-2"/>
          <a:stretch/>
        </p:blipFill>
        <p:spPr>
          <a:xfrm>
            <a:off x="7325695" y="3171825"/>
            <a:ext cx="4667562" cy="3128980"/>
          </a:xfrm>
          <a:prstGeom prst="rect">
            <a:avLst/>
          </a:prstGeom>
        </p:spPr>
      </p:pic>
      <p:sp>
        <p:nvSpPr>
          <p:cNvPr id="12" name="TextBox 11">
            <a:extLst>
              <a:ext uri="{FF2B5EF4-FFF2-40B4-BE49-F238E27FC236}">
                <a16:creationId xmlns:a16="http://schemas.microsoft.com/office/drawing/2014/main" id="{25153238-FE91-8541-B9FE-4C8E1682A6F0}"/>
              </a:ext>
            </a:extLst>
          </p:cNvPr>
          <p:cNvSpPr txBox="1"/>
          <p:nvPr/>
        </p:nvSpPr>
        <p:spPr>
          <a:xfrm>
            <a:off x="357187" y="6307796"/>
            <a:ext cx="5229225" cy="369332"/>
          </a:xfrm>
          <a:prstGeom prst="rect">
            <a:avLst/>
          </a:prstGeom>
          <a:noFill/>
        </p:spPr>
        <p:txBody>
          <a:bodyPr wrap="square" rtlCol="0">
            <a:spAutoFit/>
          </a:bodyPr>
          <a:lstStyle/>
          <a:p>
            <a:r>
              <a:rPr lang="en-US" i="1" dirty="0" err="1"/>
              <a:t>Plathemis</a:t>
            </a:r>
            <a:r>
              <a:rPr lang="en-US" i="1" dirty="0"/>
              <a:t> </a:t>
            </a:r>
            <a:r>
              <a:rPr lang="en-US" i="1" dirty="0" err="1"/>
              <a:t>lydia</a:t>
            </a:r>
            <a:r>
              <a:rPr lang="en-US" i="1" dirty="0"/>
              <a:t> </a:t>
            </a:r>
            <a:r>
              <a:rPr lang="en-US" dirty="0"/>
              <a:t>Common Whitetail adult male</a:t>
            </a:r>
          </a:p>
        </p:txBody>
      </p:sp>
    </p:spTree>
    <p:extLst>
      <p:ext uri="{BB962C8B-B14F-4D97-AF65-F5344CB8AC3E}">
        <p14:creationId xmlns:p14="http://schemas.microsoft.com/office/powerpoint/2010/main" val="3809638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C7EB42-DECA-864A-97B2-CE8C8BAB336C}"/>
              </a:ext>
            </a:extLst>
          </p:cNvPr>
          <p:cNvSpPr>
            <a:spLocks noGrp="1"/>
          </p:cNvSpPr>
          <p:nvPr>
            <p:ph type="title"/>
          </p:nvPr>
        </p:nvSpPr>
        <p:spPr>
          <a:xfrm>
            <a:off x="640080" y="325369"/>
            <a:ext cx="4368602" cy="1272843"/>
          </a:xfrm>
        </p:spPr>
        <p:txBody>
          <a:bodyPr anchor="b">
            <a:normAutofit/>
          </a:bodyPr>
          <a:lstStyle/>
          <a:p>
            <a:r>
              <a:rPr lang="en-US" sz="5400"/>
              <a:t>Elbow Arcs</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F5EA545-4E8A-3A4E-B3A2-4C57C3D6C91B}"/>
              </a:ext>
            </a:extLst>
          </p:cNvPr>
          <p:cNvSpPr>
            <a:spLocks noGrp="1"/>
          </p:cNvSpPr>
          <p:nvPr>
            <p:ph idx="1"/>
          </p:nvPr>
        </p:nvSpPr>
        <p:spPr>
          <a:xfrm>
            <a:off x="257175" y="2872899"/>
            <a:ext cx="5960935" cy="3659732"/>
          </a:xfrm>
        </p:spPr>
        <p:txBody>
          <a:bodyPr>
            <a:noAutofit/>
          </a:bodyPr>
          <a:lstStyle/>
          <a:p>
            <a:r>
              <a:rPr lang="en-US" sz="3200" dirty="0"/>
              <a:t>Position your elbow firmly on the table and pivot your hand and pencil around it to create a smooth arc.</a:t>
            </a:r>
          </a:p>
          <a:p>
            <a:r>
              <a:rPr lang="en-US" sz="3200" dirty="0"/>
              <a:t>Without moving your elbow position, return your pencil to the start and repeat the motion offset by a few millimeters.</a:t>
            </a:r>
          </a:p>
        </p:txBody>
      </p:sp>
      <p:pic>
        <p:nvPicPr>
          <p:cNvPr id="6" name="Picture 5" descr="Diagram&#10;&#10;Description automatically generated">
            <a:extLst>
              <a:ext uri="{FF2B5EF4-FFF2-40B4-BE49-F238E27FC236}">
                <a16:creationId xmlns:a16="http://schemas.microsoft.com/office/drawing/2014/main" id="{12F63543-0FF5-7D49-9EC2-07726C2FD2F2}"/>
              </a:ext>
            </a:extLst>
          </p:cNvPr>
          <p:cNvPicPr>
            <a:picLocks noChangeAspect="1"/>
          </p:cNvPicPr>
          <p:nvPr/>
        </p:nvPicPr>
        <p:blipFill>
          <a:blip r:embed="rId2"/>
          <a:stretch>
            <a:fillRect/>
          </a:stretch>
        </p:blipFill>
        <p:spPr>
          <a:xfrm>
            <a:off x="6629400" y="135588"/>
            <a:ext cx="5148262" cy="6586824"/>
          </a:xfrm>
          <a:prstGeom prst="rect">
            <a:avLst/>
          </a:prstGeom>
        </p:spPr>
      </p:pic>
    </p:spTree>
    <p:extLst>
      <p:ext uri="{BB962C8B-B14F-4D97-AF65-F5344CB8AC3E}">
        <p14:creationId xmlns:p14="http://schemas.microsoft.com/office/powerpoint/2010/main" val="1657205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1939E-5C75-CB49-9BBA-38B4B66135F1}"/>
              </a:ext>
            </a:extLst>
          </p:cNvPr>
          <p:cNvSpPr>
            <a:spLocks noGrp="1"/>
          </p:cNvSpPr>
          <p:nvPr>
            <p:ph type="title"/>
          </p:nvPr>
        </p:nvSpPr>
        <p:spPr>
          <a:xfrm>
            <a:off x="648929" y="557190"/>
            <a:ext cx="5170852" cy="726166"/>
          </a:xfrm>
        </p:spPr>
        <p:txBody>
          <a:bodyPr>
            <a:normAutofit/>
          </a:bodyPr>
          <a:lstStyle/>
          <a:p>
            <a:r>
              <a:rPr lang="en-US" sz="4000" dirty="0"/>
              <a:t>Wrist Arcs</a:t>
            </a:r>
          </a:p>
        </p:txBody>
      </p:sp>
      <p:sp>
        <p:nvSpPr>
          <p:cNvPr id="3" name="Content Placeholder 2">
            <a:extLst>
              <a:ext uri="{FF2B5EF4-FFF2-40B4-BE49-F238E27FC236}">
                <a16:creationId xmlns:a16="http://schemas.microsoft.com/office/drawing/2014/main" id="{0A34B879-0CF0-3745-A884-5F3D36DBE868}"/>
              </a:ext>
            </a:extLst>
          </p:cNvPr>
          <p:cNvSpPr>
            <a:spLocks noGrp="1"/>
          </p:cNvSpPr>
          <p:nvPr>
            <p:ph idx="1"/>
          </p:nvPr>
        </p:nvSpPr>
        <p:spPr>
          <a:xfrm>
            <a:off x="185738" y="1669118"/>
            <a:ext cx="6186483" cy="4803120"/>
          </a:xfrm>
        </p:spPr>
        <p:txBody>
          <a:bodyPr>
            <a:normAutofit/>
          </a:bodyPr>
          <a:lstStyle/>
          <a:p>
            <a:r>
              <a:rPr lang="en-US" sz="3200" dirty="0"/>
              <a:t>Place your arm on the paper and make a shorter arc by moving your wrist. </a:t>
            </a:r>
          </a:p>
          <a:p>
            <a:r>
              <a:rPr lang="en-US" sz="3200" dirty="0"/>
              <a:t>Experiment with moving your wrist at different speeds and pressures.</a:t>
            </a:r>
          </a:p>
          <a:p>
            <a:r>
              <a:rPr lang="en-US" sz="3200" dirty="0"/>
              <a:t>Practice until you can create sets of parallel lines with easy fluid strokes.</a:t>
            </a:r>
          </a:p>
        </p:txBody>
      </p:sp>
      <p:pic>
        <p:nvPicPr>
          <p:cNvPr id="6" name="Picture 5" descr="Diagram&#10;&#10;Description automatically generated">
            <a:extLst>
              <a:ext uri="{FF2B5EF4-FFF2-40B4-BE49-F238E27FC236}">
                <a16:creationId xmlns:a16="http://schemas.microsoft.com/office/drawing/2014/main" id="{E16E40F7-3B60-1A46-B522-6229A32107DC}"/>
              </a:ext>
            </a:extLst>
          </p:cNvPr>
          <p:cNvPicPr>
            <a:picLocks noChangeAspect="1"/>
          </p:cNvPicPr>
          <p:nvPr/>
        </p:nvPicPr>
        <p:blipFill>
          <a:blip r:embed="rId2"/>
          <a:stretch>
            <a:fillRect/>
          </a:stretch>
        </p:blipFill>
        <p:spPr>
          <a:xfrm>
            <a:off x="6648577" y="121137"/>
            <a:ext cx="5170852" cy="6615726"/>
          </a:xfrm>
          <a:prstGeom prst="rect">
            <a:avLst/>
          </a:prstGeom>
        </p:spPr>
      </p:pic>
    </p:spTree>
    <p:extLst>
      <p:ext uri="{BB962C8B-B14F-4D97-AF65-F5344CB8AC3E}">
        <p14:creationId xmlns:p14="http://schemas.microsoft.com/office/powerpoint/2010/main" val="2823857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10C2-FD49-9F4D-BD72-F67B677EA61C}"/>
              </a:ext>
            </a:extLst>
          </p:cNvPr>
          <p:cNvSpPr>
            <a:spLocks noGrp="1"/>
          </p:cNvSpPr>
          <p:nvPr>
            <p:ph type="title"/>
          </p:nvPr>
        </p:nvSpPr>
        <p:spPr>
          <a:xfrm>
            <a:off x="648929" y="557190"/>
            <a:ext cx="5170852" cy="714398"/>
          </a:xfrm>
        </p:spPr>
        <p:txBody>
          <a:bodyPr>
            <a:normAutofit/>
          </a:bodyPr>
          <a:lstStyle/>
          <a:p>
            <a:r>
              <a:rPr lang="en-US" sz="4000" dirty="0"/>
              <a:t>Finger Arcs</a:t>
            </a:r>
          </a:p>
        </p:txBody>
      </p:sp>
      <p:sp>
        <p:nvSpPr>
          <p:cNvPr id="3" name="Content Placeholder 2">
            <a:extLst>
              <a:ext uri="{FF2B5EF4-FFF2-40B4-BE49-F238E27FC236}">
                <a16:creationId xmlns:a16="http://schemas.microsoft.com/office/drawing/2014/main" id="{C9E8F6F8-3DBB-104A-907E-F4BFBBB91C62}"/>
              </a:ext>
            </a:extLst>
          </p:cNvPr>
          <p:cNvSpPr>
            <a:spLocks noGrp="1"/>
          </p:cNvSpPr>
          <p:nvPr>
            <p:ph idx="1"/>
          </p:nvPr>
        </p:nvSpPr>
        <p:spPr>
          <a:xfrm>
            <a:off x="574848" y="1685924"/>
            <a:ext cx="5254328" cy="4443163"/>
          </a:xfrm>
        </p:spPr>
        <p:txBody>
          <a:bodyPr>
            <a:normAutofit/>
          </a:bodyPr>
          <a:lstStyle/>
          <a:p>
            <a:r>
              <a:rPr lang="en-US" sz="3200" dirty="0"/>
              <a:t>With your hand resting on the paper, try sets of parallel lines with a pull of your fingers.</a:t>
            </a:r>
          </a:p>
          <a:p>
            <a:r>
              <a:rPr lang="en-US" sz="3200" dirty="0"/>
              <a:t>It is easier to pull than to push the pencil.</a:t>
            </a:r>
          </a:p>
          <a:p>
            <a:endParaRPr lang="en-US" sz="2000" dirty="0"/>
          </a:p>
        </p:txBody>
      </p:sp>
      <p:pic>
        <p:nvPicPr>
          <p:cNvPr id="6" name="Picture 5" descr="Diagram&#10;&#10;Description automatically generated">
            <a:extLst>
              <a:ext uri="{FF2B5EF4-FFF2-40B4-BE49-F238E27FC236}">
                <a16:creationId xmlns:a16="http://schemas.microsoft.com/office/drawing/2014/main" id="{996DD881-C4D7-8F4A-8348-9603DCCCE94F}"/>
              </a:ext>
            </a:extLst>
          </p:cNvPr>
          <p:cNvPicPr>
            <a:picLocks noChangeAspect="1"/>
          </p:cNvPicPr>
          <p:nvPr/>
        </p:nvPicPr>
        <p:blipFill>
          <a:blip r:embed="rId2"/>
          <a:stretch>
            <a:fillRect/>
          </a:stretch>
        </p:blipFill>
        <p:spPr>
          <a:xfrm>
            <a:off x="6592406" y="67736"/>
            <a:ext cx="5254328" cy="6722528"/>
          </a:xfrm>
          <a:prstGeom prst="rect">
            <a:avLst/>
          </a:prstGeom>
        </p:spPr>
      </p:pic>
    </p:spTree>
    <p:extLst>
      <p:ext uri="{BB962C8B-B14F-4D97-AF65-F5344CB8AC3E}">
        <p14:creationId xmlns:p14="http://schemas.microsoft.com/office/powerpoint/2010/main" val="1165766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654DC1-74C4-1948-8272-957F2D4D707E}"/>
              </a:ext>
            </a:extLst>
          </p:cNvPr>
          <p:cNvSpPr>
            <a:spLocks noGrp="1"/>
          </p:cNvSpPr>
          <p:nvPr>
            <p:ph type="title"/>
          </p:nvPr>
        </p:nvSpPr>
        <p:spPr>
          <a:xfrm>
            <a:off x="634024" y="228339"/>
            <a:ext cx="5170852" cy="700349"/>
          </a:xfrm>
        </p:spPr>
        <p:txBody>
          <a:bodyPr>
            <a:normAutofit/>
          </a:bodyPr>
          <a:lstStyle/>
          <a:p>
            <a:r>
              <a:rPr lang="en-US" sz="4000" dirty="0"/>
              <a:t>Shoulder Lines</a:t>
            </a:r>
          </a:p>
        </p:txBody>
      </p:sp>
      <p:sp>
        <p:nvSpPr>
          <p:cNvPr id="3" name="Content Placeholder 2">
            <a:extLst>
              <a:ext uri="{FF2B5EF4-FFF2-40B4-BE49-F238E27FC236}">
                <a16:creationId xmlns:a16="http://schemas.microsoft.com/office/drawing/2014/main" id="{2E1CC09A-7D5A-1244-9660-CFDA7C5930C3}"/>
              </a:ext>
            </a:extLst>
          </p:cNvPr>
          <p:cNvSpPr>
            <a:spLocks noGrp="1"/>
          </p:cNvSpPr>
          <p:nvPr>
            <p:ph idx="1"/>
          </p:nvPr>
        </p:nvSpPr>
        <p:spPr>
          <a:xfrm>
            <a:off x="142875" y="1042989"/>
            <a:ext cx="6457949" cy="5272086"/>
          </a:xfrm>
        </p:spPr>
        <p:txBody>
          <a:bodyPr>
            <a:noAutofit/>
          </a:bodyPr>
          <a:lstStyle/>
          <a:p>
            <a:r>
              <a:rPr lang="en-US" sz="2700" dirty="0"/>
              <a:t>Relax your shoulder, move your arm and hand as a unit and you will be able to draw straight or smoothly curved lines.</a:t>
            </a:r>
          </a:p>
          <a:p>
            <a:r>
              <a:rPr lang="en-US" sz="2700" dirty="0"/>
              <a:t>As you draw, keep your eye on where you want the line to stop.</a:t>
            </a:r>
          </a:p>
          <a:p>
            <a:r>
              <a:rPr lang="en-US" sz="2700" dirty="0"/>
              <a:t>Try to make the lines as straight as possible</a:t>
            </a:r>
          </a:p>
          <a:p>
            <a:r>
              <a:rPr lang="en-US" sz="2700" dirty="0"/>
              <a:t>Then create a variety of curved lines drawn from the shoulder.</a:t>
            </a:r>
          </a:p>
          <a:p>
            <a:r>
              <a:rPr lang="en-US" sz="2700" dirty="0"/>
              <a:t>Parallel lines can be challenging to draw from the shoulder because your arm is not rotating from a fixed point as it would if your elbow were locked on the paper.</a:t>
            </a:r>
          </a:p>
        </p:txBody>
      </p:sp>
      <p:pic>
        <p:nvPicPr>
          <p:cNvPr id="8" name="Picture 7" descr="Diagram&#10;&#10;Description automatically generated">
            <a:extLst>
              <a:ext uri="{FF2B5EF4-FFF2-40B4-BE49-F238E27FC236}">
                <a16:creationId xmlns:a16="http://schemas.microsoft.com/office/drawing/2014/main" id="{8E165197-5ED4-A343-9C32-1FA41D02391F}"/>
              </a:ext>
            </a:extLst>
          </p:cNvPr>
          <p:cNvPicPr>
            <a:picLocks noChangeAspect="1"/>
          </p:cNvPicPr>
          <p:nvPr/>
        </p:nvPicPr>
        <p:blipFill rotWithShape="1">
          <a:blip r:embed="rId2"/>
          <a:srcRect t="7063" r="3" b="7004"/>
          <a:stretch/>
        </p:blipFill>
        <p:spPr>
          <a:xfrm>
            <a:off x="6730025" y="457177"/>
            <a:ext cx="5170852" cy="5571898"/>
          </a:xfrm>
          <a:prstGeom prst="rect">
            <a:avLst/>
          </a:prstGeom>
          <a:effectLst/>
        </p:spPr>
      </p:pic>
    </p:spTree>
    <p:extLst>
      <p:ext uri="{BB962C8B-B14F-4D97-AF65-F5344CB8AC3E}">
        <p14:creationId xmlns:p14="http://schemas.microsoft.com/office/powerpoint/2010/main" val="1326383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C7EB42-DECA-864A-97B2-CE8C8BAB336C}"/>
              </a:ext>
            </a:extLst>
          </p:cNvPr>
          <p:cNvSpPr>
            <a:spLocks noGrp="1"/>
          </p:cNvSpPr>
          <p:nvPr>
            <p:ph type="title"/>
          </p:nvPr>
        </p:nvSpPr>
        <p:spPr>
          <a:xfrm>
            <a:off x="648929" y="557190"/>
            <a:ext cx="5170852" cy="1214460"/>
          </a:xfrm>
        </p:spPr>
        <p:txBody>
          <a:bodyPr>
            <a:normAutofit/>
          </a:bodyPr>
          <a:lstStyle/>
          <a:p>
            <a:r>
              <a:rPr lang="en-US" sz="4000" dirty="0"/>
              <a:t>Practice #1 </a:t>
            </a:r>
            <a:br>
              <a:rPr lang="en-US" sz="4000" dirty="0"/>
            </a:br>
            <a:r>
              <a:rPr lang="en-US" sz="4000" dirty="0"/>
              <a:t>Line Exercises</a:t>
            </a:r>
          </a:p>
        </p:txBody>
      </p:sp>
      <p:sp>
        <p:nvSpPr>
          <p:cNvPr id="3" name="Content Placeholder 2">
            <a:extLst>
              <a:ext uri="{FF2B5EF4-FFF2-40B4-BE49-F238E27FC236}">
                <a16:creationId xmlns:a16="http://schemas.microsoft.com/office/drawing/2014/main" id="{7F5EA545-4E8A-3A4E-B3A2-4C57C3D6C91B}"/>
              </a:ext>
            </a:extLst>
          </p:cNvPr>
          <p:cNvSpPr>
            <a:spLocks noGrp="1"/>
          </p:cNvSpPr>
          <p:nvPr>
            <p:ph idx="1"/>
          </p:nvPr>
        </p:nvSpPr>
        <p:spPr>
          <a:xfrm>
            <a:off x="648930" y="2398030"/>
            <a:ext cx="5180245" cy="3731058"/>
          </a:xfrm>
        </p:spPr>
        <p:txBody>
          <a:bodyPr>
            <a:normAutofit/>
          </a:bodyPr>
          <a:lstStyle/>
          <a:p>
            <a:r>
              <a:rPr lang="en-US" sz="3600" dirty="0"/>
              <a:t>On two facing journal pages, practice making elbow arcs, wrist arcs, finger arcs and shoulder lines.</a:t>
            </a:r>
          </a:p>
        </p:txBody>
      </p:sp>
      <p:pic>
        <p:nvPicPr>
          <p:cNvPr id="6" name="Picture 5" descr="Diagram&#10;&#10;Description automatically generated">
            <a:extLst>
              <a:ext uri="{FF2B5EF4-FFF2-40B4-BE49-F238E27FC236}">
                <a16:creationId xmlns:a16="http://schemas.microsoft.com/office/drawing/2014/main" id="{9C41609F-2066-7343-94F4-14D10CDD4EBB}"/>
              </a:ext>
            </a:extLst>
          </p:cNvPr>
          <p:cNvPicPr>
            <a:picLocks noChangeAspect="1"/>
          </p:cNvPicPr>
          <p:nvPr/>
        </p:nvPicPr>
        <p:blipFill>
          <a:blip r:embed="rId2"/>
          <a:stretch>
            <a:fillRect/>
          </a:stretch>
        </p:blipFill>
        <p:spPr>
          <a:xfrm>
            <a:off x="6726506" y="100012"/>
            <a:ext cx="5203873" cy="6657975"/>
          </a:xfrm>
          <a:prstGeom prst="rect">
            <a:avLst/>
          </a:prstGeom>
        </p:spPr>
      </p:pic>
    </p:spTree>
    <p:extLst>
      <p:ext uri="{BB962C8B-B14F-4D97-AF65-F5344CB8AC3E}">
        <p14:creationId xmlns:p14="http://schemas.microsoft.com/office/powerpoint/2010/main" val="2441163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0"/>
                <a:alpha val="38000"/>
              </a:schemeClr>
            </a:gs>
            <a:gs pos="31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E79F91-AA57-054E-83FD-BDFC0ED42871}"/>
              </a:ext>
            </a:extLst>
          </p:cNvPr>
          <p:cNvSpPr>
            <a:spLocks noGrp="1"/>
          </p:cNvSpPr>
          <p:nvPr>
            <p:ph type="title"/>
          </p:nvPr>
        </p:nvSpPr>
        <p:spPr>
          <a:xfrm>
            <a:off x="1371599" y="294538"/>
            <a:ext cx="9895951" cy="1033669"/>
          </a:xfrm>
        </p:spPr>
        <p:txBody>
          <a:bodyPr>
            <a:normAutofit/>
          </a:bodyPr>
          <a:lstStyle/>
          <a:p>
            <a:r>
              <a:rPr lang="en-US" sz="3400">
                <a:solidFill>
                  <a:srgbClr val="FFFFFF"/>
                </a:solidFill>
              </a:rPr>
              <a:t>Practice #2  Drawing Geometrical Patterns</a:t>
            </a:r>
            <a:br>
              <a:rPr lang="en-US" sz="3400">
                <a:solidFill>
                  <a:srgbClr val="FFFFFF"/>
                </a:solidFill>
              </a:rPr>
            </a:br>
            <a:r>
              <a:rPr lang="en-US" sz="3400">
                <a:solidFill>
                  <a:srgbClr val="FFFFFF"/>
                </a:solidFill>
              </a:rPr>
              <a:t>Step 1</a:t>
            </a:r>
          </a:p>
        </p:txBody>
      </p:sp>
      <p:sp>
        <p:nvSpPr>
          <p:cNvPr id="3" name="Content Placeholder 2">
            <a:extLst>
              <a:ext uri="{FF2B5EF4-FFF2-40B4-BE49-F238E27FC236}">
                <a16:creationId xmlns:a16="http://schemas.microsoft.com/office/drawing/2014/main" id="{B6985606-746F-9640-9D7C-7302610FEE05}"/>
              </a:ext>
            </a:extLst>
          </p:cNvPr>
          <p:cNvSpPr>
            <a:spLocks noGrp="1"/>
          </p:cNvSpPr>
          <p:nvPr>
            <p:ph idx="1"/>
          </p:nvPr>
        </p:nvSpPr>
        <p:spPr>
          <a:xfrm>
            <a:off x="865750" y="1597432"/>
            <a:ext cx="11100471" cy="5063012"/>
          </a:xfrm>
        </p:spPr>
        <p:txBody>
          <a:bodyPr anchor="ctr">
            <a:noAutofit/>
          </a:bodyPr>
          <a:lstStyle/>
          <a:p>
            <a:r>
              <a:rPr lang="en-US" dirty="0"/>
              <a:t>Doodling is great practice. Fill a page with random geometrical patterns.</a:t>
            </a:r>
          </a:p>
          <a:p>
            <a:r>
              <a:rPr lang="en-US" dirty="0"/>
              <a:t>Make some lines dark, others light, some thick, some thin. Make variable lines. Make circles, squares, triangles, long straight lines, smooth curves and elbow and finger arcs.</a:t>
            </a:r>
          </a:p>
          <a:p>
            <a:pPr marL="0" indent="0">
              <a:buNone/>
            </a:pPr>
            <a:r>
              <a:rPr lang="en-US" dirty="0"/>
              <a:t>*Practice drawing these shapes focusing on moving only your shoulder, only your elbow, only your wrist, only your finger, as you did in Practice #1.</a:t>
            </a:r>
          </a:p>
          <a:p>
            <a:r>
              <a:rPr lang="en-US" dirty="0"/>
              <a:t>When you have drawn all your lines and shapes, go back and label them as finger, wrist, elbow, and shoulder drawings. Make sure you have LOTS of each.</a:t>
            </a:r>
          </a:p>
        </p:txBody>
      </p:sp>
    </p:spTree>
    <p:extLst>
      <p:ext uri="{BB962C8B-B14F-4D97-AF65-F5344CB8AC3E}">
        <p14:creationId xmlns:p14="http://schemas.microsoft.com/office/powerpoint/2010/main" val="2195804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1992</Words>
  <Application>Microsoft Macintosh PowerPoint</Application>
  <PresentationFormat>Widescreen</PresentationFormat>
  <Paragraphs>141</Paragraphs>
  <Slides>33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Meiryo</vt:lpstr>
      <vt:lpstr>Arial</vt:lpstr>
      <vt:lpstr>Calibri</vt:lpstr>
      <vt:lpstr>Calibri Light</vt:lpstr>
      <vt:lpstr>Wingdings</vt:lpstr>
      <vt:lpstr>Office Theme</vt:lpstr>
      <vt:lpstr>BUILDING NEW SKILLS: BASIC DRAWING EXERCISES</vt:lpstr>
      <vt:lpstr>Practice will develop your drawing skills</vt:lpstr>
      <vt:lpstr>Lesson 1: Building Eye-Hand Coordination</vt:lpstr>
      <vt:lpstr>Elbow Arcs</vt:lpstr>
      <vt:lpstr>Wrist Arcs</vt:lpstr>
      <vt:lpstr>Finger Arcs</vt:lpstr>
      <vt:lpstr>Shoulder Lines</vt:lpstr>
      <vt:lpstr>Practice #1  Line Exercises</vt:lpstr>
      <vt:lpstr>Practice #2  Drawing Geometrical Patterns Step 1</vt:lpstr>
      <vt:lpstr>Practice 2, Drawing Geometrical Patterns</vt:lpstr>
      <vt:lpstr>Practice #2 Drawing Geometrical Patterns</vt:lpstr>
      <vt:lpstr>PowerPoint Presentation</vt:lpstr>
      <vt:lpstr>Practice 3: Finger Tracing and Air Drawing</vt:lpstr>
      <vt:lpstr>Practice 3: Finger Tracing and Air Drawing</vt:lpstr>
      <vt:lpstr>Practice 3: Finger Tracing and Air Drawing</vt:lpstr>
      <vt:lpstr>Practice 3:  Finger Tracing and Air Drawing</vt:lpstr>
      <vt:lpstr>Practice 4: Learning to Draw Lightly</vt:lpstr>
      <vt:lpstr>Practice 4 Learning to Draw Lightly</vt:lpstr>
      <vt:lpstr>Practice 4: Learning to Draw Lightly</vt:lpstr>
      <vt:lpstr>PRACTICE 5: CONTOUR DRAWING</vt:lpstr>
      <vt:lpstr>BLIND CONTOUR DRAWING</vt:lpstr>
      <vt:lpstr>BLIND CONTOUR DRAWING (continued)</vt:lpstr>
      <vt:lpstr>MODIFIED CONTOUR DRAWING</vt:lpstr>
      <vt:lpstr>PowerPoint Presentation</vt:lpstr>
      <vt:lpstr>Practice 6 Learning to Use Negative Shapes</vt:lpstr>
      <vt:lpstr>Practice 6: Negative Space</vt:lpstr>
      <vt:lpstr>Exercise 6: Negative Space</vt:lpstr>
      <vt:lpstr>Practice 7: Gesture Drawing </vt:lpstr>
      <vt:lpstr>Practice 7:  Gesture Drawing</vt:lpstr>
      <vt:lpstr>Practice 7: Gesture Drawing</vt:lpstr>
      <vt:lpstr>Practice 7:  Gesture Drawing</vt:lpstr>
      <vt:lpstr>Practice 7:  Gesture Drawing</vt:lpstr>
      <vt:lpstr>Bye for Now. Thanks for Joining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Harvey</dc:creator>
  <cp:lastModifiedBy>Paula Harvey</cp:lastModifiedBy>
  <cp:revision>20</cp:revision>
  <dcterms:created xsi:type="dcterms:W3CDTF">2021-01-15T22:49:34Z</dcterms:created>
  <dcterms:modified xsi:type="dcterms:W3CDTF">2021-01-19T22:52:41Z</dcterms:modified>
</cp:coreProperties>
</file>