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70" r:id="rId4"/>
    <p:sldId id="271" r:id="rId5"/>
    <p:sldId id="272" r:id="rId6"/>
    <p:sldId id="273" r:id="rId7"/>
    <p:sldId id="29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53"/>
  </p:normalViewPr>
  <p:slideViewPr>
    <p:cSldViewPr snapToGrid="0" snapToObjects="1">
      <p:cViewPr varScale="1">
        <p:scale>
          <a:sx n="90" d="100"/>
          <a:sy n="90" d="100"/>
        </p:scale>
        <p:origin x="232"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9123-D241-4C43-9765-B61A97C40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9058EF-333B-8D4D-9CD8-C796BC02B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645F15-E8F3-304F-81A5-D9E01F24A9AF}"/>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5" name="Footer Placeholder 4">
            <a:extLst>
              <a:ext uri="{FF2B5EF4-FFF2-40B4-BE49-F238E27FC236}">
                <a16:creationId xmlns:a16="http://schemas.microsoft.com/office/drawing/2014/main" id="{DFDA3C8B-BE27-464F-897E-416F9AC8A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586EA-4BE6-9042-BEF3-2A76C2141F92}"/>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2268148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0EBA-070E-2A4E-907E-FA3D325C36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C88753-BB6A-0641-9650-6F88B73FE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FA8AC-5572-3347-A8DF-29DF151A59AE}"/>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5" name="Footer Placeholder 4">
            <a:extLst>
              <a:ext uri="{FF2B5EF4-FFF2-40B4-BE49-F238E27FC236}">
                <a16:creationId xmlns:a16="http://schemas.microsoft.com/office/drawing/2014/main" id="{4B68E959-7DA1-2B46-B4C9-D2DBFB1A9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3863A-E741-EA4D-BD0C-C572420BA33D}"/>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2084849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61369-5C4B-CE4E-995B-C65907AC9B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117D90-9BFB-444F-9779-EDCE94DB65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9E0E1-2F17-4242-98C1-8AFC8D68F219}"/>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5" name="Footer Placeholder 4">
            <a:extLst>
              <a:ext uri="{FF2B5EF4-FFF2-40B4-BE49-F238E27FC236}">
                <a16:creationId xmlns:a16="http://schemas.microsoft.com/office/drawing/2014/main" id="{1C340679-75A4-4949-92A1-8E56D8DE6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9CDA9-5F23-024A-97A0-4F85670A7017}"/>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207330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5748-3E1E-0441-BC2B-CD84DCB73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F4C8D9-2639-CF4C-8F0B-33C65B5F12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9ECB2-3293-F14E-AAAB-6A0011240A3E}"/>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5" name="Footer Placeholder 4">
            <a:extLst>
              <a:ext uri="{FF2B5EF4-FFF2-40B4-BE49-F238E27FC236}">
                <a16:creationId xmlns:a16="http://schemas.microsoft.com/office/drawing/2014/main" id="{0DF0BFD2-AD3F-5C41-856C-B8CDFD2D2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81599-9AE8-324A-AF95-DA8734D28F8D}"/>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72110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936B-2562-1A47-83ED-FB81B1E292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3D116-9BF0-DB40-A34E-056386FB93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8612AE-9BE8-3941-8E2C-66FE06A2D32E}"/>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5" name="Footer Placeholder 4">
            <a:extLst>
              <a:ext uri="{FF2B5EF4-FFF2-40B4-BE49-F238E27FC236}">
                <a16:creationId xmlns:a16="http://schemas.microsoft.com/office/drawing/2014/main" id="{9AAF3DAC-6761-C24D-8BC2-D3930E5A8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43F20-6772-9F43-B348-A76C78DEF238}"/>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353146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D9E8-1D19-2C41-A287-D5802B871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FA190-F4CA-DB42-B277-DFD0F5AA13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0B479-D343-C54C-B183-8D869FC303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332F8E-400C-7647-AD12-9D44B4998999}"/>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6" name="Footer Placeholder 5">
            <a:extLst>
              <a:ext uri="{FF2B5EF4-FFF2-40B4-BE49-F238E27FC236}">
                <a16:creationId xmlns:a16="http://schemas.microsoft.com/office/drawing/2014/main" id="{2DC3F1F6-C1B5-2041-827E-9E8B3C089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CA528-387B-D443-BBC4-82703298B2A1}"/>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330748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E405-0ABC-AC49-822D-E914A7440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BBD5A8-B931-A444-BEBD-778EC6992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FADB4A-E5EF-1C4F-9B93-EF17C61F6B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5FB386-DF47-CE45-9D87-B18823BFE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BBA04-8370-0944-8CBF-D902851D4B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9554C-507B-BB4F-A73F-CA6284AB3332}"/>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8" name="Footer Placeholder 7">
            <a:extLst>
              <a:ext uri="{FF2B5EF4-FFF2-40B4-BE49-F238E27FC236}">
                <a16:creationId xmlns:a16="http://schemas.microsoft.com/office/drawing/2014/main" id="{E0D88EB4-7306-6844-A2B3-4396A5C42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D6C5D-DCEF-3641-8E34-A8AA253F74B6}"/>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1609626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25FA-A5EA-064B-BF93-0837FE594C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150518-F1F3-F143-9E2D-3794A53CA29D}"/>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4" name="Footer Placeholder 3">
            <a:extLst>
              <a:ext uri="{FF2B5EF4-FFF2-40B4-BE49-F238E27FC236}">
                <a16:creationId xmlns:a16="http://schemas.microsoft.com/office/drawing/2014/main" id="{0FB8CE31-7805-3E41-84D5-28978D6C2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2BB3E-E4FB-A14F-B379-1F40C9453F5B}"/>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906889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4AD0D-4592-2049-9795-23A4D570900A}"/>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3" name="Footer Placeholder 2">
            <a:extLst>
              <a:ext uri="{FF2B5EF4-FFF2-40B4-BE49-F238E27FC236}">
                <a16:creationId xmlns:a16="http://schemas.microsoft.com/office/drawing/2014/main" id="{615C109F-56A4-8E44-8B8C-4576F0B2B1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737CE-006D-D94A-A3AD-01FC7DE74031}"/>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2519095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9157C-0587-A745-B833-44FABA375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E4E82C-A613-A748-80C5-E0E75CCAC5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C8F48-4FB1-B344-AD07-E0C5995E9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15770-7544-5F47-9154-EF081609F164}"/>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6" name="Footer Placeholder 5">
            <a:extLst>
              <a:ext uri="{FF2B5EF4-FFF2-40B4-BE49-F238E27FC236}">
                <a16:creationId xmlns:a16="http://schemas.microsoft.com/office/drawing/2014/main" id="{B05B7BF2-1B9E-1443-885F-464CE83ADE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CFF84-4F11-124B-A159-8A77ED20E23B}"/>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80691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C79A-99D8-824F-B387-362770480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E7C6B9-8867-C942-A27C-CAB21B5DDC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46319F-5C0F-C74C-8196-F4CA263BA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D192A-7AE6-9142-9A13-4F06272F74A0}"/>
              </a:ext>
            </a:extLst>
          </p:cNvPr>
          <p:cNvSpPr>
            <a:spLocks noGrp="1"/>
          </p:cNvSpPr>
          <p:nvPr>
            <p:ph type="dt" sz="half" idx="10"/>
          </p:nvPr>
        </p:nvSpPr>
        <p:spPr/>
        <p:txBody>
          <a:bodyPr/>
          <a:lstStyle/>
          <a:p>
            <a:fld id="{6E550C99-77A5-F14C-9887-4830435C8E61}" type="datetimeFigureOut">
              <a:rPr lang="en-US" smtClean="0"/>
              <a:t>1/19/21</a:t>
            </a:fld>
            <a:endParaRPr lang="en-US"/>
          </a:p>
        </p:txBody>
      </p:sp>
      <p:sp>
        <p:nvSpPr>
          <p:cNvPr id="6" name="Footer Placeholder 5">
            <a:extLst>
              <a:ext uri="{FF2B5EF4-FFF2-40B4-BE49-F238E27FC236}">
                <a16:creationId xmlns:a16="http://schemas.microsoft.com/office/drawing/2014/main" id="{19996082-7B9F-5843-B687-8AAB4A33E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6D6A3-CEEE-8745-8BF0-337E7316FFBE}"/>
              </a:ext>
            </a:extLst>
          </p:cNvPr>
          <p:cNvSpPr>
            <a:spLocks noGrp="1"/>
          </p:cNvSpPr>
          <p:nvPr>
            <p:ph type="sldNum" sz="quarter" idx="12"/>
          </p:nvPr>
        </p:nvSpPr>
        <p:spPr/>
        <p:txBody>
          <a:bodyPr/>
          <a:lstStyle/>
          <a:p>
            <a:fld id="{6DB550F8-ED6D-B345-AF5E-3EB5DF9175B3}" type="slidenum">
              <a:rPr lang="en-US" smtClean="0"/>
              <a:t>‹#›</a:t>
            </a:fld>
            <a:endParaRPr lang="en-US"/>
          </a:p>
        </p:txBody>
      </p:sp>
    </p:spTree>
    <p:extLst>
      <p:ext uri="{BB962C8B-B14F-4D97-AF65-F5344CB8AC3E}">
        <p14:creationId xmlns:p14="http://schemas.microsoft.com/office/powerpoint/2010/main" val="2662666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AAA6F5-074D-F74D-A1E0-4AA99F3C2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8AEC0-8DB3-DC49-97A2-6818342FC4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DE038-C37A-084A-A613-B7C836E798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50C99-77A5-F14C-9887-4830435C8E61}" type="datetimeFigureOut">
              <a:rPr lang="en-US" smtClean="0"/>
              <a:t>1/19/21</a:t>
            </a:fld>
            <a:endParaRPr lang="en-US"/>
          </a:p>
        </p:txBody>
      </p:sp>
      <p:sp>
        <p:nvSpPr>
          <p:cNvPr id="5" name="Footer Placeholder 4">
            <a:extLst>
              <a:ext uri="{FF2B5EF4-FFF2-40B4-BE49-F238E27FC236}">
                <a16:creationId xmlns:a16="http://schemas.microsoft.com/office/drawing/2014/main" id="{EA2CD528-2E0F-0540-B35E-2750A606F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025521-936E-7441-8479-BD5ACE31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550F8-ED6D-B345-AF5E-3EB5DF9175B3}" type="slidenum">
              <a:rPr lang="en-US" smtClean="0"/>
              <a:t>‹#›</a:t>
            </a:fld>
            <a:endParaRPr lang="en-US"/>
          </a:p>
        </p:txBody>
      </p:sp>
    </p:spTree>
    <p:extLst>
      <p:ext uri="{BB962C8B-B14F-4D97-AF65-F5344CB8AC3E}">
        <p14:creationId xmlns:p14="http://schemas.microsoft.com/office/powerpoint/2010/main" val="3736560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6B20A3EC-66EC-4163-A2EB-97254E94DB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FE146-F8BB-E74A-B8D9-029639F7CE6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BUILDING NEW SKILLS:</a:t>
            </a:r>
            <a:br>
              <a:rPr lang="en-US" sz="5200">
                <a:solidFill>
                  <a:srgbClr val="FFFFFF"/>
                </a:solidFill>
              </a:rPr>
            </a:br>
            <a:r>
              <a:rPr lang="en-US" sz="5200">
                <a:solidFill>
                  <a:srgbClr val="FFFFFF"/>
                </a:solidFill>
              </a:rPr>
              <a:t>BASIC DRAWING EXERCISES</a:t>
            </a:r>
          </a:p>
        </p:txBody>
      </p:sp>
      <p:sp>
        <p:nvSpPr>
          <p:cNvPr id="3" name="Subtitle 2">
            <a:extLst>
              <a:ext uri="{FF2B5EF4-FFF2-40B4-BE49-F238E27FC236}">
                <a16:creationId xmlns:a16="http://schemas.microsoft.com/office/drawing/2014/main" id="{5D89F0E9-B007-FD4A-963B-ED5BBB93991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solidFill>
                  <a:srgbClr val="FFFFFF"/>
                </a:solidFill>
              </a:rPr>
              <a:t>Drawing Exercise 3</a:t>
            </a:r>
          </a:p>
        </p:txBody>
      </p:sp>
    </p:spTree>
    <p:extLst>
      <p:ext uri="{BB962C8B-B14F-4D97-AF65-F5344CB8AC3E}">
        <p14:creationId xmlns:p14="http://schemas.microsoft.com/office/powerpoint/2010/main" val="30201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82967-73B4-6B42-AD1E-9350AAFC3E5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Practice will develop your drawing skills</a:t>
            </a:r>
          </a:p>
        </p:txBody>
      </p:sp>
      <p:sp>
        <p:nvSpPr>
          <p:cNvPr id="3" name="Content Placeholder 2">
            <a:extLst>
              <a:ext uri="{FF2B5EF4-FFF2-40B4-BE49-F238E27FC236}">
                <a16:creationId xmlns:a16="http://schemas.microsoft.com/office/drawing/2014/main" id="{8CC3D0F1-2E42-F54E-9D5C-3F022AA1B48D}"/>
              </a:ext>
            </a:extLst>
          </p:cNvPr>
          <p:cNvSpPr>
            <a:spLocks noGrp="1"/>
          </p:cNvSpPr>
          <p:nvPr>
            <p:ph idx="1"/>
          </p:nvPr>
        </p:nvSpPr>
        <p:spPr>
          <a:xfrm>
            <a:off x="4810259" y="649480"/>
            <a:ext cx="6555347" cy="5546047"/>
          </a:xfrm>
        </p:spPr>
        <p:txBody>
          <a:bodyPr anchor="ctr">
            <a:normAutofit/>
          </a:bodyPr>
          <a:lstStyle/>
          <a:p>
            <a:r>
              <a:rPr lang="en-US" sz="3200" dirty="0"/>
              <a:t>Think of drawing exercises as warm-ups and drills. </a:t>
            </a:r>
          </a:p>
          <a:p>
            <a:r>
              <a:rPr lang="en-US" sz="3200" dirty="0"/>
              <a:t>Just as you get better at basketball with practice and repetition of basic skills, so too with drawing.</a:t>
            </a:r>
          </a:p>
          <a:p>
            <a:r>
              <a:rPr lang="en-US" sz="3200" dirty="0"/>
              <a:t>The more you practice making marks, the more you will naturally understand what your hand and pencil can do. </a:t>
            </a:r>
          </a:p>
          <a:p>
            <a:endParaRPr lang="en-US" sz="2000" dirty="0"/>
          </a:p>
        </p:txBody>
      </p:sp>
    </p:spTree>
    <p:extLst>
      <p:ext uri="{BB962C8B-B14F-4D97-AF65-F5344CB8AC3E}">
        <p14:creationId xmlns:p14="http://schemas.microsoft.com/office/powerpoint/2010/main" val="121277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FAC9-1E45-B047-8554-87AFAA8A18AB}"/>
              </a:ext>
            </a:extLst>
          </p:cNvPr>
          <p:cNvSpPr>
            <a:spLocks noGrp="1"/>
          </p:cNvSpPr>
          <p:nvPr>
            <p:ph type="title"/>
          </p:nvPr>
        </p:nvSpPr>
        <p:spPr>
          <a:solidFill>
            <a:schemeClr val="accent6">
              <a:lumMod val="20000"/>
              <a:lumOff val="80000"/>
            </a:schemeClr>
          </a:solidFill>
        </p:spPr>
        <p:txBody>
          <a:bodyPr/>
          <a:lstStyle/>
          <a:p>
            <a:r>
              <a:rPr lang="en-US" dirty="0"/>
              <a:t>Practice 3: Finger Tracing and Air Drawing</a:t>
            </a:r>
          </a:p>
        </p:txBody>
      </p:sp>
      <p:sp>
        <p:nvSpPr>
          <p:cNvPr id="7" name="Content Placeholder 6">
            <a:extLst>
              <a:ext uri="{FF2B5EF4-FFF2-40B4-BE49-F238E27FC236}">
                <a16:creationId xmlns:a16="http://schemas.microsoft.com/office/drawing/2014/main" id="{5D5C069F-76F0-7541-B741-1CEB56D46277}"/>
              </a:ext>
            </a:extLst>
          </p:cNvPr>
          <p:cNvSpPr>
            <a:spLocks noGrp="1"/>
          </p:cNvSpPr>
          <p:nvPr>
            <p:ph idx="1"/>
          </p:nvPr>
        </p:nvSpPr>
        <p:spPr>
          <a:xfrm>
            <a:off x="838199" y="1825624"/>
            <a:ext cx="10977563" cy="5032375"/>
          </a:xfrm>
          <a:solidFill>
            <a:schemeClr val="accent6">
              <a:lumMod val="40000"/>
              <a:lumOff val="60000"/>
            </a:schemeClr>
          </a:solidFill>
        </p:spPr>
        <p:txBody>
          <a:bodyPr/>
          <a:lstStyle/>
          <a:p>
            <a:r>
              <a:rPr lang="en-US" dirty="0"/>
              <a:t>Before you can draw the object, you must train your eye to see angles and changes of contour. The goal is to draw the shape that is in front of you, not the one in your imagination.</a:t>
            </a:r>
          </a:p>
          <a:p>
            <a:endParaRPr lang="en-US" dirty="0"/>
          </a:p>
        </p:txBody>
      </p:sp>
      <p:pic>
        <p:nvPicPr>
          <p:cNvPr id="9" name="Picture 8" descr="A picture containing mammal&#10;&#10;Description automatically generated">
            <a:extLst>
              <a:ext uri="{FF2B5EF4-FFF2-40B4-BE49-F238E27FC236}">
                <a16:creationId xmlns:a16="http://schemas.microsoft.com/office/drawing/2014/main" id="{8989FDEB-CE8A-8544-8D1B-D7E0E920B0A1}"/>
              </a:ext>
            </a:extLst>
          </p:cNvPr>
          <p:cNvPicPr>
            <a:picLocks noChangeAspect="1"/>
          </p:cNvPicPr>
          <p:nvPr/>
        </p:nvPicPr>
        <p:blipFill>
          <a:blip r:embed="rId2"/>
          <a:stretch>
            <a:fillRect/>
          </a:stretch>
        </p:blipFill>
        <p:spPr>
          <a:xfrm>
            <a:off x="2043113" y="3263922"/>
            <a:ext cx="6634162" cy="3228953"/>
          </a:xfrm>
          <a:prstGeom prst="rect">
            <a:avLst/>
          </a:prstGeom>
        </p:spPr>
      </p:pic>
    </p:spTree>
    <p:extLst>
      <p:ext uri="{BB962C8B-B14F-4D97-AF65-F5344CB8AC3E}">
        <p14:creationId xmlns:p14="http://schemas.microsoft.com/office/powerpoint/2010/main" val="172598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1B83-94FF-9140-8E8E-8AFB175FA265}"/>
              </a:ext>
            </a:extLst>
          </p:cNvPr>
          <p:cNvSpPr>
            <a:spLocks noGrp="1"/>
          </p:cNvSpPr>
          <p:nvPr>
            <p:ph type="title"/>
          </p:nvPr>
        </p:nvSpPr>
        <p:spPr>
          <a:xfrm>
            <a:off x="838200" y="365126"/>
            <a:ext cx="10515600" cy="936626"/>
          </a:xfrm>
          <a:solidFill>
            <a:schemeClr val="accent6">
              <a:lumMod val="20000"/>
              <a:lumOff val="80000"/>
            </a:schemeClr>
          </a:solidFill>
        </p:spPr>
        <p:txBody>
          <a:bodyPr/>
          <a:lstStyle/>
          <a:p>
            <a:r>
              <a:rPr lang="en-US" dirty="0"/>
              <a:t>Practice 3: Finger Tracing and Air Drawing</a:t>
            </a:r>
          </a:p>
        </p:txBody>
      </p:sp>
      <p:sp>
        <p:nvSpPr>
          <p:cNvPr id="3" name="Content Placeholder 2">
            <a:extLst>
              <a:ext uri="{FF2B5EF4-FFF2-40B4-BE49-F238E27FC236}">
                <a16:creationId xmlns:a16="http://schemas.microsoft.com/office/drawing/2014/main" id="{A1CC598F-A733-0540-98F6-02A860EA5856}"/>
              </a:ext>
            </a:extLst>
          </p:cNvPr>
          <p:cNvSpPr>
            <a:spLocks noGrp="1"/>
          </p:cNvSpPr>
          <p:nvPr>
            <p:ph idx="1"/>
          </p:nvPr>
        </p:nvSpPr>
        <p:spPr>
          <a:xfrm>
            <a:off x="838200" y="1443038"/>
            <a:ext cx="10515600" cy="4733925"/>
          </a:xfrm>
        </p:spPr>
        <p:txBody>
          <a:bodyPr/>
          <a:lstStyle/>
          <a:p>
            <a:r>
              <a:rPr lang="en-US" dirty="0"/>
              <a:t>Hold an object in one hand or place an object in front of you. </a:t>
            </a:r>
          </a:p>
          <a:p>
            <a:r>
              <a:rPr lang="en-US" dirty="0"/>
              <a:t>Close one eye and trace the edges with a finger of the other hand.</a:t>
            </a:r>
          </a:p>
        </p:txBody>
      </p:sp>
      <p:pic>
        <p:nvPicPr>
          <p:cNvPr id="5" name="Picture 4">
            <a:extLst>
              <a:ext uri="{FF2B5EF4-FFF2-40B4-BE49-F238E27FC236}">
                <a16:creationId xmlns:a16="http://schemas.microsoft.com/office/drawing/2014/main" id="{C89E0E5C-D3FD-EB44-98EA-B4C0759EEA52}"/>
              </a:ext>
            </a:extLst>
          </p:cNvPr>
          <p:cNvPicPr>
            <a:picLocks noChangeAspect="1"/>
          </p:cNvPicPr>
          <p:nvPr/>
        </p:nvPicPr>
        <p:blipFill>
          <a:blip r:embed="rId2"/>
          <a:stretch>
            <a:fillRect/>
          </a:stretch>
        </p:blipFill>
        <p:spPr>
          <a:xfrm>
            <a:off x="2614611" y="2519858"/>
            <a:ext cx="6562249" cy="3798391"/>
          </a:xfrm>
          <a:prstGeom prst="rect">
            <a:avLst/>
          </a:prstGeom>
        </p:spPr>
      </p:pic>
    </p:spTree>
    <p:extLst>
      <p:ext uri="{BB962C8B-B14F-4D97-AF65-F5344CB8AC3E}">
        <p14:creationId xmlns:p14="http://schemas.microsoft.com/office/powerpoint/2010/main" val="394404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500F-F153-1940-80FE-77FD3D3D56F6}"/>
              </a:ext>
            </a:extLst>
          </p:cNvPr>
          <p:cNvSpPr>
            <a:spLocks noGrp="1"/>
          </p:cNvSpPr>
          <p:nvPr>
            <p:ph type="title"/>
          </p:nvPr>
        </p:nvSpPr>
        <p:spPr>
          <a:solidFill>
            <a:schemeClr val="accent6">
              <a:lumMod val="20000"/>
              <a:lumOff val="80000"/>
            </a:schemeClr>
          </a:solidFill>
        </p:spPr>
        <p:txBody>
          <a:bodyPr/>
          <a:lstStyle/>
          <a:p>
            <a:r>
              <a:rPr lang="en-US" dirty="0"/>
              <a:t>Practice 3: Finger Tracing and Air Drawing</a:t>
            </a:r>
          </a:p>
        </p:txBody>
      </p:sp>
      <p:sp>
        <p:nvSpPr>
          <p:cNvPr id="3" name="Content Placeholder 2">
            <a:extLst>
              <a:ext uri="{FF2B5EF4-FFF2-40B4-BE49-F238E27FC236}">
                <a16:creationId xmlns:a16="http://schemas.microsoft.com/office/drawing/2014/main" id="{6E6FD6DE-204D-444A-9339-C19D7251B957}"/>
              </a:ext>
            </a:extLst>
          </p:cNvPr>
          <p:cNvSpPr>
            <a:spLocks noGrp="1"/>
          </p:cNvSpPr>
          <p:nvPr>
            <p:ph idx="1"/>
          </p:nvPr>
        </p:nvSpPr>
        <p:spPr>
          <a:xfrm>
            <a:off x="0" y="1690688"/>
            <a:ext cx="12191999" cy="5167311"/>
          </a:xfrm>
          <a:solidFill>
            <a:schemeClr val="accent6">
              <a:lumMod val="40000"/>
              <a:lumOff val="60000"/>
            </a:schemeClr>
          </a:solidFill>
        </p:spPr>
        <p:txBody>
          <a:bodyPr/>
          <a:lstStyle/>
          <a:p>
            <a:r>
              <a:rPr lang="en-US" dirty="0"/>
              <a:t>As you trace the edges, describe out loud the new angle each time your finger changes direction. </a:t>
            </a:r>
          </a:p>
          <a:p>
            <a:r>
              <a:rPr lang="en-US" dirty="0"/>
              <a:t>For example: “Straight down, sharp right turn, short flat edge, starting to curve down, little bump, now straight out at an angle.”</a:t>
            </a:r>
          </a:p>
          <a:p>
            <a:endParaRPr lang="en-US" dirty="0"/>
          </a:p>
        </p:txBody>
      </p:sp>
      <p:pic>
        <p:nvPicPr>
          <p:cNvPr id="4" name="Picture 3">
            <a:extLst>
              <a:ext uri="{FF2B5EF4-FFF2-40B4-BE49-F238E27FC236}">
                <a16:creationId xmlns:a16="http://schemas.microsoft.com/office/drawing/2014/main" id="{FB3A22EA-7097-874B-8F92-0283A2217F0F}"/>
              </a:ext>
            </a:extLst>
          </p:cNvPr>
          <p:cNvPicPr>
            <a:picLocks noChangeAspect="1"/>
          </p:cNvPicPr>
          <p:nvPr/>
        </p:nvPicPr>
        <p:blipFill>
          <a:blip r:embed="rId2"/>
          <a:stretch>
            <a:fillRect/>
          </a:stretch>
        </p:blipFill>
        <p:spPr>
          <a:xfrm>
            <a:off x="3314700" y="3704633"/>
            <a:ext cx="5176360" cy="2996204"/>
          </a:xfrm>
          <a:prstGeom prst="rect">
            <a:avLst/>
          </a:prstGeom>
        </p:spPr>
      </p:pic>
    </p:spTree>
    <p:extLst>
      <p:ext uri="{BB962C8B-B14F-4D97-AF65-F5344CB8AC3E}">
        <p14:creationId xmlns:p14="http://schemas.microsoft.com/office/powerpoint/2010/main" val="650859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08924-1D3A-FC4B-AA78-787D8505C386}"/>
              </a:ext>
            </a:extLst>
          </p:cNvPr>
          <p:cNvSpPr>
            <a:spLocks noGrp="1"/>
          </p:cNvSpPr>
          <p:nvPr>
            <p:ph type="title"/>
          </p:nvPr>
        </p:nvSpPr>
        <p:spPr>
          <a:solidFill>
            <a:schemeClr val="accent6">
              <a:lumMod val="20000"/>
              <a:lumOff val="80000"/>
            </a:schemeClr>
          </a:solidFill>
        </p:spPr>
        <p:txBody>
          <a:bodyPr>
            <a:normAutofit/>
          </a:bodyPr>
          <a:lstStyle/>
          <a:p>
            <a:r>
              <a:rPr lang="en-US" sz="3600" b="1" dirty="0"/>
              <a:t>Practice 3: </a:t>
            </a:r>
            <a:br>
              <a:rPr lang="en-US" sz="3600" b="1" dirty="0"/>
            </a:br>
            <a:r>
              <a:rPr lang="en-US" sz="3600" b="1" dirty="0"/>
              <a:t>Finger Tracing and Air Drawing</a:t>
            </a:r>
          </a:p>
        </p:txBody>
      </p:sp>
      <p:sp>
        <p:nvSpPr>
          <p:cNvPr id="3" name="Content Placeholder 2">
            <a:extLst>
              <a:ext uri="{FF2B5EF4-FFF2-40B4-BE49-F238E27FC236}">
                <a16:creationId xmlns:a16="http://schemas.microsoft.com/office/drawing/2014/main" id="{DEFBAEC9-60B8-294E-A6AF-CB0C9C9B7044}"/>
              </a:ext>
            </a:extLst>
          </p:cNvPr>
          <p:cNvSpPr>
            <a:spLocks noGrp="1"/>
          </p:cNvSpPr>
          <p:nvPr>
            <p:ph idx="1"/>
          </p:nvPr>
        </p:nvSpPr>
        <p:spPr>
          <a:solidFill>
            <a:schemeClr val="accent6">
              <a:lumMod val="40000"/>
              <a:lumOff val="60000"/>
            </a:schemeClr>
          </a:solidFill>
        </p:spPr>
        <p:txBody>
          <a:bodyPr>
            <a:normAutofit lnSpcReduction="10000"/>
          </a:bodyPr>
          <a:lstStyle/>
          <a:p>
            <a:r>
              <a:rPr lang="en-US" dirty="0"/>
              <a:t>Now do this with a pencil in your hand.</a:t>
            </a:r>
          </a:p>
          <a:p>
            <a:r>
              <a:rPr lang="en-US" dirty="0"/>
              <a:t>This time, trace the shape in the air with the tip of the pencil. Imagine a line being inscribed on the wall behind the object.</a:t>
            </a:r>
          </a:p>
          <a:p>
            <a:r>
              <a:rPr lang="en-US" dirty="0"/>
              <a:t>Each micro change or pencil direction or line-segment length is a decision. You want to notice each decision as you move around the object. </a:t>
            </a:r>
          </a:p>
        </p:txBody>
      </p:sp>
      <p:sp>
        <p:nvSpPr>
          <p:cNvPr id="6" name="Text Placeholder 5">
            <a:extLst>
              <a:ext uri="{FF2B5EF4-FFF2-40B4-BE49-F238E27FC236}">
                <a16:creationId xmlns:a16="http://schemas.microsoft.com/office/drawing/2014/main" id="{EB217F85-7DB4-5240-9C87-71CABFC6A29F}"/>
              </a:ext>
            </a:extLst>
          </p:cNvPr>
          <p:cNvSpPr>
            <a:spLocks noGrp="1"/>
          </p:cNvSpPr>
          <p:nvPr>
            <p:ph type="body" sz="half" idx="2"/>
          </p:nvPr>
        </p:nvSpPr>
        <p:spPr/>
        <p:txBody>
          <a:bodyPr/>
          <a:lstStyle/>
          <a:p>
            <a:endParaRPr lang="en-US"/>
          </a:p>
        </p:txBody>
      </p:sp>
      <p:pic>
        <p:nvPicPr>
          <p:cNvPr id="5" name="Picture 4" descr="A person holding a baby goat&#10;&#10;Description automatically generated with low confidence">
            <a:extLst>
              <a:ext uri="{FF2B5EF4-FFF2-40B4-BE49-F238E27FC236}">
                <a16:creationId xmlns:a16="http://schemas.microsoft.com/office/drawing/2014/main" id="{F3718D44-8CB7-FB4A-B51D-C8A7F3CD1EF3}"/>
              </a:ext>
            </a:extLst>
          </p:cNvPr>
          <p:cNvPicPr>
            <a:picLocks noChangeAspect="1"/>
          </p:cNvPicPr>
          <p:nvPr/>
        </p:nvPicPr>
        <p:blipFill>
          <a:blip r:embed="rId2"/>
          <a:stretch>
            <a:fillRect/>
          </a:stretch>
        </p:blipFill>
        <p:spPr>
          <a:xfrm>
            <a:off x="836612" y="2414900"/>
            <a:ext cx="3966414" cy="3096587"/>
          </a:xfrm>
          <a:prstGeom prst="rect">
            <a:avLst/>
          </a:prstGeom>
        </p:spPr>
      </p:pic>
    </p:spTree>
    <p:extLst>
      <p:ext uri="{BB962C8B-B14F-4D97-AF65-F5344CB8AC3E}">
        <p14:creationId xmlns:p14="http://schemas.microsoft.com/office/powerpoint/2010/main" val="277737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bug on a branch&#10;&#10;Description automatically generated with low confidence">
            <a:extLst>
              <a:ext uri="{FF2B5EF4-FFF2-40B4-BE49-F238E27FC236}">
                <a16:creationId xmlns:a16="http://schemas.microsoft.com/office/drawing/2014/main" id="{1D7FBB22-27C9-9B49-A468-A20E7AA92721}"/>
              </a:ext>
            </a:extLst>
          </p:cNvPr>
          <p:cNvPicPr>
            <a:picLocks noGrp="1" noChangeAspect="1"/>
          </p:cNvPicPr>
          <p:nvPr>
            <p:ph sz="half" idx="2"/>
          </p:nvPr>
        </p:nvPicPr>
        <p:blipFill>
          <a:blip r:embed="rId2"/>
          <a:stretch>
            <a:fillRect/>
          </a:stretch>
        </p:blipFill>
        <p:spPr>
          <a:xfrm>
            <a:off x="649288" y="733425"/>
            <a:ext cx="6180138" cy="3092450"/>
          </a:xfrm>
        </p:spPr>
      </p:pic>
      <p:pic>
        <p:nvPicPr>
          <p:cNvPr id="9" name="Content Placeholder 8" descr="A picture containing text, bed, nature&#10;&#10;Description automatically generated">
            <a:extLst>
              <a:ext uri="{FF2B5EF4-FFF2-40B4-BE49-F238E27FC236}">
                <a16:creationId xmlns:a16="http://schemas.microsoft.com/office/drawing/2014/main" id="{35348DCE-86E1-244F-8D4E-530A813A10DD}"/>
              </a:ext>
            </a:extLst>
          </p:cNvPr>
          <p:cNvPicPr>
            <a:picLocks noGrp="1" noChangeAspect="1"/>
          </p:cNvPicPr>
          <p:nvPr>
            <p:ph sz="half" idx="1"/>
          </p:nvPr>
        </p:nvPicPr>
        <p:blipFill rotWithShape="1">
          <a:blip r:embed="rId3"/>
          <a:srcRect t="6894" r="-2" b="-2"/>
          <a:stretch/>
        </p:blipFill>
        <p:spPr>
          <a:xfrm>
            <a:off x="6904038" y="733425"/>
            <a:ext cx="4648200" cy="3092450"/>
          </a:xfrm>
          <a:prstGeom prst="rect">
            <a:avLst/>
          </a:prstGeom>
        </p:spPr>
      </p:pic>
      <p:sp>
        <p:nvSpPr>
          <p:cNvPr id="5" name="Title 4">
            <a:extLst>
              <a:ext uri="{FF2B5EF4-FFF2-40B4-BE49-F238E27FC236}">
                <a16:creationId xmlns:a16="http://schemas.microsoft.com/office/drawing/2014/main" id="{37F04F73-CABB-D14B-BA97-E1D84A3EB2E3}"/>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kern="1200">
                <a:solidFill>
                  <a:schemeClr val="tx1"/>
                </a:solidFill>
                <a:latin typeface="+mj-lt"/>
                <a:ea typeface="+mj-ea"/>
                <a:cs typeface="+mj-cs"/>
              </a:rPr>
              <a:t>Bye for Now. Thanks for Joining Me.</a:t>
            </a:r>
          </a:p>
        </p:txBody>
      </p:sp>
    </p:spTree>
    <p:extLst>
      <p:ext uri="{BB962C8B-B14F-4D97-AF65-F5344CB8AC3E}">
        <p14:creationId xmlns:p14="http://schemas.microsoft.com/office/powerpoint/2010/main" val="3067260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293</Words>
  <Application>Microsoft Macintosh PowerPoint</Application>
  <PresentationFormat>Widescreen</PresentationFormat>
  <Paragraphs>19</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BUILDING NEW SKILLS: BASIC DRAWING EXERCISES</vt:lpstr>
      <vt:lpstr>Practice will develop your drawing skills</vt:lpstr>
      <vt:lpstr>Practice 3: Finger Tracing and Air Drawing</vt:lpstr>
      <vt:lpstr>Practice 3: Finger Tracing and Air Drawing</vt:lpstr>
      <vt:lpstr>Practice 3: Finger Tracing and Air Drawing</vt:lpstr>
      <vt:lpstr>Practice 3:  Finger Tracing and Air Drawing</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Harvey</dc:creator>
  <cp:lastModifiedBy>Paula Harvey</cp:lastModifiedBy>
  <cp:revision>4</cp:revision>
  <dcterms:created xsi:type="dcterms:W3CDTF">2021-01-19T22:35:06Z</dcterms:created>
  <dcterms:modified xsi:type="dcterms:W3CDTF">2021-01-19T23:39:15Z</dcterms:modified>
</cp:coreProperties>
</file>