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sldIdLst>
    <p:sldId id="256" r:id="rId2"/>
    <p:sldId id="258" r:id="rId3"/>
    <p:sldId id="257" r:id="rId4"/>
    <p:sldId id="259" r:id="rId5"/>
    <p:sldId id="260" r:id="rId6"/>
    <p:sldId id="261" r:id="rId7"/>
    <p:sldId id="262" r:id="rId8"/>
    <p:sldId id="263" r:id="rId9"/>
    <p:sldId id="264" r:id="rId10"/>
    <p:sldId id="265" r:id="rId11"/>
    <p:sldId id="267" r:id="rId12"/>
    <p:sldId id="268" r:id="rId13"/>
    <p:sldId id="269"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24"/>
  </p:normalViewPr>
  <p:slideViewPr>
    <p:cSldViewPr snapToGrid="0" snapToObjects="1">
      <p:cViewPr>
        <p:scale>
          <a:sx n="94" d="100"/>
          <a:sy n="94" d="100"/>
        </p:scale>
        <p:origin x="14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12/29/20</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10234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12/29/20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43313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12/29/20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9269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12/29/20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2326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12/29/20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68101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12/29/20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32454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12/29/20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4676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12/29/20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56740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12/29/20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2225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12/29/20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944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12/29/20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585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12/29/20</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5372656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5" r:id="rId6"/>
    <p:sldLayoutId id="2147483680" r:id="rId7"/>
    <p:sldLayoutId id="2147483681" r:id="rId8"/>
    <p:sldLayoutId id="2147483682" r:id="rId9"/>
    <p:sldLayoutId id="2147483684" r:id="rId10"/>
    <p:sldLayoutId id="2147483683"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BDD730-BEBC-3C4E-BA34-272A4DE521F0}"/>
              </a:ext>
            </a:extLst>
          </p:cNvPr>
          <p:cNvSpPr>
            <a:spLocks noGrp="1"/>
          </p:cNvSpPr>
          <p:nvPr>
            <p:ph type="ctrTitle"/>
          </p:nvPr>
        </p:nvSpPr>
        <p:spPr>
          <a:xfrm>
            <a:off x="890338" y="640080"/>
            <a:ext cx="3734014" cy="1808653"/>
          </a:xfrm>
        </p:spPr>
        <p:txBody>
          <a:bodyPr anchor="b">
            <a:normAutofit fontScale="90000"/>
          </a:bodyPr>
          <a:lstStyle/>
          <a:p>
            <a:pPr>
              <a:lnSpc>
                <a:spcPct val="90000"/>
              </a:lnSpc>
            </a:pPr>
            <a:r>
              <a:rPr lang="en-US" sz="4400">
                <a:latin typeface="Abadi" panose="020F0502020204030204" pitchFamily="34" charset="0"/>
              </a:rPr>
              <a:t>Observational Drawing</a:t>
            </a:r>
            <a:br>
              <a:rPr lang="en-US" sz="4400">
                <a:latin typeface="Abadi" panose="020F0502020204030204" pitchFamily="34" charset="0"/>
              </a:rPr>
            </a:br>
            <a:r>
              <a:rPr lang="en-US" sz="4400">
                <a:latin typeface="Abadi" panose="020F0502020204030204" pitchFamily="34" charset="0"/>
              </a:rPr>
              <a:t>Step-by-Step</a:t>
            </a:r>
          </a:p>
        </p:txBody>
      </p:sp>
      <p:sp>
        <p:nvSpPr>
          <p:cNvPr id="3" name="Subtitle 2">
            <a:extLst>
              <a:ext uri="{FF2B5EF4-FFF2-40B4-BE49-F238E27FC236}">
                <a16:creationId xmlns:a16="http://schemas.microsoft.com/office/drawing/2014/main" id="{1DE63D07-9A5C-C348-9811-6AEB881C34E8}"/>
              </a:ext>
            </a:extLst>
          </p:cNvPr>
          <p:cNvSpPr>
            <a:spLocks noGrp="1"/>
          </p:cNvSpPr>
          <p:nvPr>
            <p:ph type="subTitle" idx="1"/>
          </p:nvPr>
        </p:nvSpPr>
        <p:spPr>
          <a:xfrm>
            <a:off x="890339" y="4636008"/>
            <a:ext cx="3734014" cy="1572768"/>
          </a:xfrm>
        </p:spPr>
        <p:txBody>
          <a:bodyPr>
            <a:normAutofit/>
          </a:bodyPr>
          <a:lstStyle/>
          <a:p>
            <a:pPr>
              <a:lnSpc>
                <a:spcPct val="100000"/>
              </a:lnSpc>
            </a:pPr>
            <a:r>
              <a:rPr lang="en-US" sz="2200">
                <a:latin typeface="Arial Nova" panose="020B0504020202020204" pitchFamily="34" charset="0"/>
              </a:rPr>
              <a:t>Study and experiment with this workflow. </a:t>
            </a:r>
          </a:p>
          <a:p>
            <a:pPr>
              <a:lnSpc>
                <a:spcPct val="100000"/>
              </a:lnSpc>
            </a:pPr>
            <a:r>
              <a:rPr lang="en-US" sz="2200">
                <a:latin typeface="Arial Nova" panose="020B0504020202020204" pitchFamily="34" charset="0"/>
              </a:rPr>
              <a:t>Then modify it to fit your individual style.</a:t>
            </a:r>
          </a:p>
        </p:txBody>
      </p:sp>
      <p:sp>
        <p:nvSpPr>
          <p:cNvPr id="32"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4EB748"/>
          </a:solidFill>
          <a:ln w="38100" cap="rnd">
            <a:solidFill>
              <a:srgbClr val="4EB74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A02DC39-3046-4356-A1C6-BBB28E1A7FCA}"/>
              </a:ext>
            </a:extLst>
          </p:cNvPr>
          <p:cNvPicPr>
            <a:picLocks noChangeAspect="1"/>
          </p:cNvPicPr>
          <p:nvPr/>
        </p:nvPicPr>
        <p:blipFill rotWithShape="1">
          <a:blip r:embed="rId2"/>
          <a:srcRect l="12856" r="2019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945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DA906-6EF6-B64B-BA19-FA99AFEAF316}"/>
              </a:ext>
            </a:extLst>
          </p:cNvPr>
          <p:cNvSpPr>
            <a:spLocks noGrp="1"/>
          </p:cNvSpPr>
          <p:nvPr>
            <p:ph type="title"/>
          </p:nvPr>
        </p:nvSpPr>
        <p:spPr/>
        <p:txBody>
          <a:bodyPr/>
          <a:lstStyle/>
          <a:p>
            <a:r>
              <a:rPr lang="en-US" dirty="0">
                <a:latin typeface="Arial Nova" panose="020B0504020202020204" pitchFamily="34" charset="0"/>
              </a:rPr>
              <a:t>Step 8: Add Detail</a:t>
            </a:r>
          </a:p>
        </p:txBody>
      </p:sp>
      <p:sp>
        <p:nvSpPr>
          <p:cNvPr id="3" name="Content Placeholder 2">
            <a:extLst>
              <a:ext uri="{FF2B5EF4-FFF2-40B4-BE49-F238E27FC236}">
                <a16:creationId xmlns:a16="http://schemas.microsoft.com/office/drawing/2014/main" id="{3636188D-AA0F-2548-BC00-B295AD219688}"/>
              </a:ext>
            </a:extLst>
          </p:cNvPr>
          <p:cNvSpPr>
            <a:spLocks noGrp="1"/>
          </p:cNvSpPr>
          <p:nvPr>
            <p:ph sz="half" idx="1"/>
          </p:nvPr>
        </p:nvSpPr>
        <p:spPr>
          <a:xfrm>
            <a:off x="232011" y="1929384"/>
            <a:ext cx="6469039" cy="4717076"/>
          </a:xfrm>
        </p:spPr>
        <p:txBody>
          <a:bodyPr>
            <a:noAutofit/>
          </a:bodyPr>
          <a:lstStyle/>
          <a:p>
            <a:r>
              <a:rPr lang="en-US" sz="2100" dirty="0">
                <a:latin typeface="Arial Nova" panose="020B0504020202020204" pitchFamily="34" charset="0"/>
              </a:rPr>
              <a:t>Think of detail as a spice to be added carefully at the END of a drawing.</a:t>
            </a:r>
          </a:p>
          <a:p>
            <a:r>
              <a:rPr lang="en-US" sz="2100" dirty="0">
                <a:latin typeface="Arial Nova" panose="020B0504020202020204" pitchFamily="34" charset="0"/>
              </a:rPr>
              <a:t>If you add detail too early in a drawing, it becomes obscured by shading, color, erasing, or the smudging that happens as you draw.</a:t>
            </a:r>
          </a:p>
          <a:p>
            <a:r>
              <a:rPr lang="en-US" sz="2100" dirty="0">
                <a:latin typeface="Arial Nova" panose="020B0504020202020204" pitchFamily="34" charset="0"/>
              </a:rPr>
              <a:t>Add more detail with a sharp graphite pencil.</a:t>
            </a:r>
          </a:p>
          <a:p>
            <a:r>
              <a:rPr lang="en-US" sz="2100" dirty="0">
                <a:latin typeface="Arial Nova" panose="020B0504020202020204" pitchFamily="34" charset="0"/>
              </a:rPr>
              <a:t>Put detail in areas of focus and interest, and in the foreground.</a:t>
            </a:r>
          </a:p>
          <a:p>
            <a:r>
              <a:rPr lang="en-US" sz="2100" dirty="0">
                <a:latin typeface="Arial Nova" panose="020B0504020202020204" pitchFamily="34" charset="0"/>
              </a:rPr>
              <a:t>This will guide the eye of the viewer and give a greater sense of depth.</a:t>
            </a:r>
          </a:p>
          <a:p>
            <a:r>
              <a:rPr lang="en-US" sz="2100" dirty="0">
                <a:latin typeface="Arial Nova" panose="020B0504020202020204" pitchFamily="34" charset="0"/>
              </a:rPr>
              <a:t>**Detail everywhere will flatten your drawing. </a:t>
            </a:r>
          </a:p>
        </p:txBody>
      </p:sp>
      <p:pic>
        <p:nvPicPr>
          <p:cNvPr id="6" name="Content Placeholder 5" descr="A close - up of a leaf&#10;&#10;Description automatically generated with medium confidence">
            <a:extLst>
              <a:ext uri="{FF2B5EF4-FFF2-40B4-BE49-F238E27FC236}">
                <a16:creationId xmlns:a16="http://schemas.microsoft.com/office/drawing/2014/main" id="{15F5B362-95E0-BB41-9366-00C4E5B36ECE}"/>
              </a:ext>
            </a:extLst>
          </p:cNvPr>
          <p:cNvPicPr>
            <a:picLocks noGrp="1" noChangeAspect="1"/>
          </p:cNvPicPr>
          <p:nvPr>
            <p:ph sz="half" idx="2"/>
          </p:nvPr>
        </p:nvPicPr>
        <p:blipFill>
          <a:blip r:embed="rId2"/>
          <a:stretch>
            <a:fillRect/>
          </a:stretch>
        </p:blipFill>
        <p:spPr>
          <a:xfrm>
            <a:off x="6832251" y="1803670"/>
            <a:ext cx="5127737" cy="4968503"/>
          </a:xfrm>
        </p:spPr>
      </p:pic>
    </p:spTree>
    <p:extLst>
      <p:ext uri="{BB962C8B-B14F-4D97-AF65-F5344CB8AC3E}">
        <p14:creationId xmlns:p14="http://schemas.microsoft.com/office/powerpoint/2010/main" val="1234198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E6093-210E-AA4B-8651-F39B478F1AA4}"/>
              </a:ext>
            </a:extLst>
          </p:cNvPr>
          <p:cNvSpPr>
            <a:spLocks noGrp="1"/>
          </p:cNvSpPr>
          <p:nvPr>
            <p:ph type="title"/>
          </p:nvPr>
        </p:nvSpPr>
        <p:spPr/>
        <p:txBody>
          <a:bodyPr>
            <a:normAutofit fontScale="90000"/>
          </a:bodyPr>
          <a:lstStyle/>
          <a:p>
            <a:r>
              <a:rPr lang="en-US" dirty="0">
                <a:latin typeface="Arial Nova" panose="020B0504020202020204" pitchFamily="34" charset="0"/>
              </a:rPr>
              <a:t>Step 9: STOP BEFORE YOU OVERWORK THE DRAWING!</a:t>
            </a:r>
          </a:p>
        </p:txBody>
      </p:sp>
      <p:sp>
        <p:nvSpPr>
          <p:cNvPr id="3" name="Content Placeholder 2">
            <a:extLst>
              <a:ext uri="{FF2B5EF4-FFF2-40B4-BE49-F238E27FC236}">
                <a16:creationId xmlns:a16="http://schemas.microsoft.com/office/drawing/2014/main" id="{0D7BAEB3-DEAE-6F48-ABFE-BF037E594771}"/>
              </a:ext>
            </a:extLst>
          </p:cNvPr>
          <p:cNvSpPr>
            <a:spLocks noGrp="1"/>
          </p:cNvSpPr>
          <p:nvPr>
            <p:ph idx="1"/>
          </p:nvPr>
        </p:nvSpPr>
        <p:spPr/>
        <p:txBody>
          <a:bodyPr/>
          <a:lstStyle/>
          <a:p>
            <a:r>
              <a:rPr lang="en-US" dirty="0">
                <a:latin typeface="Arial Nova" panose="020B0504020202020204" pitchFamily="34" charset="0"/>
              </a:rPr>
              <a:t>It’s hard to know when to stop. </a:t>
            </a:r>
          </a:p>
          <a:p>
            <a:r>
              <a:rPr lang="en-US" dirty="0">
                <a:latin typeface="Arial Nova" panose="020B0504020202020204" pitchFamily="34" charset="0"/>
              </a:rPr>
              <a:t>A drawing that is partially complete is more interesting than one that is overworked. </a:t>
            </a:r>
          </a:p>
          <a:p>
            <a:r>
              <a:rPr lang="en-US" dirty="0">
                <a:latin typeface="Arial Nova" panose="020B0504020202020204" pitchFamily="34" charset="0"/>
              </a:rPr>
              <a:t>One rule of thumb is to stop drawing before you think you are done. </a:t>
            </a:r>
          </a:p>
          <a:p>
            <a:r>
              <a:rPr lang="en-US" dirty="0">
                <a:latin typeface="Arial Nova" panose="020B0504020202020204" pitchFamily="34" charset="0"/>
              </a:rPr>
              <a:t>A partially complete drawing isn’t the same as an incomplete journal entry.</a:t>
            </a:r>
          </a:p>
        </p:txBody>
      </p:sp>
    </p:spTree>
    <p:extLst>
      <p:ext uri="{BB962C8B-B14F-4D97-AF65-F5344CB8AC3E}">
        <p14:creationId xmlns:p14="http://schemas.microsoft.com/office/powerpoint/2010/main" val="1927948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B2A2-4E5C-084E-9EA6-85ACF0C95AFD}"/>
              </a:ext>
            </a:extLst>
          </p:cNvPr>
          <p:cNvSpPr>
            <a:spLocks noGrp="1"/>
          </p:cNvSpPr>
          <p:nvPr>
            <p:ph type="title"/>
          </p:nvPr>
        </p:nvSpPr>
        <p:spPr>
          <a:xfrm>
            <a:off x="272956" y="457201"/>
            <a:ext cx="4499070" cy="1139588"/>
          </a:xfrm>
        </p:spPr>
        <p:txBody>
          <a:bodyPr>
            <a:normAutofit/>
          </a:bodyPr>
          <a:lstStyle/>
          <a:p>
            <a:r>
              <a:rPr lang="en-US" sz="3200" dirty="0">
                <a:latin typeface="Arial Nova" panose="020B0504020202020204" pitchFamily="34" charset="0"/>
              </a:rPr>
              <a:t>Step 10: Make Another Drawing</a:t>
            </a:r>
          </a:p>
        </p:txBody>
      </p:sp>
      <p:pic>
        <p:nvPicPr>
          <p:cNvPr id="8" name="Content Placeholder 7" descr="A person's foot with writing on it&#10;&#10;Description automatically generated with low confidence">
            <a:extLst>
              <a:ext uri="{FF2B5EF4-FFF2-40B4-BE49-F238E27FC236}">
                <a16:creationId xmlns:a16="http://schemas.microsoft.com/office/drawing/2014/main" id="{48BEB340-4513-134F-9540-52DA15FCF30D}"/>
              </a:ext>
            </a:extLst>
          </p:cNvPr>
          <p:cNvPicPr>
            <a:picLocks noGrp="1" noChangeAspect="1"/>
          </p:cNvPicPr>
          <p:nvPr>
            <p:ph idx="1"/>
          </p:nvPr>
        </p:nvPicPr>
        <p:blipFill>
          <a:blip r:embed="rId2"/>
          <a:stretch>
            <a:fillRect/>
          </a:stretch>
        </p:blipFill>
        <p:spPr>
          <a:xfrm>
            <a:off x="5463775" y="549275"/>
            <a:ext cx="5733263" cy="5430838"/>
          </a:xfrm>
        </p:spPr>
      </p:pic>
      <p:sp>
        <p:nvSpPr>
          <p:cNvPr id="5" name="Text Placeholder 4">
            <a:extLst>
              <a:ext uri="{FF2B5EF4-FFF2-40B4-BE49-F238E27FC236}">
                <a16:creationId xmlns:a16="http://schemas.microsoft.com/office/drawing/2014/main" id="{1E03930A-1E8A-6340-8D3A-51664225F889}"/>
              </a:ext>
            </a:extLst>
          </p:cNvPr>
          <p:cNvSpPr>
            <a:spLocks noGrp="1"/>
          </p:cNvSpPr>
          <p:nvPr>
            <p:ph type="body" sz="half" idx="2"/>
          </p:nvPr>
        </p:nvSpPr>
        <p:spPr>
          <a:xfrm>
            <a:off x="188724" y="1596789"/>
            <a:ext cx="4667534" cy="4885899"/>
          </a:xfrm>
        </p:spPr>
        <p:txBody>
          <a:bodyPr>
            <a:normAutofit lnSpcReduction="10000"/>
          </a:bodyPr>
          <a:lstStyle/>
          <a:p>
            <a:pPr marL="457200" indent="-457200">
              <a:buFont typeface="Arial" panose="020B0604020202020204" pitchFamily="34" charset="0"/>
              <a:buChar char="•"/>
            </a:pPr>
            <a:r>
              <a:rPr lang="en-US" dirty="0">
                <a:latin typeface="Arial Nova" panose="020B0504020202020204" pitchFamily="34" charset="0"/>
              </a:rPr>
              <a:t>This is a process, and each drawing is just practice for the next.</a:t>
            </a:r>
          </a:p>
          <a:p>
            <a:pPr marL="457200" indent="-457200">
              <a:buFont typeface="Arial" panose="020B0604020202020204" pitchFamily="34" charset="0"/>
              <a:buChar char="•"/>
            </a:pPr>
            <a:r>
              <a:rPr lang="en-US" dirty="0">
                <a:latin typeface="Arial Nova" panose="020B0504020202020204" pitchFamily="34" charset="0"/>
              </a:rPr>
              <a:t>There is no end, no masterpiece, just open-ended practice and ongoing learning.</a:t>
            </a:r>
          </a:p>
          <a:p>
            <a:pPr marL="457200" indent="-457200">
              <a:buFont typeface="Arial" panose="020B0604020202020204" pitchFamily="34" charset="0"/>
              <a:buChar char="•"/>
            </a:pPr>
            <a:r>
              <a:rPr lang="en-US" dirty="0">
                <a:latin typeface="Arial Nova" panose="020B0504020202020204" pitchFamily="34" charset="0"/>
              </a:rPr>
              <a:t>The more you draw the better you get.</a:t>
            </a:r>
          </a:p>
          <a:p>
            <a:endParaRPr lang="en-US" dirty="0">
              <a:latin typeface="Arial Nova" panose="020B0504020202020204" pitchFamily="34" charset="0"/>
            </a:endParaRPr>
          </a:p>
        </p:txBody>
      </p:sp>
    </p:spTree>
    <p:extLst>
      <p:ext uri="{BB962C8B-B14F-4D97-AF65-F5344CB8AC3E}">
        <p14:creationId xmlns:p14="http://schemas.microsoft.com/office/powerpoint/2010/main" val="3583705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FEE2C-739B-4C43-A107-F96814A6CEBF}"/>
              </a:ext>
            </a:extLst>
          </p:cNvPr>
          <p:cNvSpPr>
            <a:spLocks noGrp="1"/>
          </p:cNvSpPr>
          <p:nvPr>
            <p:ph type="title"/>
          </p:nvPr>
        </p:nvSpPr>
        <p:spPr/>
        <p:txBody>
          <a:bodyPr>
            <a:normAutofit fontScale="90000"/>
          </a:bodyPr>
          <a:lstStyle/>
          <a:p>
            <a:r>
              <a:rPr lang="en-US" dirty="0">
                <a:latin typeface="Arial Nova" panose="020B0504020202020204" pitchFamily="34" charset="0"/>
              </a:rPr>
              <a:t>Bye for Now. Thanks for Joining Me!</a:t>
            </a:r>
          </a:p>
        </p:txBody>
      </p:sp>
      <p:pic>
        <p:nvPicPr>
          <p:cNvPr id="6" name="Content Placeholder 5" descr="A picture containing text, bed, nature&#10;&#10;Description automatically generated">
            <a:extLst>
              <a:ext uri="{FF2B5EF4-FFF2-40B4-BE49-F238E27FC236}">
                <a16:creationId xmlns:a16="http://schemas.microsoft.com/office/drawing/2014/main" id="{5E93A8B0-ED11-B045-B023-7D04EB24AECF}"/>
              </a:ext>
            </a:extLst>
          </p:cNvPr>
          <p:cNvPicPr>
            <a:picLocks noGrp="1" noChangeAspect="1"/>
          </p:cNvPicPr>
          <p:nvPr>
            <p:ph idx="1"/>
          </p:nvPr>
        </p:nvPicPr>
        <p:blipFill>
          <a:blip r:embed="rId2"/>
          <a:stretch>
            <a:fillRect/>
          </a:stretch>
        </p:blipFill>
        <p:spPr>
          <a:xfrm>
            <a:off x="839788" y="3923049"/>
            <a:ext cx="3400922" cy="2448808"/>
          </a:xfrm>
        </p:spPr>
      </p:pic>
      <p:sp>
        <p:nvSpPr>
          <p:cNvPr id="4" name="Text Placeholder 3">
            <a:extLst>
              <a:ext uri="{FF2B5EF4-FFF2-40B4-BE49-F238E27FC236}">
                <a16:creationId xmlns:a16="http://schemas.microsoft.com/office/drawing/2014/main" id="{790E4DCF-E414-344B-9DC9-3DC9B3B93D91}"/>
              </a:ext>
            </a:extLst>
          </p:cNvPr>
          <p:cNvSpPr>
            <a:spLocks noGrp="1"/>
          </p:cNvSpPr>
          <p:nvPr>
            <p:ph type="body" sz="half" idx="2"/>
          </p:nvPr>
        </p:nvSpPr>
        <p:spPr/>
        <p:txBody>
          <a:bodyPr/>
          <a:lstStyle/>
          <a:p>
            <a:endParaRPr lang="en-US" dirty="0"/>
          </a:p>
        </p:txBody>
      </p:sp>
      <p:pic>
        <p:nvPicPr>
          <p:cNvPr id="8" name="Picture 7" descr="A bee on a plant&#10;&#10;Description automatically generated with low confidence">
            <a:extLst>
              <a:ext uri="{FF2B5EF4-FFF2-40B4-BE49-F238E27FC236}">
                <a16:creationId xmlns:a16="http://schemas.microsoft.com/office/drawing/2014/main" id="{A37A3248-7B26-FA43-8889-72F84E831A31}"/>
              </a:ext>
            </a:extLst>
          </p:cNvPr>
          <p:cNvPicPr>
            <a:picLocks noChangeAspect="1"/>
          </p:cNvPicPr>
          <p:nvPr/>
        </p:nvPicPr>
        <p:blipFill>
          <a:blip r:embed="rId3"/>
          <a:stretch>
            <a:fillRect/>
          </a:stretch>
        </p:blipFill>
        <p:spPr>
          <a:xfrm>
            <a:off x="5203778" y="900753"/>
            <a:ext cx="7195782" cy="4797188"/>
          </a:xfrm>
          <a:prstGeom prst="rect">
            <a:avLst/>
          </a:prstGeom>
        </p:spPr>
      </p:pic>
    </p:spTree>
    <p:extLst>
      <p:ext uri="{BB962C8B-B14F-4D97-AF65-F5344CB8AC3E}">
        <p14:creationId xmlns:p14="http://schemas.microsoft.com/office/powerpoint/2010/main" val="1464172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277D-F204-FD41-92E9-1A7E2BA718BE}"/>
              </a:ext>
            </a:extLst>
          </p:cNvPr>
          <p:cNvSpPr>
            <a:spLocks noGrp="1"/>
          </p:cNvSpPr>
          <p:nvPr>
            <p:ph type="title"/>
          </p:nvPr>
        </p:nvSpPr>
        <p:spPr>
          <a:xfrm>
            <a:off x="839789" y="457200"/>
            <a:ext cx="3172654" cy="1903863"/>
          </a:xfrm>
        </p:spPr>
        <p:txBody>
          <a:bodyPr>
            <a:normAutofit fontScale="90000"/>
          </a:bodyPr>
          <a:lstStyle/>
          <a:p>
            <a:r>
              <a:rPr lang="en-US" sz="4000" dirty="0">
                <a:latin typeface="Arial Nova" panose="020B0504020202020204" pitchFamily="34" charset="0"/>
              </a:rPr>
              <a:t>Bye for Now. Thanks for Joining Me.</a:t>
            </a:r>
          </a:p>
        </p:txBody>
      </p:sp>
      <p:pic>
        <p:nvPicPr>
          <p:cNvPr id="6" name="Content Placeholder 5" descr="A bee on a plant&#10;&#10;Description automatically generated with low confidence">
            <a:extLst>
              <a:ext uri="{FF2B5EF4-FFF2-40B4-BE49-F238E27FC236}">
                <a16:creationId xmlns:a16="http://schemas.microsoft.com/office/drawing/2014/main" id="{8B632224-AFC0-104D-862F-E1AA00D3C986}"/>
              </a:ext>
            </a:extLst>
          </p:cNvPr>
          <p:cNvPicPr>
            <a:picLocks noGrp="1" noChangeAspect="1"/>
          </p:cNvPicPr>
          <p:nvPr>
            <p:ph idx="1"/>
          </p:nvPr>
        </p:nvPicPr>
        <p:blipFill>
          <a:blip r:embed="rId2"/>
          <a:stretch>
            <a:fillRect/>
          </a:stretch>
        </p:blipFill>
        <p:spPr>
          <a:xfrm>
            <a:off x="5303838" y="1246982"/>
            <a:ext cx="6686674" cy="4457782"/>
          </a:xfrm>
        </p:spPr>
      </p:pic>
      <p:sp>
        <p:nvSpPr>
          <p:cNvPr id="4" name="Text Placeholder 3">
            <a:extLst>
              <a:ext uri="{FF2B5EF4-FFF2-40B4-BE49-F238E27FC236}">
                <a16:creationId xmlns:a16="http://schemas.microsoft.com/office/drawing/2014/main" id="{B3331DE7-A9FD-EC41-A22E-DC0E263C3021}"/>
              </a:ext>
            </a:extLst>
          </p:cNvPr>
          <p:cNvSpPr>
            <a:spLocks noGrp="1"/>
          </p:cNvSpPr>
          <p:nvPr>
            <p:ph type="body" sz="half" idx="2"/>
          </p:nvPr>
        </p:nvSpPr>
        <p:spPr>
          <a:xfrm>
            <a:off x="839788" y="3977640"/>
            <a:ext cx="4332713" cy="2627876"/>
          </a:xfrm>
        </p:spPr>
        <p:txBody>
          <a:bodyPr/>
          <a:lstStyle/>
          <a:p>
            <a:endParaRPr lang="en-US" dirty="0"/>
          </a:p>
        </p:txBody>
      </p:sp>
      <p:pic>
        <p:nvPicPr>
          <p:cNvPr id="10" name="Picture 9" descr="A picture containing text, bed, nature&#10;&#10;Description automatically generated">
            <a:extLst>
              <a:ext uri="{FF2B5EF4-FFF2-40B4-BE49-F238E27FC236}">
                <a16:creationId xmlns:a16="http://schemas.microsoft.com/office/drawing/2014/main" id="{CE19827B-824A-944A-BA16-409B915BFDB4}"/>
              </a:ext>
            </a:extLst>
          </p:cNvPr>
          <p:cNvPicPr>
            <a:picLocks noChangeAspect="1"/>
          </p:cNvPicPr>
          <p:nvPr/>
        </p:nvPicPr>
        <p:blipFill>
          <a:blip r:embed="rId3"/>
          <a:stretch>
            <a:fillRect/>
          </a:stretch>
        </p:blipFill>
        <p:spPr>
          <a:xfrm>
            <a:off x="242077" y="2880360"/>
            <a:ext cx="4368077" cy="3145200"/>
          </a:xfrm>
          <a:prstGeom prst="rect">
            <a:avLst/>
          </a:prstGeom>
        </p:spPr>
      </p:pic>
    </p:spTree>
    <p:extLst>
      <p:ext uri="{BB962C8B-B14F-4D97-AF65-F5344CB8AC3E}">
        <p14:creationId xmlns:p14="http://schemas.microsoft.com/office/powerpoint/2010/main" val="4293143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88FB-144B-1B4A-95E6-2BEAF489469C}"/>
              </a:ext>
            </a:extLst>
          </p:cNvPr>
          <p:cNvSpPr>
            <a:spLocks noGrp="1"/>
          </p:cNvSpPr>
          <p:nvPr>
            <p:ph type="title"/>
          </p:nvPr>
        </p:nvSpPr>
        <p:spPr/>
        <p:txBody>
          <a:bodyPr/>
          <a:lstStyle/>
          <a:p>
            <a:r>
              <a:rPr lang="en-US" dirty="0">
                <a:latin typeface="Arial Nova" panose="020B0504020202020204" pitchFamily="34" charset="0"/>
              </a:rPr>
              <a:t>Step 1 OBSERVE</a:t>
            </a:r>
          </a:p>
        </p:txBody>
      </p:sp>
      <p:sp>
        <p:nvSpPr>
          <p:cNvPr id="3" name="Content Placeholder 2">
            <a:extLst>
              <a:ext uri="{FF2B5EF4-FFF2-40B4-BE49-F238E27FC236}">
                <a16:creationId xmlns:a16="http://schemas.microsoft.com/office/drawing/2014/main" id="{027EB2AE-E38A-E547-AF83-20C6DE1A0FD9}"/>
              </a:ext>
            </a:extLst>
          </p:cNvPr>
          <p:cNvSpPr>
            <a:spLocks noGrp="1"/>
          </p:cNvSpPr>
          <p:nvPr>
            <p:ph idx="1"/>
          </p:nvPr>
        </p:nvSpPr>
        <p:spPr/>
        <p:txBody>
          <a:bodyPr/>
          <a:lstStyle/>
          <a:p>
            <a:r>
              <a:rPr lang="en-US" dirty="0">
                <a:latin typeface="Arial Nova" panose="020B0504020202020204" pitchFamily="34" charset="0"/>
              </a:rPr>
              <a:t>THE BACKBONE OF AN ACCURATE DRAWING IS SPECIFIC AND CAREFUL OBSERVATION.</a:t>
            </a:r>
          </a:p>
          <a:p>
            <a:r>
              <a:rPr lang="en-US" sz="2000" dirty="0">
                <a:latin typeface="Arial Nova" panose="020B0504020202020204" pitchFamily="34" charset="0"/>
              </a:rPr>
              <a:t>It’s easy to start drawing too soon and get focused on what you have on the paper or the way you think the subject “should” look, instead of how it really does look.</a:t>
            </a:r>
          </a:p>
          <a:p>
            <a:r>
              <a:rPr lang="en-US" sz="2000" dirty="0">
                <a:latin typeface="Arial Nova" panose="020B0504020202020204" pitchFamily="34" charset="0"/>
              </a:rPr>
              <a:t>TAKE YOUR TIME! Spend a few minutes (2-5 minutes) just looking at your subject.</a:t>
            </a:r>
          </a:p>
          <a:p>
            <a:r>
              <a:rPr lang="en-US" sz="2000" dirty="0">
                <a:latin typeface="Arial Nova" panose="020B0504020202020204" pitchFamily="34" charset="0"/>
              </a:rPr>
              <a:t>Begin by talking through your observations </a:t>
            </a:r>
            <a:r>
              <a:rPr lang="en-US" sz="2000" b="1" u="sng" dirty="0">
                <a:latin typeface="Arial Nova" panose="020B0504020202020204" pitchFamily="34" charset="0"/>
              </a:rPr>
              <a:t>aloud</a:t>
            </a:r>
            <a:r>
              <a:rPr lang="en-US" sz="2000" dirty="0">
                <a:latin typeface="Arial Nova" panose="020B0504020202020204" pitchFamily="34" charset="0"/>
              </a:rPr>
              <a:t> before you draw.</a:t>
            </a:r>
          </a:p>
          <a:p>
            <a:pPr lvl="1"/>
            <a:r>
              <a:rPr lang="en-US" sz="2000" dirty="0">
                <a:latin typeface="Arial Nova" panose="020B0504020202020204" pitchFamily="34" charset="0"/>
              </a:rPr>
              <a:t>Don’t just look at the subject and silently observe.</a:t>
            </a:r>
          </a:p>
          <a:p>
            <a:pPr lvl="1"/>
            <a:r>
              <a:rPr lang="en-US" sz="2000" dirty="0">
                <a:latin typeface="Arial Nova" panose="020B0504020202020204" pitchFamily="34" charset="0"/>
              </a:rPr>
              <a:t>Say what you see and </a:t>
            </a:r>
            <a:r>
              <a:rPr lang="en-US" sz="2000" b="1" u="sng" dirty="0">
                <a:latin typeface="Arial Nova" panose="020B0504020202020204" pitchFamily="34" charset="0"/>
              </a:rPr>
              <a:t>be specific.</a:t>
            </a:r>
          </a:p>
          <a:p>
            <a:pPr lvl="2"/>
            <a:r>
              <a:rPr lang="en-US" sz="1600" dirty="0">
                <a:latin typeface="Arial Nova" panose="020B0504020202020204" pitchFamily="34" charset="0"/>
              </a:rPr>
              <a:t>Make observations about shape, angles, proportions (relative measurements such as how big the head is relative to the rest of the body), or where structures are attached before you start drawing.</a:t>
            </a:r>
          </a:p>
          <a:p>
            <a:pPr lvl="2"/>
            <a:endParaRPr lang="en-US" dirty="0">
              <a:latin typeface="Arial Nova" panose="020B0504020202020204" pitchFamily="34" charset="0"/>
            </a:endParaRPr>
          </a:p>
        </p:txBody>
      </p:sp>
    </p:spTree>
    <p:extLst>
      <p:ext uri="{BB962C8B-B14F-4D97-AF65-F5344CB8AC3E}">
        <p14:creationId xmlns:p14="http://schemas.microsoft.com/office/powerpoint/2010/main" val="29036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7D2A-939E-EE4E-95B7-68C71FEE0971}"/>
              </a:ext>
            </a:extLst>
          </p:cNvPr>
          <p:cNvSpPr>
            <a:spLocks noGrp="1"/>
          </p:cNvSpPr>
          <p:nvPr>
            <p:ph type="title"/>
          </p:nvPr>
        </p:nvSpPr>
        <p:spPr>
          <a:xfrm>
            <a:off x="336884" y="120316"/>
            <a:ext cx="3932237" cy="1203158"/>
          </a:xfrm>
        </p:spPr>
        <p:txBody>
          <a:bodyPr>
            <a:normAutofit/>
          </a:bodyPr>
          <a:lstStyle/>
          <a:p>
            <a:pPr algn="ctr"/>
            <a:r>
              <a:rPr lang="en-US" sz="2400" dirty="0">
                <a:latin typeface="Arial Nova" panose="020B0504020202020204" pitchFamily="34" charset="0"/>
              </a:rPr>
              <a:t>Step 2 BLOCK IN THE BASIC SHAPE</a:t>
            </a:r>
            <a:endParaRPr lang="en-US" sz="3100" dirty="0">
              <a:latin typeface="Arial Nova" panose="020B0504020202020204" pitchFamily="34" charset="0"/>
            </a:endParaRPr>
          </a:p>
        </p:txBody>
      </p:sp>
      <p:sp>
        <p:nvSpPr>
          <p:cNvPr id="3" name="Content Placeholder 2">
            <a:extLst>
              <a:ext uri="{FF2B5EF4-FFF2-40B4-BE49-F238E27FC236}">
                <a16:creationId xmlns:a16="http://schemas.microsoft.com/office/drawing/2014/main" id="{8BCEAEE7-317B-404E-8997-537AF4CB5655}"/>
              </a:ext>
            </a:extLst>
          </p:cNvPr>
          <p:cNvSpPr>
            <a:spLocks noGrp="1"/>
          </p:cNvSpPr>
          <p:nvPr>
            <p:ph idx="1"/>
          </p:nvPr>
        </p:nvSpPr>
        <p:spPr/>
        <p:txBody>
          <a:bodyPr/>
          <a:lstStyle/>
          <a:p>
            <a:endParaRPr lang="en-US" sz="2000" dirty="0">
              <a:latin typeface="Arial Nova" panose="020B0504020202020204" pitchFamily="34" charset="0"/>
            </a:endParaRPr>
          </a:p>
          <a:p>
            <a:pPr lvl="1"/>
            <a:endParaRPr lang="en-US" dirty="0">
              <a:latin typeface="Arial Nova" panose="020B0504020202020204" pitchFamily="34" charset="0"/>
            </a:endParaRPr>
          </a:p>
        </p:txBody>
      </p:sp>
      <p:sp>
        <p:nvSpPr>
          <p:cNvPr id="4" name="Text Placeholder 3">
            <a:extLst>
              <a:ext uri="{FF2B5EF4-FFF2-40B4-BE49-F238E27FC236}">
                <a16:creationId xmlns:a16="http://schemas.microsoft.com/office/drawing/2014/main" id="{B23FF954-A520-BE4C-BE4F-E8071C240A8C}"/>
              </a:ext>
            </a:extLst>
          </p:cNvPr>
          <p:cNvSpPr>
            <a:spLocks noGrp="1"/>
          </p:cNvSpPr>
          <p:nvPr>
            <p:ph type="body" sz="half" idx="2"/>
          </p:nvPr>
        </p:nvSpPr>
        <p:spPr>
          <a:xfrm>
            <a:off x="336884" y="1479885"/>
            <a:ext cx="4435141" cy="5257799"/>
          </a:xfrm>
        </p:spPr>
        <p:txBody>
          <a:bodyPr>
            <a:normAutofit fontScale="62500" lnSpcReduction="20000"/>
          </a:bodyPr>
          <a:lstStyle/>
          <a:p>
            <a:pPr marL="457200" indent="-457200">
              <a:buFont typeface="Arial" panose="020B0604020202020204" pitchFamily="34" charset="0"/>
              <a:buChar char="•"/>
            </a:pPr>
            <a:r>
              <a:rPr lang="en-US" dirty="0">
                <a:latin typeface="Arial Nova" panose="020B0504020202020204" pitchFamily="34" charset="0"/>
              </a:rPr>
              <a:t>With the lightest possible gesture lines, block in the rough shape of the object with a pencil or non-photo blue pencil (something that applies very, very lightly). </a:t>
            </a:r>
          </a:p>
          <a:p>
            <a:endParaRPr lang="en-US" dirty="0">
              <a:latin typeface="Arial Nova" panose="020B0504020202020204" pitchFamily="34" charset="0"/>
            </a:endParaRPr>
          </a:p>
          <a:p>
            <a:pPr marL="457200" indent="-457200">
              <a:buFont typeface="Arial" panose="020B0604020202020204" pitchFamily="34" charset="0"/>
              <a:buChar char="•"/>
            </a:pPr>
            <a:r>
              <a:rPr lang="en-US" dirty="0">
                <a:latin typeface="Arial Nova" panose="020B0504020202020204" pitchFamily="34" charset="0"/>
              </a:rPr>
              <a:t>This light framework or “ghost drawing” is the scaffolding on which you will hang your details.</a:t>
            </a:r>
          </a:p>
          <a:p>
            <a:endParaRPr lang="en-US" dirty="0">
              <a:latin typeface="Arial Nova" panose="020B0504020202020204" pitchFamily="34" charset="0"/>
            </a:endParaRPr>
          </a:p>
          <a:p>
            <a:pPr marL="457200" indent="-457200">
              <a:buFont typeface="Arial" panose="020B0604020202020204" pitchFamily="34" charset="0"/>
              <a:buChar char="•"/>
            </a:pPr>
            <a:r>
              <a:rPr lang="en-US" dirty="0">
                <a:latin typeface="Arial Nova" panose="020B0504020202020204" pitchFamily="34" charset="0"/>
              </a:rPr>
              <a:t>Start with the central axis or tilt of the object with a fluid stroke (one long pencil stroke rather than a lot of little ones).</a:t>
            </a:r>
          </a:p>
          <a:p>
            <a:endParaRPr lang="en-US" dirty="0"/>
          </a:p>
        </p:txBody>
      </p:sp>
      <p:pic>
        <p:nvPicPr>
          <p:cNvPr id="9" name="Picture 8" descr="Diagram&#10;&#10;Description automatically generated">
            <a:extLst>
              <a:ext uri="{FF2B5EF4-FFF2-40B4-BE49-F238E27FC236}">
                <a16:creationId xmlns:a16="http://schemas.microsoft.com/office/drawing/2014/main" id="{A65530B5-58DE-DD48-8E86-C66BD34AB1D4}"/>
              </a:ext>
            </a:extLst>
          </p:cNvPr>
          <p:cNvPicPr>
            <a:picLocks noChangeAspect="1"/>
          </p:cNvPicPr>
          <p:nvPr/>
        </p:nvPicPr>
        <p:blipFill>
          <a:blip r:embed="rId2"/>
          <a:stretch>
            <a:fillRect/>
          </a:stretch>
        </p:blipFill>
        <p:spPr>
          <a:xfrm>
            <a:off x="5147110" y="342780"/>
            <a:ext cx="6907196" cy="6172439"/>
          </a:xfrm>
          <a:prstGeom prst="rect">
            <a:avLst/>
          </a:prstGeom>
        </p:spPr>
      </p:pic>
    </p:spTree>
    <p:extLst>
      <p:ext uri="{BB962C8B-B14F-4D97-AF65-F5344CB8AC3E}">
        <p14:creationId xmlns:p14="http://schemas.microsoft.com/office/powerpoint/2010/main" val="2113121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8C38-BD4B-0843-8E6A-5E3D39B10580}"/>
              </a:ext>
            </a:extLst>
          </p:cNvPr>
          <p:cNvSpPr>
            <a:spLocks noGrp="1"/>
          </p:cNvSpPr>
          <p:nvPr>
            <p:ph type="title"/>
          </p:nvPr>
        </p:nvSpPr>
        <p:spPr>
          <a:xfrm>
            <a:off x="839788" y="457200"/>
            <a:ext cx="3932237" cy="1058779"/>
          </a:xfrm>
        </p:spPr>
        <p:txBody>
          <a:bodyPr>
            <a:normAutofit/>
          </a:bodyPr>
          <a:lstStyle/>
          <a:p>
            <a:r>
              <a:rPr lang="en-US" sz="2400" dirty="0">
                <a:latin typeface="Arial Nova" panose="020B0504020202020204" pitchFamily="34" charset="0"/>
              </a:rPr>
              <a:t>Step 2 BLOCK IN THE BASIC SHAPE (continued)</a:t>
            </a:r>
            <a:endParaRPr lang="en-US" sz="2400" dirty="0"/>
          </a:p>
        </p:txBody>
      </p:sp>
      <p:pic>
        <p:nvPicPr>
          <p:cNvPr id="6" name="Content Placeholder 5" descr="Diagram&#10;&#10;Description automatically generated">
            <a:extLst>
              <a:ext uri="{FF2B5EF4-FFF2-40B4-BE49-F238E27FC236}">
                <a16:creationId xmlns:a16="http://schemas.microsoft.com/office/drawing/2014/main" id="{094BA872-8B15-A04F-A046-8E7FC370620D}"/>
              </a:ext>
            </a:extLst>
          </p:cNvPr>
          <p:cNvPicPr>
            <a:picLocks noGrp="1" noChangeAspect="1"/>
          </p:cNvPicPr>
          <p:nvPr>
            <p:ph idx="1"/>
          </p:nvPr>
        </p:nvPicPr>
        <p:blipFill>
          <a:blip r:embed="rId2"/>
          <a:stretch>
            <a:fillRect/>
          </a:stretch>
        </p:blipFill>
        <p:spPr>
          <a:xfrm>
            <a:off x="5458941" y="2117557"/>
            <a:ext cx="6243440" cy="4001115"/>
          </a:xfrm>
        </p:spPr>
      </p:pic>
      <p:sp>
        <p:nvSpPr>
          <p:cNvPr id="4" name="Text Placeholder 3">
            <a:extLst>
              <a:ext uri="{FF2B5EF4-FFF2-40B4-BE49-F238E27FC236}">
                <a16:creationId xmlns:a16="http://schemas.microsoft.com/office/drawing/2014/main" id="{4C84784C-C726-BC4E-B9B9-D96486A632CE}"/>
              </a:ext>
            </a:extLst>
          </p:cNvPr>
          <p:cNvSpPr>
            <a:spLocks noGrp="1"/>
          </p:cNvSpPr>
          <p:nvPr>
            <p:ph type="body" sz="half" idx="2"/>
          </p:nvPr>
        </p:nvSpPr>
        <p:spPr>
          <a:xfrm>
            <a:off x="529390" y="1600200"/>
            <a:ext cx="4242636" cy="4800600"/>
          </a:xfrm>
        </p:spPr>
        <p:txBody>
          <a:bodyPr>
            <a:normAutofit/>
          </a:bodyPr>
          <a:lstStyle/>
          <a:p>
            <a:pPr marL="342900" indent="-342900">
              <a:buFont typeface="Arial" panose="020B0604020202020204" pitchFamily="34" charset="0"/>
              <a:buChar char="•"/>
            </a:pPr>
            <a:r>
              <a:rPr lang="en-US" sz="2400" dirty="0">
                <a:latin typeface="Arial Nova" panose="020B0504020202020204" pitchFamily="34" charset="0"/>
              </a:rPr>
              <a:t>Add the general proportions</a:t>
            </a:r>
          </a:p>
          <a:p>
            <a:pPr marL="800100" lvl="1" indent="-342900">
              <a:buFont typeface="Arial" panose="020B0604020202020204" pitchFamily="34" charset="0"/>
              <a:buChar char="•"/>
            </a:pPr>
            <a:r>
              <a:rPr lang="en-US" sz="2000" dirty="0">
                <a:latin typeface="Arial Nova" panose="020B0504020202020204" pitchFamily="34" charset="0"/>
              </a:rPr>
              <a:t>Height vs. width</a:t>
            </a:r>
          </a:p>
          <a:p>
            <a:pPr marL="800100" lvl="1" indent="-342900">
              <a:buFont typeface="Arial" panose="020B0604020202020204" pitchFamily="34" charset="0"/>
              <a:buChar char="•"/>
            </a:pPr>
            <a:r>
              <a:rPr lang="en-US" sz="2000" dirty="0">
                <a:latin typeface="Arial Nova" panose="020B0504020202020204" pitchFamily="34" charset="0"/>
              </a:rPr>
              <a:t>Relative sizes of the major parts of the object</a:t>
            </a:r>
          </a:p>
          <a:p>
            <a:pPr marL="342900" indent="-342900">
              <a:buFont typeface="Arial" panose="020B0604020202020204" pitchFamily="34" charset="0"/>
              <a:buChar char="•"/>
            </a:pPr>
            <a:r>
              <a:rPr lang="en-US" sz="2400" dirty="0">
                <a:latin typeface="Arial Nova" panose="020B0504020202020204" pitchFamily="34" charset="0"/>
              </a:rPr>
              <a:t>Use a prominent feature such as a head length to make measurements. </a:t>
            </a:r>
          </a:p>
          <a:p>
            <a:pPr marL="800100" lvl="1" indent="-342900">
              <a:buFont typeface="Arial" panose="020B0604020202020204" pitchFamily="34" charset="0"/>
              <a:buChar char="•"/>
            </a:pPr>
            <a:r>
              <a:rPr lang="en-US" sz="2000" dirty="0">
                <a:latin typeface="Arial Nova" panose="020B0504020202020204" pitchFamily="34" charset="0"/>
              </a:rPr>
              <a:t>For example, “This bird’s body is 2.5 head lengths.”</a:t>
            </a:r>
          </a:p>
          <a:p>
            <a:pPr marL="342900" indent="-342900">
              <a:buFont typeface="Arial" panose="020B0604020202020204" pitchFamily="34" charset="0"/>
              <a:buChar char="•"/>
            </a:pPr>
            <a:endParaRPr lang="en-US" sz="2400" dirty="0">
              <a:latin typeface="Arial Nova" panose="020B0504020202020204" pitchFamily="34" charset="0"/>
            </a:endParaRPr>
          </a:p>
          <a:p>
            <a:endParaRPr lang="en-US" dirty="0"/>
          </a:p>
        </p:txBody>
      </p:sp>
      <p:sp>
        <p:nvSpPr>
          <p:cNvPr id="7" name="TextBox 6">
            <a:extLst>
              <a:ext uri="{FF2B5EF4-FFF2-40B4-BE49-F238E27FC236}">
                <a16:creationId xmlns:a16="http://schemas.microsoft.com/office/drawing/2014/main" id="{0DB1DB1E-6394-DD4C-8122-8594EADC7D5E}"/>
              </a:ext>
            </a:extLst>
          </p:cNvPr>
          <p:cNvSpPr txBox="1"/>
          <p:nvPr/>
        </p:nvSpPr>
        <p:spPr>
          <a:xfrm>
            <a:off x="5125453" y="902368"/>
            <a:ext cx="6424863" cy="1477328"/>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Nova" panose="020B0504020202020204" pitchFamily="34" charset="0"/>
              </a:rPr>
              <a:t>Use </a:t>
            </a:r>
            <a:r>
              <a:rPr lang="en-US" sz="2400" b="1" dirty="0">
                <a:latin typeface="Arial Nova" panose="020B0504020202020204" pitchFamily="34" charset="0"/>
              </a:rPr>
              <a:t>negative shapes </a:t>
            </a:r>
            <a:r>
              <a:rPr lang="en-US" sz="2400" dirty="0">
                <a:latin typeface="Arial Nova" panose="020B0504020202020204" pitchFamily="34" charset="0"/>
              </a:rPr>
              <a:t>(the shapes of space around an object) in and around the object to further block in the basics.</a:t>
            </a:r>
          </a:p>
          <a:p>
            <a:endParaRPr lang="en-US" dirty="0"/>
          </a:p>
        </p:txBody>
      </p:sp>
    </p:spTree>
    <p:extLst>
      <p:ext uri="{BB962C8B-B14F-4D97-AF65-F5344CB8AC3E}">
        <p14:creationId xmlns:p14="http://schemas.microsoft.com/office/powerpoint/2010/main" val="1303604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5340B-A20F-5B45-AE33-FE5AB600A410}"/>
              </a:ext>
            </a:extLst>
          </p:cNvPr>
          <p:cNvSpPr>
            <a:spLocks noGrp="1"/>
          </p:cNvSpPr>
          <p:nvPr>
            <p:ph type="title"/>
          </p:nvPr>
        </p:nvSpPr>
        <p:spPr/>
        <p:txBody>
          <a:bodyPr>
            <a:normAutofit fontScale="90000"/>
          </a:bodyPr>
          <a:lstStyle/>
          <a:p>
            <a:r>
              <a:rPr lang="en-US" dirty="0">
                <a:latin typeface="Arial Nova" panose="020B0504020202020204" pitchFamily="34" charset="0"/>
              </a:rPr>
              <a:t>Step 3: Check and Modify the Basic Shape</a:t>
            </a:r>
          </a:p>
        </p:txBody>
      </p:sp>
      <p:sp>
        <p:nvSpPr>
          <p:cNvPr id="6" name="Content Placeholder 5">
            <a:extLst>
              <a:ext uri="{FF2B5EF4-FFF2-40B4-BE49-F238E27FC236}">
                <a16:creationId xmlns:a16="http://schemas.microsoft.com/office/drawing/2014/main" id="{6BC44A32-CC9C-A246-801D-70C2C943C0F1}"/>
              </a:ext>
            </a:extLst>
          </p:cNvPr>
          <p:cNvSpPr>
            <a:spLocks noGrp="1"/>
          </p:cNvSpPr>
          <p:nvPr>
            <p:ph idx="1"/>
          </p:nvPr>
        </p:nvSpPr>
        <p:spPr/>
        <p:txBody>
          <a:bodyPr>
            <a:normAutofit fontScale="77500" lnSpcReduction="20000"/>
          </a:bodyPr>
          <a:lstStyle/>
          <a:p>
            <a:r>
              <a:rPr lang="en-US" dirty="0">
                <a:latin typeface="Arial Nova" panose="020B0504020202020204" pitchFamily="34" charset="0"/>
              </a:rPr>
              <a:t>Check the basic shape, looking at the proportions, negative shapes, measurements, and angles of your drawing.</a:t>
            </a:r>
          </a:p>
          <a:p>
            <a:r>
              <a:rPr lang="en-US" dirty="0">
                <a:latin typeface="Arial Nova" panose="020B0504020202020204" pitchFamily="34" charset="0"/>
              </a:rPr>
              <a:t>Remeasure parts of the sketch. Look back at the subject, then at your drawing. Correct any inaccuracies before you move on.</a:t>
            </a:r>
          </a:p>
          <a:p>
            <a:r>
              <a:rPr lang="en-US" dirty="0">
                <a:latin typeface="Arial Nova" panose="020B0504020202020204" pitchFamily="34" charset="0"/>
              </a:rPr>
              <a:t>This step is </a:t>
            </a:r>
            <a:r>
              <a:rPr lang="en-US" b="1" dirty="0">
                <a:latin typeface="Arial Nova" panose="020B0504020202020204" pitchFamily="34" charset="0"/>
              </a:rPr>
              <a:t>REALLY IMPORTANT</a:t>
            </a:r>
            <a:r>
              <a:rPr lang="en-US" dirty="0">
                <a:latin typeface="Arial Nova" panose="020B0504020202020204" pitchFamily="34" charset="0"/>
              </a:rPr>
              <a:t>, but  one that drawers of all levels are most likely to skip.</a:t>
            </a:r>
          </a:p>
          <a:p>
            <a:pPr lvl="1"/>
            <a:r>
              <a:rPr lang="en-US" dirty="0">
                <a:latin typeface="Arial Nova" panose="020B0504020202020204" pitchFamily="34" charset="0"/>
              </a:rPr>
              <a:t>It is only when the drawing is complete that people back off and discover that they made the head too big or the negative space between the legs too long. </a:t>
            </a:r>
          </a:p>
          <a:p>
            <a:pPr lvl="1"/>
            <a:r>
              <a:rPr lang="en-US" dirty="0">
                <a:latin typeface="Arial Nova" panose="020B0504020202020204" pitchFamily="34" charset="0"/>
              </a:rPr>
              <a:t>These sorts of problems are easily fixed at this early phase of the drawing when you have very light pencil lines.</a:t>
            </a:r>
          </a:p>
          <a:p>
            <a:pPr lvl="1"/>
            <a:r>
              <a:rPr lang="en-US" dirty="0">
                <a:latin typeface="Arial Nova" panose="020B0504020202020204" pitchFamily="34" charset="0"/>
              </a:rPr>
              <a:t>You do not even have to erase, just draw a new set of lines OVER the existing ones.</a:t>
            </a:r>
          </a:p>
          <a:p>
            <a:pPr lvl="1"/>
            <a:r>
              <a:rPr lang="en-US" dirty="0">
                <a:latin typeface="Arial Nova" panose="020B0504020202020204" pitchFamily="34" charset="0"/>
              </a:rPr>
              <a:t>Once a hard line is down on the page, you will convince yourself that it is right because you do not want to erase!</a:t>
            </a:r>
          </a:p>
          <a:p>
            <a:endParaRPr lang="en-US" dirty="0">
              <a:latin typeface="Arial Nova" panose="020B0504020202020204" pitchFamily="34" charset="0"/>
            </a:endParaRPr>
          </a:p>
        </p:txBody>
      </p:sp>
    </p:spTree>
    <p:extLst>
      <p:ext uri="{BB962C8B-B14F-4D97-AF65-F5344CB8AC3E}">
        <p14:creationId xmlns:p14="http://schemas.microsoft.com/office/powerpoint/2010/main" val="3506891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DED40-168A-F84D-805E-A9721E85B58F}"/>
              </a:ext>
            </a:extLst>
          </p:cNvPr>
          <p:cNvSpPr>
            <a:spLocks noGrp="1"/>
          </p:cNvSpPr>
          <p:nvPr>
            <p:ph type="title"/>
          </p:nvPr>
        </p:nvSpPr>
        <p:spPr>
          <a:xfrm>
            <a:off x="838200" y="365126"/>
            <a:ext cx="10515600" cy="1030514"/>
          </a:xfrm>
        </p:spPr>
        <p:txBody>
          <a:bodyPr>
            <a:normAutofit fontScale="90000"/>
          </a:bodyPr>
          <a:lstStyle/>
          <a:p>
            <a:r>
              <a:rPr lang="en-US" dirty="0">
                <a:latin typeface="Arial Nova" panose="020B0504020202020204" pitchFamily="34" charset="0"/>
              </a:rPr>
              <a:t>Step 4: Draw on Top of the Basic Shape</a:t>
            </a:r>
          </a:p>
        </p:txBody>
      </p:sp>
      <p:sp>
        <p:nvSpPr>
          <p:cNvPr id="3" name="Content Placeholder 2">
            <a:extLst>
              <a:ext uri="{FF2B5EF4-FFF2-40B4-BE49-F238E27FC236}">
                <a16:creationId xmlns:a16="http://schemas.microsoft.com/office/drawing/2014/main" id="{307C847A-65D8-114D-AFB0-F28592F0AE84}"/>
              </a:ext>
            </a:extLst>
          </p:cNvPr>
          <p:cNvSpPr>
            <a:spLocks noGrp="1"/>
          </p:cNvSpPr>
          <p:nvPr>
            <p:ph sz="half" idx="1"/>
          </p:nvPr>
        </p:nvSpPr>
        <p:spPr>
          <a:xfrm>
            <a:off x="242887" y="1814514"/>
            <a:ext cx="6524626" cy="4914900"/>
          </a:xfrm>
        </p:spPr>
        <p:txBody>
          <a:bodyPr>
            <a:normAutofit fontScale="77500" lnSpcReduction="20000"/>
          </a:bodyPr>
          <a:lstStyle/>
          <a:p>
            <a:r>
              <a:rPr lang="en-US" dirty="0">
                <a:latin typeface="Arial Nova" panose="020B0504020202020204" pitchFamily="34" charset="0"/>
              </a:rPr>
              <a:t>Now use a regular graphite pencil or pen. </a:t>
            </a:r>
          </a:p>
          <a:p>
            <a:r>
              <a:rPr lang="en-US" dirty="0">
                <a:latin typeface="Arial Nova" panose="020B0504020202020204" pitchFamily="34" charset="0"/>
              </a:rPr>
              <a:t>Draw deliberately on top of the light framework, defining edges, contours, and form.</a:t>
            </a:r>
          </a:p>
          <a:p>
            <a:r>
              <a:rPr lang="en-US" dirty="0">
                <a:latin typeface="Arial Nova" panose="020B0504020202020204" pitchFamily="34" charset="0"/>
              </a:rPr>
              <a:t>Alternate between seeing the shape of the subject and the shapes of the negative space around and within the subject.</a:t>
            </a:r>
          </a:p>
          <a:p>
            <a:r>
              <a:rPr lang="en-US" dirty="0">
                <a:latin typeface="Arial Nova" panose="020B0504020202020204" pitchFamily="34" charset="0"/>
              </a:rPr>
              <a:t>As the drawing progresses, use more pressure, adding accents and reinforcing key lines, or parts of foreground objects.</a:t>
            </a:r>
          </a:p>
          <a:p>
            <a:r>
              <a:rPr lang="en-US" dirty="0">
                <a:latin typeface="Arial Nova" panose="020B0504020202020204" pitchFamily="34" charset="0"/>
              </a:rPr>
              <a:t>Vary the boldness of your lines, avoiding the temptation to make every line bold.</a:t>
            </a:r>
          </a:p>
        </p:txBody>
      </p:sp>
      <p:pic>
        <p:nvPicPr>
          <p:cNvPr id="14" name="Content Placeholder 13" descr="A drawing of a flower&#10;&#10;Description automatically generated with low confidence">
            <a:extLst>
              <a:ext uri="{FF2B5EF4-FFF2-40B4-BE49-F238E27FC236}">
                <a16:creationId xmlns:a16="http://schemas.microsoft.com/office/drawing/2014/main" id="{745ECCEB-F4DB-B74A-8F80-3D62979BAC97}"/>
              </a:ext>
            </a:extLst>
          </p:cNvPr>
          <p:cNvPicPr>
            <a:picLocks noGrp="1" noChangeAspect="1"/>
          </p:cNvPicPr>
          <p:nvPr>
            <p:ph sz="half" idx="2"/>
          </p:nvPr>
        </p:nvPicPr>
        <p:blipFill>
          <a:blip r:embed="rId2"/>
          <a:stretch>
            <a:fillRect/>
          </a:stretch>
        </p:blipFill>
        <p:spPr>
          <a:xfrm>
            <a:off x="6600825" y="2391626"/>
            <a:ext cx="5348288" cy="3341801"/>
          </a:xfrm>
        </p:spPr>
      </p:pic>
    </p:spTree>
    <p:extLst>
      <p:ext uri="{BB962C8B-B14F-4D97-AF65-F5344CB8AC3E}">
        <p14:creationId xmlns:p14="http://schemas.microsoft.com/office/powerpoint/2010/main" val="789130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D1A1FA-7945-D34A-8B54-64E636388B9C}"/>
              </a:ext>
            </a:extLst>
          </p:cNvPr>
          <p:cNvSpPr>
            <a:spLocks noGrp="1"/>
          </p:cNvSpPr>
          <p:nvPr>
            <p:ph type="title"/>
          </p:nvPr>
        </p:nvSpPr>
        <p:spPr/>
        <p:txBody>
          <a:bodyPr/>
          <a:lstStyle/>
          <a:p>
            <a:r>
              <a:rPr lang="en-US" dirty="0">
                <a:latin typeface="Arial Nova" panose="020B0504020202020204" pitchFamily="34" charset="0"/>
              </a:rPr>
              <a:t>Step 5: Clean Up the Drawing</a:t>
            </a:r>
          </a:p>
        </p:txBody>
      </p:sp>
      <p:sp>
        <p:nvSpPr>
          <p:cNvPr id="6" name="Content Placeholder 5">
            <a:extLst>
              <a:ext uri="{FF2B5EF4-FFF2-40B4-BE49-F238E27FC236}">
                <a16:creationId xmlns:a16="http://schemas.microsoft.com/office/drawing/2014/main" id="{CF6CCB15-04B3-E04B-9D1A-D3C103CC0188}"/>
              </a:ext>
            </a:extLst>
          </p:cNvPr>
          <p:cNvSpPr>
            <a:spLocks noGrp="1"/>
          </p:cNvSpPr>
          <p:nvPr>
            <p:ph idx="1"/>
          </p:nvPr>
        </p:nvSpPr>
        <p:spPr/>
        <p:txBody>
          <a:bodyPr/>
          <a:lstStyle/>
          <a:p>
            <a:r>
              <a:rPr lang="en-US" dirty="0">
                <a:latin typeface="Arial Nova" panose="020B0504020202020204" pitchFamily="34" charset="0"/>
              </a:rPr>
              <a:t>Now pull out the eraser and clean up any extra lines.</a:t>
            </a:r>
          </a:p>
          <a:p>
            <a:r>
              <a:rPr lang="en-US" dirty="0">
                <a:latin typeface="Arial Nova" panose="020B0504020202020204" pitchFamily="34" charset="0"/>
              </a:rPr>
              <a:t>Note that erasing comes late in the drawing, very different from the “draw a little, erase a little, draw a little, erase a little” approach.</a:t>
            </a:r>
          </a:p>
          <a:p>
            <a:r>
              <a:rPr lang="en-US" dirty="0">
                <a:latin typeface="Arial Nova" panose="020B0504020202020204" pitchFamily="34" charset="0"/>
              </a:rPr>
              <a:t>Erasing at the end is about calling attention to the intentional lines you have drawn throughout a slow process.</a:t>
            </a:r>
          </a:p>
          <a:p>
            <a:r>
              <a:rPr lang="en-US" dirty="0">
                <a:latin typeface="Arial Nova" panose="020B0504020202020204" pitchFamily="34" charset="0"/>
              </a:rPr>
              <a:t>Erasing as you go is not as effective. </a:t>
            </a:r>
          </a:p>
        </p:txBody>
      </p:sp>
    </p:spTree>
    <p:extLst>
      <p:ext uri="{BB962C8B-B14F-4D97-AF65-F5344CB8AC3E}">
        <p14:creationId xmlns:p14="http://schemas.microsoft.com/office/powerpoint/2010/main" val="56688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CD5DFF-EF55-4247-B52A-F2F57A85A361}"/>
              </a:ext>
            </a:extLst>
          </p:cNvPr>
          <p:cNvSpPr>
            <a:spLocks noGrp="1"/>
          </p:cNvSpPr>
          <p:nvPr>
            <p:ph type="title"/>
          </p:nvPr>
        </p:nvSpPr>
        <p:spPr>
          <a:xfrm>
            <a:off x="838200" y="365125"/>
            <a:ext cx="10515600" cy="1006475"/>
          </a:xfrm>
        </p:spPr>
        <p:txBody>
          <a:bodyPr/>
          <a:lstStyle/>
          <a:p>
            <a:r>
              <a:rPr lang="en-US" dirty="0">
                <a:latin typeface="Arial Nova" panose="020B0504020202020204" pitchFamily="34" charset="0"/>
              </a:rPr>
              <a:t>Step 6: Add Value</a:t>
            </a:r>
          </a:p>
        </p:txBody>
      </p:sp>
      <p:sp>
        <p:nvSpPr>
          <p:cNvPr id="5" name="Content Placeholder 4">
            <a:extLst>
              <a:ext uri="{FF2B5EF4-FFF2-40B4-BE49-F238E27FC236}">
                <a16:creationId xmlns:a16="http://schemas.microsoft.com/office/drawing/2014/main" id="{06FC01D7-82DF-6043-B4A6-1F54FD65F306}"/>
              </a:ext>
            </a:extLst>
          </p:cNvPr>
          <p:cNvSpPr>
            <a:spLocks noGrp="1"/>
          </p:cNvSpPr>
          <p:nvPr>
            <p:ph sz="half" idx="1"/>
          </p:nvPr>
        </p:nvSpPr>
        <p:spPr>
          <a:xfrm>
            <a:off x="271463" y="1929383"/>
            <a:ext cx="5824537" cy="4791162"/>
          </a:xfrm>
        </p:spPr>
        <p:txBody>
          <a:bodyPr>
            <a:normAutofit fontScale="85000" lnSpcReduction="20000"/>
          </a:bodyPr>
          <a:lstStyle/>
          <a:p>
            <a:r>
              <a:rPr lang="en-US" dirty="0">
                <a:latin typeface="Arial Nova" panose="020B0504020202020204" pitchFamily="34" charset="0"/>
              </a:rPr>
              <a:t>Many artists simply color the drawing from here, but this can result in a flat, coloring-book look.</a:t>
            </a:r>
          </a:p>
          <a:p>
            <a:r>
              <a:rPr lang="en-US" dirty="0">
                <a:latin typeface="Arial Nova" panose="020B0504020202020204" pitchFamily="34" charset="0"/>
              </a:rPr>
              <a:t>Getting the values, the patterns of dark and light, is more important than matching the color. </a:t>
            </a:r>
          </a:p>
          <a:p>
            <a:r>
              <a:rPr lang="en-US" dirty="0">
                <a:latin typeface="Arial Nova" panose="020B0504020202020204" pitchFamily="34" charset="0"/>
              </a:rPr>
              <a:t>Squint at both your subject and your drawing to blur detail and help your brain focus on value.</a:t>
            </a:r>
          </a:p>
          <a:p>
            <a:r>
              <a:rPr lang="en-US" dirty="0">
                <a:latin typeface="Arial Nova" panose="020B0504020202020204" pitchFamily="34" charset="0"/>
              </a:rPr>
              <a:t>Shade in the darkest area and middle tones. </a:t>
            </a:r>
          </a:p>
        </p:txBody>
      </p:sp>
      <p:pic>
        <p:nvPicPr>
          <p:cNvPr id="8" name="Content Placeholder 7" descr="Diagram&#10;&#10;Description automatically generated">
            <a:extLst>
              <a:ext uri="{FF2B5EF4-FFF2-40B4-BE49-F238E27FC236}">
                <a16:creationId xmlns:a16="http://schemas.microsoft.com/office/drawing/2014/main" id="{1FD71AA0-CCA6-834C-9DFC-BD123BD108FA}"/>
              </a:ext>
            </a:extLst>
          </p:cNvPr>
          <p:cNvPicPr>
            <a:picLocks noGrp="1" noChangeAspect="1"/>
          </p:cNvPicPr>
          <p:nvPr>
            <p:ph sz="half" idx="2"/>
          </p:nvPr>
        </p:nvPicPr>
        <p:blipFill>
          <a:blip r:embed="rId2"/>
          <a:stretch>
            <a:fillRect/>
          </a:stretch>
        </p:blipFill>
        <p:spPr>
          <a:xfrm>
            <a:off x="6315075" y="1928812"/>
            <a:ext cx="5299999" cy="4791733"/>
          </a:xfrm>
        </p:spPr>
      </p:pic>
    </p:spTree>
    <p:extLst>
      <p:ext uri="{BB962C8B-B14F-4D97-AF65-F5344CB8AC3E}">
        <p14:creationId xmlns:p14="http://schemas.microsoft.com/office/powerpoint/2010/main" val="397465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C3E8B-6A03-0749-BD94-648301743DD7}"/>
              </a:ext>
            </a:extLst>
          </p:cNvPr>
          <p:cNvSpPr>
            <a:spLocks noGrp="1"/>
          </p:cNvSpPr>
          <p:nvPr>
            <p:ph type="title"/>
          </p:nvPr>
        </p:nvSpPr>
        <p:spPr/>
        <p:txBody>
          <a:bodyPr/>
          <a:lstStyle/>
          <a:p>
            <a:r>
              <a:rPr lang="en-US" dirty="0">
                <a:latin typeface="Arial Nova" panose="020B0504020202020204" pitchFamily="34" charset="0"/>
              </a:rPr>
              <a:t>Step 7: Add Color</a:t>
            </a:r>
          </a:p>
        </p:txBody>
      </p:sp>
      <p:sp>
        <p:nvSpPr>
          <p:cNvPr id="3" name="Content Placeholder 2">
            <a:extLst>
              <a:ext uri="{FF2B5EF4-FFF2-40B4-BE49-F238E27FC236}">
                <a16:creationId xmlns:a16="http://schemas.microsoft.com/office/drawing/2014/main" id="{4B58A429-3BEF-8742-9960-AFD9032F01D9}"/>
              </a:ext>
            </a:extLst>
          </p:cNvPr>
          <p:cNvSpPr>
            <a:spLocks noGrp="1"/>
          </p:cNvSpPr>
          <p:nvPr>
            <p:ph sz="half" idx="1"/>
          </p:nvPr>
        </p:nvSpPr>
        <p:spPr/>
        <p:txBody>
          <a:bodyPr/>
          <a:lstStyle/>
          <a:p>
            <a:r>
              <a:rPr lang="en-US" dirty="0">
                <a:latin typeface="Arial Nova" panose="020B0504020202020204" pitchFamily="34" charset="0"/>
              </a:rPr>
              <a:t>Once your values are defined, you can tint them with color. </a:t>
            </a:r>
          </a:p>
          <a:p>
            <a:r>
              <a:rPr lang="en-US" dirty="0">
                <a:latin typeface="Arial Nova" panose="020B0504020202020204" pitchFamily="34" charset="0"/>
              </a:rPr>
              <a:t>As you get more experienced, you can start to apply both value and color at the same time.</a:t>
            </a:r>
          </a:p>
        </p:txBody>
      </p:sp>
      <p:pic>
        <p:nvPicPr>
          <p:cNvPr id="6" name="Content Placeholder 5" descr="Diagram&#10;&#10;Description automatically generated">
            <a:extLst>
              <a:ext uri="{FF2B5EF4-FFF2-40B4-BE49-F238E27FC236}">
                <a16:creationId xmlns:a16="http://schemas.microsoft.com/office/drawing/2014/main" id="{A08C64F6-555C-5C46-9850-8388E927BE10}"/>
              </a:ext>
            </a:extLst>
          </p:cNvPr>
          <p:cNvPicPr>
            <a:picLocks noGrp="1" noChangeAspect="1"/>
          </p:cNvPicPr>
          <p:nvPr>
            <p:ph sz="half" idx="2"/>
          </p:nvPr>
        </p:nvPicPr>
        <p:blipFill>
          <a:blip r:embed="rId2"/>
          <a:stretch>
            <a:fillRect/>
          </a:stretch>
        </p:blipFill>
        <p:spPr>
          <a:xfrm>
            <a:off x="6546841" y="1928813"/>
            <a:ext cx="5146019" cy="4564062"/>
          </a:xfrm>
        </p:spPr>
      </p:pic>
    </p:spTree>
    <p:extLst>
      <p:ext uri="{BB962C8B-B14F-4D97-AF65-F5344CB8AC3E}">
        <p14:creationId xmlns:p14="http://schemas.microsoft.com/office/powerpoint/2010/main" val="2609549119"/>
      </p:ext>
    </p:extLst>
  </p:cSld>
  <p:clrMapOvr>
    <a:masterClrMapping/>
  </p:clrMapOvr>
</p:sld>
</file>

<file path=ppt/theme/theme1.xml><?xml version="1.0" encoding="utf-8"?>
<a:theme xmlns:a="http://schemas.openxmlformats.org/drawingml/2006/main" name="SketchyVTI">
  <a:themeElements>
    <a:clrScheme name="AnalogousFromDarkSeedLeftStep">
      <a:dk1>
        <a:srgbClr val="000000"/>
      </a:dk1>
      <a:lt1>
        <a:srgbClr val="FFFFFF"/>
      </a:lt1>
      <a:dk2>
        <a:srgbClr val="412C24"/>
      </a:dk2>
      <a:lt2>
        <a:srgbClr val="E8E2E8"/>
      </a:lt2>
      <a:accent1>
        <a:srgbClr val="4EB748"/>
      </a:accent1>
      <a:accent2>
        <a:srgbClr val="73B13B"/>
      </a:accent2>
      <a:accent3>
        <a:srgbClr val="9CA742"/>
      </a:accent3>
      <a:accent4>
        <a:srgbClr val="B18D3B"/>
      </a:accent4>
      <a:accent5>
        <a:srgbClr val="C36D4D"/>
      </a:accent5>
      <a:accent6>
        <a:srgbClr val="B13B4C"/>
      </a:accent6>
      <a:hlink>
        <a:srgbClr val="B6723C"/>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115</TotalTime>
  <Words>995</Words>
  <Application>Microsoft Macintosh PowerPoint</Application>
  <PresentationFormat>Widescreen</PresentationFormat>
  <Paragraphs>69</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Abadi</vt:lpstr>
      <vt:lpstr>Arial</vt:lpstr>
      <vt:lpstr>Arial Nova</vt:lpstr>
      <vt:lpstr>Modern Love</vt:lpstr>
      <vt:lpstr>The Hand</vt:lpstr>
      <vt:lpstr>SketchyVTI</vt:lpstr>
      <vt:lpstr>Observational Drawing Step-by-Step</vt:lpstr>
      <vt:lpstr>Step 1 OBSERVE</vt:lpstr>
      <vt:lpstr>Step 2 BLOCK IN THE BASIC SHAPE</vt:lpstr>
      <vt:lpstr>Step 2 BLOCK IN THE BASIC SHAPE (continued)</vt:lpstr>
      <vt:lpstr>Step 3: Check and Modify the Basic Shape</vt:lpstr>
      <vt:lpstr>Step 4: Draw on Top of the Basic Shape</vt:lpstr>
      <vt:lpstr>Step 5: Clean Up the Drawing</vt:lpstr>
      <vt:lpstr>Step 6: Add Value</vt:lpstr>
      <vt:lpstr>Step 7: Add Color</vt:lpstr>
      <vt:lpstr>Step 8: Add Detail</vt:lpstr>
      <vt:lpstr>Step 9: STOP BEFORE YOU OVERWORK THE DRAWING!</vt:lpstr>
      <vt:lpstr>Step 10: Make Another Drawing</vt:lpstr>
      <vt:lpstr>Bye for Now. Thanks for Joining Me!</vt:lpstr>
      <vt:lpstr>Bye for Now. Thanks for Joining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Observational Drawing Step-by-Step</dc:title>
  <dc:creator>Paula Harvey</dc:creator>
  <cp:lastModifiedBy>Paula Harvey</cp:lastModifiedBy>
  <cp:revision>16</cp:revision>
  <dcterms:created xsi:type="dcterms:W3CDTF">2020-12-28T22:53:01Z</dcterms:created>
  <dcterms:modified xsi:type="dcterms:W3CDTF">2020-12-29T23:36:09Z</dcterms:modified>
</cp:coreProperties>
</file>