
<file path=[Content_Types].xml><?xml version="1.0" encoding="utf-8"?>
<Types xmlns="http://schemas.openxmlformats.org/package/2006/content-types">
  <Default Extension="jpeg" ContentType="image/jpeg"/>
  <Default Extension="jpg" ContentType="image/jpeg"/>
  <Default Extension="jpg!d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8" r:id="rId6"/>
    <p:sldId id="260" r:id="rId7"/>
    <p:sldId id="269" r:id="rId8"/>
    <p:sldId id="261" r:id="rId9"/>
    <p:sldId id="262" r:id="rId10"/>
    <p:sldId id="267" r:id="rId11"/>
    <p:sldId id="270" r:id="rId12"/>
    <p:sldId id="263" r:id="rId13"/>
    <p:sldId id="264" r:id="rId14"/>
    <p:sldId id="265" r:id="rId15"/>
    <p:sldId id="266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0"/>
    <p:restoredTop sz="94588"/>
  </p:normalViewPr>
  <p:slideViewPr>
    <p:cSldViewPr snapToGrid="0" snapToObjects="1">
      <p:cViewPr varScale="1">
        <p:scale>
          <a:sx n="84" d="100"/>
          <a:sy n="84" d="100"/>
        </p:scale>
        <p:origin x="200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5AC3E-651F-4543-8C0A-09E0193525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BECBC-591D-F74F-B0A6-C8724D8607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C0868-6E64-3C42-9B3E-5A2F90845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DE6-73F7-5646-885C-A71D7D14D6FD}" type="datetimeFigureOut">
              <a:rPr lang="en-US" smtClean="0"/>
              <a:t>9/13/21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91636-7440-3A44-96E3-9A73273CA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F0597-629A-3B42-9D76-46FA15618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04022-888B-5745-8AEF-8E772D97A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9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DEBE0-792F-4F43-9BE9-0682E064A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F2A0F-1C35-C145-BA88-90F6E585C8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953D1-401F-DA40-ADD8-8E6428589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DE6-73F7-5646-885C-A71D7D14D6FD}" type="datetimeFigureOut">
              <a:rPr lang="en-US" smtClean="0"/>
              <a:t>9/13/21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D598A-7577-024C-8567-2EF8DEF98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F8CE4-2606-5748-AB04-76B31DEA5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04022-888B-5745-8AEF-8E772D97A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86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BDBAC9-F11A-7C4C-97E7-3B6215E464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590D6F-538D-7A45-8100-B9A3883AF8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81E10-B5B1-104B-9A9E-B972C74E9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DE6-73F7-5646-885C-A71D7D14D6FD}" type="datetimeFigureOut">
              <a:rPr lang="en-US" smtClean="0"/>
              <a:t>9/13/21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924BD-48DC-C349-9C61-78A9776B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B7133-FF0A-894B-9D92-83E09EF6A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04022-888B-5745-8AEF-8E772D97A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003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D6A4B-7EC6-BD40-8761-073CC01EE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958C1-CBEA-F543-AB4C-8A9689E1D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34C59-C9F6-2B4E-A183-29F78D5B7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DE6-73F7-5646-885C-A71D7D14D6FD}" type="datetimeFigureOut">
              <a:rPr lang="en-US" smtClean="0"/>
              <a:t>9/13/21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F0BE1-7A19-504B-B4D3-D2258DF56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B3569-79D3-1A47-BE1D-681FAB6F1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04022-888B-5745-8AEF-8E772D97A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7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6C765-C348-1448-8562-733F9389E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08019C-EA85-8D42-9B75-0A1AAC80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0B829-D451-FE4C-8D1F-3A2BFAB31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DE6-73F7-5646-885C-A71D7D14D6FD}" type="datetimeFigureOut">
              <a:rPr lang="en-US" smtClean="0"/>
              <a:t>9/13/21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28096-1551-B44B-A96C-2B2D63E42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893EB-39E3-BA44-84FE-B0B305E88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04022-888B-5745-8AEF-8E772D97A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7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ADFBE-2CD9-894E-A5C4-379358B81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46F60-7C87-C645-9F21-E91A2F172A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4C7149-0672-FB48-B0F9-E3CFE1C055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5452C-2101-EB4B-A8E5-36253049F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DE6-73F7-5646-885C-A71D7D14D6FD}" type="datetimeFigureOut">
              <a:rPr lang="en-US" smtClean="0"/>
              <a:t>9/13/21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2BB4E-4F72-5F4D-AD61-E415B34C0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FE8C9E-2C85-3E49-8A5C-F8A21103B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04022-888B-5745-8AEF-8E772D97A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659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C6C20-BAF6-A045-B06C-CD78A15AD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88085-AA90-3B42-862E-1E8892545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91F30E-FEC3-794A-ACE4-39B73DE7C3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54DDF0-5BFD-7A4F-918F-9BBE5A469E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A1A5F8-E4CE-8B4B-B0E9-56197AC614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EB48EC-0C4D-C747-B038-7BF207DB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DE6-73F7-5646-885C-A71D7D14D6FD}" type="datetimeFigureOut">
              <a:rPr lang="en-US" smtClean="0"/>
              <a:t>9/13/21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ABAF16-2BB5-7547-8E3A-858BD9B5D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693F26-CE9F-2543-8A82-10F5BC73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04022-888B-5745-8AEF-8E772D97A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97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0B02A-B4E0-5140-8BFD-895A174E7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DE7659-24D2-1A4F-B4C8-34A963186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DE6-73F7-5646-885C-A71D7D14D6FD}" type="datetimeFigureOut">
              <a:rPr lang="en-US" smtClean="0"/>
              <a:t>9/13/21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7D58D-7A74-214C-A7CE-DC9E957B6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840F6A-5805-3E49-8CC4-C1B3CF1BC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04022-888B-5745-8AEF-8E772D97A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43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571C03-1930-5C4C-AD05-2E0213AD1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DE6-73F7-5646-885C-A71D7D14D6FD}" type="datetimeFigureOut">
              <a:rPr lang="en-US" smtClean="0"/>
              <a:t>9/13/21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023D1D-F90F-6140-87CA-2B9CD72ED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BA6AD-D41F-2A4F-A706-9DCB77805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04022-888B-5745-8AEF-8E772D97A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62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BCCB7-E3EC-4749-B4EC-AD93035ED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22C48-E286-B04B-8120-B662CE1CE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A9277E-A895-3444-B600-C7B8A81298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9BBCD0-396E-5B4B-A5FF-4AA3DCAFF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DE6-73F7-5646-885C-A71D7D14D6FD}" type="datetimeFigureOut">
              <a:rPr lang="en-US" smtClean="0"/>
              <a:t>9/13/21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0DEC22-C732-594C-B782-2BFDED312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DF1315-9A58-0942-AE6F-4A3C59FAD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04022-888B-5745-8AEF-8E772D97A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629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5E3A1-09B3-084B-BDC9-B6CCBBAAD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E9BFBB-B234-434D-A2CA-6C78C81EC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57392-2E93-D344-A58B-7663D4099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DE8107-EFCE-6846-920F-CA5307F29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DE6-73F7-5646-885C-A71D7D14D6FD}" type="datetimeFigureOut">
              <a:rPr lang="en-US" smtClean="0"/>
              <a:t>9/13/21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408B1F-FC2D-B94F-96D9-5B980BEA6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EF8725-DE61-FB4F-A17E-9A27E8EC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04022-888B-5745-8AEF-8E772D97A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95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BE3816-5D99-324C-A201-850629018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8CA4C3-2B63-4349-A9AF-3327254E0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92D2F-4A74-7A4A-9B9A-4D5A5AC744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5BDE6-73F7-5646-885C-A71D7D14D6FD}" type="datetimeFigureOut">
              <a:rPr lang="en-US" smtClean="0"/>
              <a:t>9/13/21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84084-00C3-E943-9646-C8BC10B3B3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544B1-936A-7246-B16A-DFC8D6F60D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04022-888B-5745-8AEF-8E772D97A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97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973624" TargetMode="External"/><Relationship Id="rId2" Type="http://schemas.openxmlformats.org/officeDocument/2006/relationships/image" Target="../media/image1.jpg!d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iki/File:Dahlia_flower_petals_pink_dahlia.jpg" TargetMode="Externa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evelynsaenz/3918517985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interest.com/pin/817614507335505786/" TargetMode="Externa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ltiplication.com/our-blog/elicia-zahm/estimation-jars-and-free-printable-worksheet" TargetMode="External"/><Relationship Id="rId7" Type="http://schemas.openxmlformats.org/officeDocument/2006/relationships/hyperlink" Target="https://www.timelinecoverbanner.com/covers/bright-clouds-Facebook-cover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hyperlink" Target="https://prdseed.com/birds-feather-flock/" TargetMode="Externa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lpfw.org/happy-canyon-road-expansion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hyperlink" Target="https://www.walmart.com/ip/Plastic-joint-s-axis-Length-HiRes-This-goniometer-constructed-Degree-observation-clear-ISOM-8-Baseline-360-Goniometer-plastic-By-permitting/854288078?wmlspartner=wlpa&amp;selectedSellerId=12922" TargetMode="External"/><Relationship Id="rId7" Type="http://schemas.openxmlformats.org/officeDocument/2006/relationships/hyperlink" Target="https://pnghunter.com/png/measure-tape-57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hyperlink" Target="http://www.scientificamerican.com/article/bring-science-home-estimating-height-walk/" TargetMode="External"/><Relationship Id="rId5" Type="http://schemas.openxmlformats.org/officeDocument/2006/relationships/hyperlink" Target="https://www.ebay.com/itm/Professional-Running-Digital-Stopwatch-Sports-Chronograph-Timer-Black/400545250758" TargetMode="External"/><Relationship Id="rId10" Type="http://schemas.openxmlformats.org/officeDocument/2006/relationships/image" Target="../media/image27.jpg"/><Relationship Id="rId4" Type="http://schemas.openxmlformats.org/officeDocument/2006/relationships/image" Target="../media/image24.jpg"/><Relationship Id="rId9" Type="http://schemas.openxmlformats.org/officeDocument/2006/relationships/hyperlink" Target="https://shop.chicagobrand.com/p/358-6-Vernier-Caliper.aspx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flickr.com/photos/stephenbegin/3694083750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Category:Stemplot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ngimg.com/download/60432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odsybond.com/how-to-measure-without-a-ruler-more-ways-than-you-know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mommasview.wordpress.com/2017/03/04/4cm/" TargetMode="Externa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rl.com/article/identify-slow-code-with-devel--timer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flickr.com/photos/cumulius/2454289004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oodswalksandwildlife.blogspot.com/2016/05/under-tallest-trees-in-world.html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Turtles.on.a.stone.in.brazil.jpg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iki/File:Pinus_taeda,_a,_naaldbundels.jpg" TargetMode="Externa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yellow flowers&#10;&#10;Description automatically generated with medium confidence">
            <a:extLst>
              <a:ext uri="{FF2B5EF4-FFF2-40B4-BE49-F238E27FC236}">
                <a16:creationId xmlns:a16="http://schemas.microsoft.com/office/drawing/2014/main" id="{6AA5725B-389C-7745-8872-21B47761E3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2" y="0"/>
            <a:ext cx="12192001" cy="712469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EEAFFBC-7AFE-9141-B270-B5ED1CFEE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/>
              <a:t>Lesson 16 HIDDEN </a:t>
            </a:r>
            <a:r>
              <a:rPr lang="en-US" sz="4800" b="1" dirty="0"/>
              <a:t>FIGURES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2BAAB3D-2ED3-C249-A368-68C233F19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There are numbers behind our observations.</a:t>
            </a:r>
          </a:p>
          <a:p>
            <a:pPr lvl="1"/>
            <a:r>
              <a:rPr lang="en-US" dirty="0"/>
              <a:t>On a plant</a:t>
            </a:r>
          </a:p>
          <a:p>
            <a:pPr lvl="2"/>
            <a:r>
              <a:rPr lang="en-US" dirty="0"/>
              <a:t>Number of petals on a flower</a:t>
            </a:r>
          </a:p>
          <a:p>
            <a:pPr lvl="2"/>
            <a:r>
              <a:rPr lang="en-US" dirty="0"/>
              <a:t>The height of a plant</a:t>
            </a:r>
          </a:p>
          <a:p>
            <a:pPr lvl="2"/>
            <a:r>
              <a:rPr lang="en-US" dirty="0"/>
              <a:t>Distances between nodes</a:t>
            </a:r>
          </a:p>
          <a:p>
            <a:pPr lvl="2"/>
            <a:r>
              <a:rPr lang="en-US" dirty="0"/>
              <a:t>Number of visitations by pollinators</a:t>
            </a:r>
          </a:p>
          <a:p>
            <a:pPr lvl="2"/>
            <a:r>
              <a:rPr lang="en-US" dirty="0"/>
              <a:t>Number of aphids per leaf</a:t>
            </a:r>
          </a:p>
          <a:p>
            <a:pPr lvl="2"/>
            <a:r>
              <a:rPr lang="en-US" dirty="0"/>
              <a:t>Speed of growth</a:t>
            </a:r>
          </a:p>
          <a:p>
            <a:r>
              <a:rPr lang="en-US" dirty="0"/>
              <a:t>Find the numbers behind your observation and you have a mathematical way to reveal patterns you might not otherwise notice.</a:t>
            </a:r>
          </a:p>
          <a:p>
            <a:r>
              <a:rPr lang="en-US" dirty="0"/>
              <a:t>Using mathematics in your observations adds another language and level of precision to your journal page.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1952C9A0-0DDE-CE48-BF95-0C564CDB0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758238" y="365125"/>
            <a:ext cx="3126932" cy="266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46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4D6903-A7B1-6249-BC84-77680E3BB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9108" y="818456"/>
            <a:ext cx="3818064" cy="402335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Use hash marks (aka tally marks), graphs, maps, charts to display counting data.</a:t>
            </a:r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4ACE99B-96B9-BE48-A37D-B6DD8A1022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7685" b="-1"/>
          <a:stretch/>
        </p:blipFill>
        <p:spPr>
          <a:xfrm>
            <a:off x="716280" y="887667"/>
            <a:ext cx="6436548" cy="5082666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1786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08828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EB2B2-1EA2-3F4A-AAE2-EAA521DFCCA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Practice 3: Counting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FF415-E7CE-2F41-9D0A-546717D58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things to count nearby, recording your data in your journal, asking questions and using writing and pictures to show your observations. </a:t>
            </a:r>
          </a:p>
          <a:p>
            <a:pPr lvl="1"/>
            <a:r>
              <a:rPr lang="en-US" sz="2800" dirty="0"/>
              <a:t>Count as many different things as you can.</a:t>
            </a:r>
          </a:p>
          <a:p>
            <a:pPr lvl="1"/>
            <a:r>
              <a:rPr lang="en-US" sz="2800" dirty="0"/>
              <a:t>You can use tally marks (hash marks) as you </a:t>
            </a:r>
          </a:p>
          <a:p>
            <a:pPr marL="457200" lvl="1" indent="0">
              <a:buNone/>
            </a:pPr>
            <a:r>
              <a:rPr lang="en-US" sz="2800" dirty="0"/>
              <a:t>   count.</a:t>
            </a:r>
          </a:p>
          <a:p>
            <a:pPr lvl="2"/>
            <a:r>
              <a:rPr lang="en-US" dirty="0"/>
              <a:t>Counting hash marks are drawn as four vertical lines </a:t>
            </a:r>
          </a:p>
          <a:p>
            <a:pPr marL="914400" lvl="2" indent="0">
              <a:buNone/>
            </a:pPr>
            <a:r>
              <a:rPr lang="en-US" dirty="0"/>
              <a:t>    with a diagonal line to finish the set of 5 things.</a:t>
            </a:r>
          </a:p>
          <a:p>
            <a:pPr lvl="2"/>
            <a:endParaRPr lang="en-US" sz="1600" dirty="0"/>
          </a:p>
          <a:p>
            <a:endParaRPr lang="en-US" dirty="0"/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6FB109D9-2D90-7D4C-85F1-DC5F5B7EF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629650" y="2741686"/>
            <a:ext cx="3474238" cy="4046466"/>
          </a:xfrm>
          <a:prstGeom prst="rect">
            <a:avLst/>
          </a:prstGeom>
        </p:spPr>
      </p:pic>
      <p:pic>
        <p:nvPicPr>
          <p:cNvPr id="14" name="Picture 13" descr="A picture containing antenna, object&#10;&#10;Description automatically generated">
            <a:extLst>
              <a:ext uri="{FF2B5EF4-FFF2-40B4-BE49-F238E27FC236}">
                <a16:creationId xmlns:a16="http://schemas.microsoft.com/office/drawing/2014/main" id="{A8D35082-8E80-D14C-93B7-0FD2001FB1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671888" y="5072064"/>
            <a:ext cx="2424112" cy="161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53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23D30D-A75F-9643-9A52-B69789A6B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3487" y="456346"/>
            <a:ext cx="6688728" cy="800954"/>
          </a:xfrm>
        </p:spPr>
        <p:txBody>
          <a:bodyPr anchor="b">
            <a:normAutofit/>
          </a:bodyPr>
          <a:lstStyle/>
          <a:p>
            <a:r>
              <a:rPr lang="en-US" sz="4000" b="1" dirty="0"/>
              <a:t>Estimation</a:t>
            </a:r>
          </a:p>
        </p:txBody>
      </p:sp>
      <p:pic>
        <p:nvPicPr>
          <p:cNvPr id="5" name="Picture 4" descr="A picture containing indoor, several&#10;&#10;Description automatically generated">
            <a:extLst>
              <a:ext uri="{FF2B5EF4-FFF2-40B4-BE49-F238E27FC236}">
                <a16:creationId xmlns:a16="http://schemas.microsoft.com/office/drawing/2014/main" id="{E36B63FD-E306-F145-AE0F-380F204388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396" r="-4" b="9025"/>
          <a:stretch/>
        </p:blipFill>
        <p:spPr>
          <a:xfrm>
            <a:off x="20" y="10"/>
            <a:ext cx="4038580" cy="2145155"/>
          </a:xfrm>
          <a:prstGeom prst="rect">
            <a:avLst/>
          </a:prstGeom>
        </p:spPr>
      </p:pic>
      <p:pic>
        <p:nvPicPr>
          <p:cNvPr id="11" name="Picture 10" descr="A large group of birds flying over water&#10;&#10;Description automatically generated with medium confidence">
            <a:extLst>
              <a:ext uri="{FF2B5EF4-FFF2-40B4-BE49-F238E27FC236}">
                <a16:creationId xmlns:a16="http://schemas.microsoft.com/office/drawing/2014/main" id="{C997725E-ADE9-8B4C-8264-BA1AB546B9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0873" r="-4" b="-4"/>
          <a:stretch/>
        </p:blipFill>
        <p:spPr>
          <a:xfrm>
            <a:off x="20" y="2145165"/>
            <a:ext cx="4038580" cy="2125091"/>
          </a:xfrm>
          <a:prstGeom prst="rect">
            <a:avLst/>
          </a:prstGeom>
        </p:spPr>
      </p:pic>
      <p:pic>
        <p:nvPicPr>
          <p:cNvPr id="13" name="Picture 12" descr="A blue sky with clouds&#10;&#10;Description automatically generated with low confidence">
            <a:extLst>
              <a:ext uri="{FF2B5EF4-FFF2-40B4-BE49-F238E27FC236}">
                <a16:creationId xmlns:a16="http://schemas.microsoft.com/office/drawing/2014/main" id="{F6FA47FF-CAAB-2441-9E17-DFF70FD993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6349" r="12228" b="2"/>
          <a:stretch/>
        </p:blipFill>
        <p:spPr>
          <a:xfrm>
            <a:off x="20" y="4257004"/>
            <a:ext cx="4038580" cy="21451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69F2B-0A13-3246-B880-1B3232B01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3701" y="1257301"/>
            <a:ext cx="7826373" cy="5014912"/>
          </a:xfrm>
        </p:spPr>
        <p:txBody>
          <a:bodyPr>
            <a:noAutofit/>
          </a:bodyPr>
          <a:lstStyle/>
          <a:p>
            <a:r>
              <a:rPr lang="en-US" sz="3200" dirty="0"/>
              <a:t>You might want to use estimation to gauge large numbers, distances, percent cover, and other things that would be difficult to count or measure. </a:t>
            </a:r>
          </a:p>
          <a:p>
            <a:pPr lvl="1"/>
            <a:r>
              <a:rPr lang="en-US" sz="3200" dirty="0"/>
              <a:t>Number of leaves on a bush, number of birds in a flock, moving too fast to count each one, how much sky is clouded over.</a:t>
            </a:r>
          </a:p>
          <a:p>
            <a:r>
              <a:rPr lang="en-US" sz="3200" dirty="0"/>
              <a:t>Estimation isn’t just guessing. It’s using a specific approach to make an accurate guess.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A169C72-4010-413C-A913-4BD6E2D12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58C3C99-2F64-46DC-9F81-BAA40930E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0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CC7756-CCC8-224E-A41E-0EE62F656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586822"/>
            <a:ext cx="3710992" cy="1645920"/>
          </a:xfrm>
        </p:spPr>
        <p:txBody>
          <a:bodyPr>
            <a:normAutofit/>
          </a:bodyPr>
          <a:lstStyle/>
          <a:p>
            <a:r>
              <a:rPr lang="en-US" sz="3200" dirty="0"/>
              <a:t>Estimation Strategies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20486DD-EA26-4C28-AA73-E5DFCF104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6501" y="365125"/>
            <a:ext cx="6719370" cy="2089317"/>
          </a:xfrm>
        </p:spPr>
        <p:txBody>
          <a:bodyPr anchor="ctr">
            <a:noAutofit/>
          </a:bodyPr>
          <a:lstStyle/>
          <a:p>
            <a:r>
              <a:rPr lang="en-US" sz="2400" dirty="0"/>
              <a:t>One approach for estimating large numbers is to count just ten, see what that looks like, then count how many chunks of ten seem to be present</a:t>
            </a:r>
          </a:p>
          <a:p>
            <a:r>
              <a:rPr lang="en-US" sz="2400" dirty="0"/>
              <a:t>You can also use this chart that shows what 10, fifty, one hundred and five hundred look like to help you estimate.</a:t>
            </a:r>
          </a:p>
        </p:txBody>
      </p:sp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A5495C09-3359-5B4A-8E1C-50D12EAB1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129" y="2734056"/>
            <a:ext cx="8602133" cy="348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05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3EE652-F6B2-F941-870F-0D6DC9EF2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294" y="757794"/>
            <a:ext cx="4959603" cy="1213146"/>
          </a:xfrm>
        </p:spPr>
        <p:txBody>
          <a:bodyPr anchor="b">
            <a:normAutofit/>
          </a:bodyPr>
          <a:lstStyle/>
          <a:p>
            <a:r>
              <a:rPr lang="en-US" sz="4000" dirty="0"/>
              <a:t>Estimating Percent Cover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94713-0645-8247-952B-2C8D66895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2800350"/>
            <a:ext cx="5753100" cy="1971675"/>
          </a:xfrm>
        </p:spPr>
        <p:txBody>
          <a:bodyPr anchor="t">
            <a:noAutofit/>
          </a:bodyPr>
          <a:lstStyle/>
          <a:p>
            <a:r>
              <a:rPr lang="en-US" sz="2600" dirty="0"/>
              <a:t>To estimate something like the amount of sky covered by clouds or the amount of ground covered by grass, use this chart to make a quick guess.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463BBD0-B9FA-2141-99A2-AB8C21D79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201" y="489118"/>
            <a:ext cx="4099505" cy="54660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97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trees in a field&#10;&#10;Description automatically generated with medium confidence">
            <a:extLst>
              <a:ext uri="{FF2B5EF4-FFF2-40B4-BE49-F238E27FC236}">
                <a16:creationId xmlns:a16="http://schemas.microsoft.com/office/drawing/2014/main" id="{F8F1BD6D-C1C9-EC43-BFCA-D4AE030FD4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A50815-6054-4647-A8F8-C3DAD732F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4: Count and Estimate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BDDB8-15ED-FE4F-8BA5-48771922F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b="1" dirty="0"/>
              <a:t>Go out and quantify nearby parts of nature, counting exactly if possible, estimating to determine large numbers, and recording estimates in your journal. </a:t>
            </a:r>
          </a:p>
          <a:p>
            <a:r>
              <a:rPr lang="en-US" sz="3600" b="1" dirty="0"/>
              <a:t>Pay attention to what situations are better to estimate than to count. </a:t>
            </a:r>
          </a:p>
          <a:p>
            <a:r>
              <a:rPr lang="en-US" sz="3600" dirty="0"/>
              <a:t>For large numbers, keep your estimates rounded off. If you count around a hundred ducks, then see two more, say, “about one hundred”, not “one hundred and two.”</a:t>
            </a:r>
          </a:p>
        </p:txBody>
      </p:sp>
    </p:spTree>
    <p:extLst>
      <p:ext uri="{BB962C8B-B14F-4D97-AF65-F5344CB8AC3E}">
        <p14:creationId xmlns:p14="http://schemas.microsoft.com/office/powerpoint/2010/main" val="154552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AA9D101-9817-4D16-A481-1E00352EC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BD39CE-BFA7-5A42-B1DB-0159E6703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132" y="197778"/>
            <a:ext cx="4945715" cy="841004"/>
          </a:xfrm>
        </p:spPr>
        <p:txBody>
          <a:bodyPr anchor="b">
            <a:normAutofit/>
          </a:bodyPr>
          <a:lstStyle/>
          <a:p>
            <a:r>
              <a:rPr lang="en-US" sz="4000" dirty="0"/>
              <a:t>Put it all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DCBB1-0D11-F44C-8B73-3BFD2C2A8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656" y="1343026"/>
            <a:ext cx="6728200" cy="4843461"/>
          </a:xfrm>
        </p:spPr>
        <p:txBody>
          <a:bodyPr anchor="t">
            <a:normAutofit fontScale="92500"/>
          </a:bodyPr>
          <a:lstStyle/>
          <a:p>
            <a:r>
              <a:rPr lang="en-US" sz="2400" dirty="0"/>
              <a:t>Explore the nearby area, using your new quantification skills to record data about anything that is interesting to you.</a:t>
            </a:r>
          </a:p>
          <a:p>
            <a:r>
              <a:rPr lang="en-US" sz="2400" dirty="0"/>
              <a:t>Record observations in drawing and writing, and look for ways to </a:t>
            </a:r>
            <a:r>
              <a:rPr lang="en-US" sz="2400" b="1" u="sng" dirty="0"/>
              <a:t>count, estimate, measure, or time </a:t>
            </a:r>
            <a:r>
              <a:rPr lang="en-US" sz="2400" dirty="0"/>
              <a:t>what you are looking at.</a:t>
            </a:r>
          </a:p>
          <a:p>
            <a:r>
              <a:rPr lang="en-US" sz="2400" dirty="0"/>
              <a:t>This takes creativity. See if you can discover interesting or unexpected opportunities for quantification.</a:t>
            </a:r>
          </a:p>
          <a:p>
            <a:r>
              <a:rPr lang="en-US" sz="2400" dirty="0"/>
              <a:t>Create a visualization of your data by making a graph, histogram, stem-and-leaf plot or scatter plot. </a:t>
            </a:r>
          </a:p>
          <a:p>
            <a:r>
              <a:rPr lang="en-US" sz="2400" dirty="0"/>
              <a:t>Your goal is to see how many ways you can use numbers to describe your surroundings. </a:t>
            </a:r>
          </a:p>
          <a:p>
            <a:pPr lvl="1"/>
            <a:r>
              <a:rPr lang="en-US" dirty="0"/>
              <a:t>There is no penalty for making a mistake! </a:t>
            </a:r>
          </a:p>
          <a:p>
            <a:endParaRPr lang="en-US" sz="1400" dirty="0"/>
          </a:p>
        </p:txBody>
      </p:sp>
      <p:pic>
        <p:nvPicPr>
          <p:cNvPr id="7" name="Picture 6" descr="A picture containing device&#10;&#10;Description automatically generated">
            <a:extLst>
              <a:ext uri="{FF2B5EF4-FFF2-40B4-BE49-F238E27FC236}">
                <a16:creationId xmlns:a16="http://schemas.microsoft.com/office/drawing/2014/main" id="{A98F5D28-FBF6-3E49-8710-07DE3BE44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424517" y="347824"/>
            <a:ext cx="2053975" cy="2053975"/>
          </a:xfrm>
          <a:prstGeom prst="rect">
            <a:avLst/>
          </a:prstGeom>
        </p:spPr>
      </p:pic>
      <p:pic>
        <p:nvPicPr>
          <p:cNvPr id="11" name="Picture 10" descr="A person holding a watch&#10;&#10;Description automatically generated with medium confidence">
            <a:extLst>
              <a:ext uri="{FF2B5EF4-FFF2-40B4-BE49-F238E27FC236}">
                <a16:creationId xmlns:a16="http://schemas.microsoft.com/office/drawing/2014/main" id="{CC5AAFE7-26C5-0F43-B424-8AD181B9F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793369" y="1216939"/>
            <a:ext cx="2053975" cy="2053975"/>
          </a:xfrm>
          <a:prstGeom prst="rect">
            <a:avLst/>
          </a:prstGeom>
        </p:spPr>
      </p:pic>
      <p:pic>
        <p:nvPicPr>
          <p:cNvPr id="9" name="Picture 8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7C455814-46C5-E041-8C3B-0B234BF9E3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585179" y="2637922"/>
            <a:ext cx="2107634" cy="1348885"/>
          </a:xfrm>
          <a:prstGeom prst="rect">
            <a:avLst/>
          </a:prstGeom>
        </p:spPr>
      </p:pic>
      <p:pic>
        <p:nvPicPr>
          <p:cNvPr id="5" name="Picture 4" descr="A picture containing caliper, device&#10;&#10;Description automatically generated">
            <a:extLst>
              <a:ext uri="{FF2B5EF4-FFF2-40B4-BE49-F238E27FC236}">
                <a16:creationId xmlns:a16="http://schemas.microsoft.com/office/drawing/2014/main" id="{D1592D49-3B2A-C34B-841E-74F2D9AF8F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830153" y="4385338"/>
            <a:ext cx="2107634" cy="78509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370CCB5-705B-4E99-8F73-B5403ED84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8323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4B7BD9-7F70-40CA-A74D-E1E6DA334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8750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erson's legs and feet on a trampoline&#10;&#10;Description automatically generated with low confidence">
            <a:extLst>
              <a:ext uri="{FF2B5EF4-FFF2-40B4-BE49-F238E27FC236}">
                <a16:creationId xmlns:a16="http://schemas.microsoft.com/office/drawing/2014/main" id="{C138CA8F-E85D-8D43-8FE0-0189BCBDB3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7417512" y="4385338"/>
            <a:ext cx="1752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07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0FF3D5-FBC5-DD4B-859B-008D3471A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Thanks for Joining Me. See you Next Time!</a:t>
            </a:r>
          </a:p>
        </p:txBody>
      </p:sp>
      <p:pic>
        <p:nvPicPr>
          <p:cNvPr id="7" name="Picture 6" descr="A tree in a field&#10;&#10;Description automatically generated with medium confidence">
            <a:extLst>
              <a:ext uri="{FF2B5EF4-FFF2-40B4-BE49-F238E27FC236}">
                <a16:creationId xmlns:a16="http://schemas.microsoft.com/office/drawing/2014/main" id="{A2A7E5DD-63EF-0C4E-AA5C-3D950646D4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42" r="-2" b="374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Content Placeholder 4" descr="A picture containing text, bed, nature&#10;&#10;Description automatically generated">
            <a:extLst>
              <a:ext uri="{FF2B5EF4-FFF2-40B4-BE49-F238E27FC236}">
                <a16:creationId xmlns:a16="http://schemas.microsoft.com/office/drawing/2014/main" id="{A13C06BE-B640-C54F-A830-D7E4BF708F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894" r="-2" b="-2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67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14C9C-D1E2-A646-9BB7-3737EC390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b">
            <a:normAutofit/>
          </a:bodyPr>
          <a:lstStyle/>
          <a:p>
            <a:r>
              <a:rPr lang="en-US" sz="4100" b="1" dirty="0"/>
              <a:t>COUNTING, MEASURING, TIMING, AND ESTIMATING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2FBB9-5BDD-1445-8895-B235A5A3D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0" y="2115117"/>
            <a:ext cx="7050357" cy="4542827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In this 5-part lesson, we will use COUNTING, MEASURING, TIMING, AND ESTIMATING to create a journal page.</a:t>
            </a:r>
          </a:p>
          <a:p>
            <a:pPr lvl="1"/>
            <a:r>
              <a:rPr lang="en-US" sz="2000" dirty="0"/>
              <a:t>You will practice each of the four different measuring activities, then do as many measurements as you can in one entry.</a:t>
            </a:r>
          </a:p>
          <a:p>
            <a:pPr lvl="1"/>
            <a:endParaRPr lang="en-US" sz="1900" dirty="0"/>
          </a:p>
          <a:p>
            <a:r>
              <a:rPr lang="en-US" sz="2400" dirty="0"/>
              <a:t>The goal of this activity is for you to practice </a:t>
            </a:r>
            <a:r>
              <a:rPr lang="en-US" sz="2400" b="1" i="1" u="sng" dirty="0"/>
              <a:t>quantifying </a:t>
            </a:r>
            <a:r>
              <a:rPr lang="en-US" sz="2400" dirty="0"/>
              <a:t>your observations.</a:t>
            </a:r>
          </a:p>
          <a:p>
            <a:endParaRPr lang="en-US" sz="1900" dirty="0"/>
          </a:p>
          <a:p>
            <a:pPr marL="0" indent="0">
              <a:buNone/>
            </a:pPr>
            <a:r>
              <a:rPr lang="en-US" sz="2600" dirty="0"/>
              <a:t>ANY EVENT CAN BE TIMED, ANY OBJECT CAN BE MEASURED, AND THERE ARE THINGS TO COUNT EVERYWHERE.</a:t>
            </a:r>
          </a:p>
        </p:txBody>
      </p:sp>
      <p:pic>
        <p:nvPicPr>
          <p:cNvPr id="8" name="Picture 7" descr="A close up of a plant&#10;&#10;Description automatically generated with medium confidence">
            <a:extLst>
              <a:ext uri="{FF2B5EF4-FFF2-40B4-BE49-F238E27FC236}">
                <a16:creationId xmlns:a16="http://schemas.microsoft.com/office/drawing/2014/main" id="{88D4980F-112C-3D47-9F4A-75C11EABB1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803" r="50077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A940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ABFFED2-BD79-6845-83A9-1FA4DDE2C3B7}"/>
              </a:ext>
            </a:extLst>
          </p:cNvPr>
          <p:cNvSpPr txBox="1"/>
          <p:nvPr/>
        </p:nvSpPr>
        <p:spPr>
          <a:xfrm>
            <a:off x="2195499" y="6657945"/>
            <a:ext cx="244009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flickr.com/photos/stephenbegin/369408375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701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84F7DD-BA03-A740-86DD-9DF03EB2C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2"/>
            <a:ext cx="9522078" cy="855292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b">
            <a:normAutofit/>
          </a:bodyPr>
          <a:lstStyle/>
          <a:p>
            <a:r>
              <a:rPr lang="en-US" sz="4000" dirty="0"/>
              <a:t>What you will be able to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93A48-3BA6-5145-B8EF-2F51F7C55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396" y="1514475"/>
            <a:ext cx="6950329" cy="4426503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Count (time, measure, or estimate) things around you, trying to find different ways to quantify your observations.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Be </a:t>
            </a:r>
            <a:r>
              <a:rPr lang="en-US" b="1" dirty="0"/>
              <a:t>CREATIVE</a:t>
            </a:r>
            <a:r>
              <a:rPr lang="en-US" dirty="0"/>
              <a:t>! There is no penalty for being wrong. Numbers are just another way to describe our surroundings.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Use your journal to record what you quantify.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Create visualizations of your data by making graphs, charts, scatter plots, etc. 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26EDA3A8-4D56-2142-9712-0B446A2C5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237149" y="1665138"/>
            <a:ext cx="3319153" cy="30038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872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1CC76-1B8B-9841-921C-59403782C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6207"/>
            <a:ext cx="10515600" cy="1014070"/>
          </a:xfrm>
        </p:spPr>
        <p:txBody>
          <a:bodyPr>
            <a:normAutofit fontScale="90000"/>
          </a:bodyPr>
          <a:lstStyle/>
          <a:p>
            <a:br>
              <a:rPr lang="en-US" sz="4000" dirty="0"/>
            </a:br>
            <a:r>
              <a:rPr lang="en-US" sz="4000" dirty="0"/>
              <a:t>Measuring lengths or distances between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EF585-99D8-C347-BF22-52086DA96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63" y="2239962"/>
            <a:ext cx="11427617" cy="4351338"/>
          </a:xfrm>
        </p:spPr>
        <p:txBody>
          <a:bodyPr/>
          <a:lstStyle/>
          <a:p>
            <a:r>
              <a:rPr lang="en-US" dirty="0"/>
              <a:t>We can use </a:t>
            </a:r>
            <a:r>
              <a:rPr lang="en-US" b="1" dirty="0"/>
              <a:t>tools</a:t>
            </a:r>
            <a:r>
              <a:rPr lang="en-US" dirty="0"/>
              <a:t> such as rulers, measuring tapes, goniometers, or </a:t>
            </a:r>
            <a:r>
              <a:rPr lang="en-US" b="1" dirty="0"/>
              <a:t>biometrics</a:t>
            </a:r>
            <a:r>
              <a:rPr lang="en-US" dirty="0"/>
              <a:t> such as the length of our finger, arm, or number of paces we walk to determine distance. </a:t>
            </a:r>
          </a:p>
          <a:p>
            <a:pPr lvl="1"/>
            <a:r>
              <a:rPr lang="en-US" dirty="0"/>
              <a:t>Examples: size of leaves on a bush, the distance between leaves, the diameter of holes in the ground, the distance from tree to riverbank.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2400" dirty="0"/>
              <a:t>Create a personal biometric chart </a:t>
            </a:r>
          </a:p>
          <a:p>
            <a:pPr marL="0" indent="0">
              <a:buNone/>
            </a:pPr>
            <a:r>
              <a:rPr lang="en-US" sz="2400" dirty="0"/>
              <a:t>in your journal that you can refer to. </a:t>
            </a:r>
          </a:p>
          <a:p>
            <a:pPr marL="0" indent="0">
              <a:buNone/>
            </a:pPr>
            <a:r>
              <a:rPr lang="en-US" sz="2400" dirty="0"/>
              <a:t>Fill out your information</a:t>
            </a:r>
            <a:r>
              <a:rPr lang="en-US" dirty="0"/>
              <a:t>:</a:t>
            </a:r>
          </a:p>
          <a:p>
            <a:endParaRPr lang="en-US" dirty="0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745C629-61A5-1746-8D97-C9700662C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837" y="4415631"/>
            <a:ext cx="5562600" cy="2095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FC65E8-E39E-9644-8F56-BAB23CCDE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21443" y="-31986"/>
            <a:ext cx="11691937" cy="113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69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B39286B-772E-4B31-95F0-33484AFAA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E56D9-D23E-3F41-A886-7579C62FC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232" y="365760"/>
            <a:ext cx="4928616" cy="1234440"/>
          </a:xfrm>
        </p:spPr>
        <p:txBody>
          <a:bodyPr anchor="b">
            <a:normAutofit/>
          </a:bodyPr>
          <a:lstStyle/>
          <a:p>
            <a:r>
              <a:rPr lang="en-US" sz="4000" b="1" dirty="0"/>
              <a:t>Practice 1: Measuring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BC1A5E1-7F63-B145-B791-D71348B1E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7834" y="3429000"/>
            <a:ext cx="4605865" cy="2935224"/>
          </a:xfrm>
          <a:prstGeom prst="rect">
            <a:avLst/>
          </a:prstGeom>
        </p:spPr>
      </p:pic>
      <p:pic>
        <p:nvPicPr>
          <p:cNvPr id="8" name="Picture 7" descr="A picture containing measuring stick&#10;&#10;Description automatically generated">
            <a:extLst>
              <a:ext uri="{FF2B5EF4-FFF2-40B4-BE49-F238E27FC236}">
                <a16:creationId xmlns:a16="http://schemas.microsoft.com/office/drawing/2014/main" id="{4669C7CD-D763-BB41-BC83-0362E719A3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3035" y="452400"/>
            <a:ext cx="4855464" cy="267050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3FA79A8-0B2C-4219-95C7-D68CB577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3598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0D2A6-BB7F-2940-B012-D6AACA473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231" y="1965960"/>
            <a:ext cx="5373239" cy="4197096"/>
          </a:xfrm>
        </p:spPr>
        <p:txBody>
          <a:bodyPr anchor="t">
            <a:normAutofit/>
          </a:bodyPr>
          <a:lstStyle/>
          <a:p>
            <a:r>
              <a:rPr lang="en-US" sz="3200" dirty="0"/>
              <a:t>Pick a nearby natural object and measure as many parts of it as possible, recording your data in your journal and adding sketches, writing, and questions. </a:t>
            </a:r>
          </a:p>
          <a:p>
            <a:r>
              <a:rPr lang="en-US" sz="3200" dirty="0"/>
              <a:t>Use both tools and biometrics.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09356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0025AFF-2F57-C74E-8D09-DBF79C9A0C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8244A6-298A-6C4F-9725-82D0DD5F5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Timing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F1328-CE3B-9F48-9A0B-975DD4B2C3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You can use timing to record anything in motion.</a:t>
            </a:r>
          </a:p>
          <a:p>
            <a:r>
              <a:rPr lang="en-US" b="1" dirty="0"/>
              <a:t>Examples of things to time</a:t>
            </a:r>
          </a:p>
          <a:p>
            <a:pPr lvl="1"/>
            <a:r>
              <a:rPr lang="en-US" b="1" dirty="0"/>
              <a:t>If we see an animal repeating a behavior, we can time the intervals between behaviors</a:t>
            </a:r>
          </a:p>
          <a:p>
            <a:pPr lvl="2"/>
            <a:r>
              <a:rPr lang="en-US" b="1" dirty="0"/>
              <a:t>If a hawk is soaring above, we can time how long it soars before flapping its wings</a:t>
            </a:r>
          </a:p>
          <a:p>
            <a:pPr lvl="2"/>
            <a:r>
              <a:rPr lang="en-US" b="1" dirty="0"/>
              <a:t>How long is the sparrow’s call?</a:t>
            </a:r>
          </a:p>
          <a:p>
            <a:pPr lvl="2"/>
            <a:r>
              <a:rPr lang="en-US" b="1" dirty="0"/>
              <a:t>If a duck dives underwater, how long is it until it comes up?</a:t>
            </a:r>
          </a:p>
          <a:p>
            <a:pPr lvl="1"/>
            <a:r>
              <a:rPr lang="en-US" b="1" dirty="0"/>
              <a:t>Interesting weather patterns</a:t>
            </a:r>
          </a:p>
          <a:p>
            <a:pPr lvl="2"/>
            <a:r>
              <a:rPr lang="en-US" b="1" dirty="0"/>
              <a:t>We can record the amount of time between gusts of wind, or how long it takes one quickly moving cloud to pass over the horizon.</a:t>
            </a:r>
          </a:p>
          <a:p>
            <a:pPr lvl="1"/>
            <a:r>
              <a:rPr lang="en-US" b="1" dirty="0"/>
              <a:t>Tools: Stopwatch or you can count seconds yourself </a:t>
            </a:r>
          </a:p>
          <a:p>
            <a:pPr lvl="2"/>
            <a:r>
              <a:rPr lang="en-US" b="1" dirty="0"/>
              <a:t>(“one hippopotamus” is 1 second)</a:t>
            </a:r>
          </a:p>
        </p:txBody>
      </p:sp>
    </p:spTree>
    <p:extLst>
      <p:ext uri="{BB962C8B-B14F-4D97-AF65-F5344CB8AC3E}">
        <p14:creationId xmlns:p14="http://schemas.microsoft.com/office/powerpoint/2010/main" val="2805421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6E4CD6-A19B-3E4A-AB98-8CBE4B179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598" y="449258"/>
            <a:ext cx="5638800" cy="1024968"/>
          </a:xfrm>
        </p:spPr>
        <p:txBody>
          <a:bodyPr anchor="b">
            <a:normAutofit/>
          </a:bodyPr>
          <a:lstStyle/>
          <a:p>
            <a:r>
              <a:rPr lang="en-US" sz="4800" dirty="0"/>
              <a:t>Practice 2 	Timing</a:t>
            </a:r>
          </a:p>
        </p:txBody>
      </p:sp>
      <p:pic>
        <p:nvPicPr>
          <p:cNvPr id="10" name="Picture 9" descr="A picture containing outdoor, mammal, hippo&#10;&#10;Description automatically generated">
            <a:extLst>
              <a:ext uri="{FF2B5EF4-FFF2-40B4-BE49-F238E27FC236}">
                <a16:creationId xmlns:a16="http://schemas.microsoft.com/office/drawing/2014/main" id="{C32ADCCC-9D51-214A-BFEE-87AC5A605B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2603" r="3183" b="-2"/>
          <a:stretch/>
        </p:blipFill>
        <p:spPr>
          <a:xfrm>
            <a:off x="20" y="1974827"/>
            <a:ext cx="5614968" cy="443391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3C8AD-F0BC-A24F-801E-547D8A558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800226"/>
            <a:ext cx="5490006" cy="4158448"/>
          </a:xfrm>
        </p:spPr>
        <p:txBody>
          <a:bodyPr>
            <a:normAutofit/>
          </a:bodyPr>
          <a:lstStyle/>
          <a:p>
            <a:r>
              <a:rPr lang="en-US" sz="3200" dirty="0"/>
              <a:t>Find things to time nearby and record your data in your journal, asking questions and using writing or pictures to show your observations.</a:t>
            </a:r>
          </a:p>
          <a:p>
            <a:endParaRPr lang="en-US" sz="3200" dirty="0"/>
          </a:p>
          <a:p>
            <a:r>
              <a:rPr lang="en-US" sz="3200" dirty="0"/>
              <a:t>Count with both a timer and hippopotamuses </a:t>
            </a:r>
          </a:p>
          <a:p>
            <a:pPr lvl="4"/>
            <a:endParaRPr lang="en-US" sz="2000" dirty="0"/>
          </a:p>
          <a:p>
            <a:pPr lvl="4"/>
            <a:endParaRPr lang="en-US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667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EC69E5-667D-3A42-A7B3-D61691EBA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442" y="251011"/>
            <a:ext cx="9213333" cy="1091813"/>
          </a:xfrm>
        </p:spPr>
        <p:txBody>
          <a:bodyPr anchor="b">
            <a:normAutofit fontScale="90000"/>
          </a:bodyPr>
          <a:lstStyle/>
          <a:p>
            <a:br>
              <a:rPr lang="en-US" sz="4000" b="1" dirty="0"/>
            </a:br>
            <a:br>
              <a:rPr lang="en-US" sz="4000" b="1" dirty="0"/>
            </a:br>
            <a:br>
              <a:rPr lang="en-US" sz="4000" b="1" dirty="0"/>
            </a:br>
            <a:br>
              <a:rPr lang="en-US" sz="4000" b="1" dirty="0"/>
            </a:br>
            <a:r>
              <a:rPr lang="en-US" sz="4000" b="1" dirty="0"/>
              <a:t>Use distance over time to calculate speed</a:t>
            </a:r>
            <a:br>
              <a:rPr lang="en-US" sz="4000" b="1" dirty="0"/>
            </a:b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4BEC4-CCCB-D941-B68C-0408361AD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343252"/>
            <a:ext cx="5781675" cy="5057119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3200" dirty="0"/>
              <a:t>To measure an animal’s speed, measure the distance an animal moves over a period of time.</a:t>
            </a:r>
          </a:p>
          <a:p>
            <a:pPr lvl="1"/>
            <a:r>
              <a:rPr lang="en-US" dirty="0"/>
              <a:t>For example, time the distance a banana slug moves in one minute. </a:t>
            </a:r>
          </a:p>
          <a:p>
            <a:pPr lvl="2"/>
            <a:r>
              <a:rPr lang="en-US" sz="2400" dirty="0"/>
              <a:t>Lay a ruler beside the banana slug and start your timer.  At one minute, measure its distance next to the ruler.</a:t>
            </a:r>
          </a:p>
          <a:p>
            <a:pPr lvl="2"/>
            <a:r>
              <a:rPr lang="en-US" sz="2400" dirty="0"/>
              <a:t>Write it as “10cm/minute” and say “ten centimeters per minute.”</a:t>
            </a:r>
          </a:p>
          <a:p>
            <a:pPr lvl="3"/>
            <a:endParaRPr lang="en-US" sz="2800" dirty="0"/>
          </a:p>
          <a:p>
            <a:r>
              <a:rPr lang="en-US" dirty="0"/>
              <a:t>While a stop watch is a good tool, for longer processes, such as a leaf changing color, you’ll need a calendar!</a:t>
            </a:r>
          </a:p>
          <a:p>
            <a:pPr lvl="3"/>
            <a:endParaRPr lang="en-US" sz="1700" dirty="0"/>
          </a:p>
        </p:txBody>
      </p:sp>
      <p:pic>
        <p:nvPicPr>
          <p:cNvPr id="8" name="Picture 7" descr="A picture containing outdoor, plant, garden, surrounded&#10;&#10;Description automatically generated">
            <a:extLst>
              <a:ext uri="{FF2B5EF4-FFF2-40B4-BE49-F238E27FC236}">
                <a16:creationId xmlns:a16="http://schemas.microsoft.com/office/drawing/2014/main" id="{E470834F-415B-1C48-97E7-C5C1CE731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10325" y="1550130"/>
            <a:ext cx="5201023" cy="375773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23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B39286B-772E-4B31-95F0-33484AFAA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79D64A-880F-0F4F-9AEA-0C5710377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232" y="0"/>
            <a:ext cx="4928616" cy="877253"/>
          </a:xfrm>
        </p:spPr>
        <p:txBody>
          <a:bodyPr anchor="b">
            <a:normAutofit/>
          </a:bodyPr>
          <a:lstStyle/>
          <a:p>
            <a:pPr algn="ctr"/>
            <a:r>
              <a:rPr lang="en-US" sz="4000" b="1" dirty="0"/>
              <a:t>Counting</a:t>
            </a:r>
          </a:p>
        </p:txBody>
      </p:sp>
      <p:pic>
        <p:nvPicPr>
          <p:cNvPr id="8" name="Picture 7" descr="Turtles on a log&#10;&#10;Description automatically generated with medium confidence">
            <a:extLst>
              <a:ext uri="{FF2B5EF4-FFF2-40B4-BE49-F238E27FC236}">
                <a16:creationId xmlns:a16="http://schemas.microsoft.com/office/drawing/2014/main" id="{24B6CFFA-2260-2E42-BFB3-A09441525D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303" r="2245" b="-3"/>
          <a:stretch/>
        </p:blipFill>
        <p:spPr>
          <a:xfrm>
            <a:off x="1034176" y="346634"/>
            <a:ext cx="3774663" cy="29352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699CA37-EC09-A642-B9DF-0A1D08A8A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93776" y="4050701"/>
            <a:ext cx="4855464" cy="2039294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3FA79A8-0B2C-4219-95C7-D68CB577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3598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5CEF7-131A-DB49-B132-6D266B5C2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3015" y="877253"/>
            <a:ext cx="6229924" cy="5614987"/>
          </a:xfrm>
        </p:spPr>
        <p:txBody>
          <a:bodyPr anchor="t">
            <a:noAutofit/>
          </a:bodyPr>
          <a:lstStyle/>
          <a:p>
            <a:r>
              <a:rPr lang="en-US" sz="2400" dirty="0"/>
              <a:t>As soon as we start counting things, we discover patterns that we can use to better understand our surroundings. </a:t>
            </a:r>
          </a:p>
          <a:p>
            <a:pPr lvl="1"/>
            <a:r>
              <a:rPr lang="en-US" dirty="0"/>
              <a:t>We can count numbers of individual organisms, such as the number of turtles sunning on a rock,</a:t>
            </a:r>
          </a:p>
          <a:p>
            <a:pPr lvl="1"/>
            <a:r>
              <a:rPr lang="en-US" dirty="0"/>
              <a:t>Number of parts of an organism, such as the number of pine needles in each bundle</a:t>
            </a:r>
          </a:p>
          <a:p>
            <a:pPr lvl="1"/>
            <a:r>
              <a:rPr lang="en-US" dirty="0"/>
              <a:t>You can also count nonliving parts of a landscape, such as holes in the ground.</a:t>
            </a:r>
          </a:p>
          <a:p>
            <a:r>
              <a:rPr lang="en-US" sz="2400" dirty="0"/>
              <a:t>Include the context in your counts</a:t>
            </a:r>
          </a:p>
          <a:p>
            <a:pPr lvl="1"/>
            <a:r>
              <a:rPr lang="en-US" dirty="0"/>
              <a:t>The number of lady bugs: found on a bush, </a:t>
            </a:r>
          </a:p>
          <a:p>
            <a:pPr marL="457200" lvl="1" indent="0">
              <a:buNone/>
            </a:pPr>
            <a:r>
              <a:rPr lang="en-US" dirty="0"/>
              <a:t>or across a whole field, or seen over an entire day?</a:t>
            </a:r>
          </a:p>
        </p:txBody>
      </p:sp>
    </p:spTree>
    <p:extLst>
      <p:ext uri="{BB962C8B-B14F-4D97-AF65-F5344CB8AC3E}">
        <p14:creationId xmlns:p14="http://schemas.microsoft.com/office/powerpoint/2010/main" val="3513382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1210</Words>
  <Application>Microsoft Macintosh PowerPoint</Application>
  <PresentationFormat>Widescreen</PresentationFormat>
  <Paragraphs>93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Tw Cen MT</vt:lpstr>
      <vt:lpstr>Office Theme</vt:lpstr>
      <vt:lpstr>Lesson 16 HIDDEN FIGURES</vt:lpstr>
      <vt:lpstr>COUNTING, MEASURING, TIMING, AND ESTIMATING</vt:lpstr>
      <vt:lpstr>What you will be able to do</vt:lpstr>
      <vt:lpstr> Measuring lengths or distances between things</vt:lpstr>
      <vt:lpstr>Practice 1: Measuring</vt:lpstr>
      <vt:lpstr>Timing</vt:lpstr>
      <vt:lpstr>Practice 2  Timing</vt:lpstr>
      <vt:lpstr>    Use distance over time to calculate speed </vt:lpstr>
      <vt:lpstr>Counting</vt:lpstr>
      <vt:lpstr>Use hash marks (aka tally marks), graphs, maps, charts to display counting data.</vt:lpstr>
      <vt:lpstr>Practice 3: Counting</vt:lpstr>
      <vt:lpstr>Estimation</vt:lpstr>
      <vt:lpstr>Estimation Strategies</vt:lpstr>
      <vt:lpstr>Estimating Percent Cover</vt:lpstr>
      <vt:lpstr>Practice 4: Count and Estimate</vt:lpstr>
      <vt:lpstr>Put it all together</vt:lpstr>
      <vt:lpstr>Thanks for Joining Me. See you Next Time!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HIDDEN FIGURES</dc:title>
  <dc:creator>Paula Harvey</dc:creator>
  <cp:lastModifiedBy>Paula Harvey</cp:lastModifiedBy>
  <cp:revision>9</cp:revision>
  <dcterms:created xsi:type="dcterms:W3CDTF">2021-08-16T16:25:35Z</dcterms:created>
  <dcterms:modified xsi:type="dcterms:W3CDTF">2021-09-13T22:29:53Z</dcterms:modified>
</cp:coreProperties>
</file>