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0" r:id="rId3"/>
    <p:sldId id="258" r:id="rId4"/>
    <p:sldId id="268" r:id="rId5"/>
    <p:sldId id="262" r:id="rId6"/>
    <p:sldId id="263" r:id="rId7"/>
    <p:sldId id="264" r:id="rId8"/>
    <p:sldId id="261" r:id="rId9"/>
    <p:sldId id="29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853"/>
  </p:normalViewPr>
  <p:slideViewPr>
    <p:cSldViewPr snapToGrid="0" snapToObjects="1">
      <p:cViewPr varScale="1">
        <p:scale>
          <a:sx n="113" d="100"/>
          <a:sy n="113" d="100"/>
        </p:scale>
        <p:origin x="5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004A0-9D5A-8E43-92DC-3A18EBCE6C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A372A3-EF76-424D-A1F2-B4E879ADA5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487EC-D4E8-0B45-B561-858A05B98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DB0F7-1B4C-AE41-9B66-C1A442D03597}" type="datetimeFigureOut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436A12-1304-0B4F-9C61-6CCAC04F8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10F96-DBF3-DB4B-A859-8447E188A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F331-6969-6A45-B0AC-5154F7AFA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376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178F2-D9B3-D445-B3F9-8D710F883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BA6BF7-3ADB-4B44-9F21-943E304EB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7FED09-FA1E-6249-8F33-963B01243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DB0F7-1B4C-AE41-9B66-C1A442D03597}" type="datetimeFigureOut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C6928-F583-4B4C-944C-649664FC4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F7575-2696-7C4C-B0D4-38A012C76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F331-6969-6A45-B0AC-5154F7AFA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265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C6047C-2182-C44B-86F3-F2D98F6CCF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E70832-DC95-244A-9280-2BD7BAD9C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5F62C2-3826-CE45-850B-BC0DF001F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DB0F7-1B4C-AE41-9B66-C1A442D03597}" type="datetimeFigureOut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29472-5B4A-0940-863D-8C735B923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B1987-9005-F047-B7FE-0C1901F1D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F331-6969-6A45-B0AC-5154F7AFA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629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5D05A-BA8E-D848-A02A-D27B326D1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4ECFD-6392-0E4F-B868-E0496B3CAC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38CBFF-D715-9044-8756-1655C22E9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DB0F7-1B4C-AE41-9B66-C1A442D03597}" type="datetimeFigureOut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BF7F36-FE8B-3E43-9D92-91C1320AB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85478-0726-3942-83B8-2958E559E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F331-6969-6A45-B0AC-5154F7AFA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21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D0A99-641C-BF43-82DC-F436FC1D5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782993-7F4C-C648-92B8-B96820D69D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43A95-DFB7-A144-8B18-B05CE7AB2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DB0F7-1B4C-AE41-9B66-C1A442D03597}" type="datetimeFigureOut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319B4-A10D-514A-A038-5668A002A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A42C0-F1E1-3F47-9B97-6C0E1A013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F331-6969-6A45-B0AC-5154F7AFA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06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76057-3F58-6546-8F45-538FA0C1E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AA772-DD3D-AE43-AF92-7E3FB27F2D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764F5C-BE9B-F94B-96C1-4D3CB43CC8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1D473C-7D7E-AF4C-8DDB-C4A0E79A5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DB0F7-1B4C-AE41-9B66-C1A442D03597}" type="datetimeFigureOut">
              <a:rPr lang="en-US" smtClean="0"/>
              <a:t>1/19/21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B7B92F-CB5A-234E-9405-8DCBACDB0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02C2B6-C3C0-3A4D-9A80-A7A7FE11F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F331-6969-6A45-B0AC-5154F7AFA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859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78E48-54BE-D441-B0E3-4C015AFB7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DA5DA5-0D0B-8641-9CB2-54F6B4BAFC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838B63-056D-6C48-9E45-5B4E7106D2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3BD963-B2F0-3E42-8454-0EE576E369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BFEB7A-9282-804A-B4DB-FE22C76D43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201252-7697-2949-BEC3-9BF9EBE39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DB0F7-1B4C-AE41-9B66-C1A442D03597}" type="datetimeFigureOut">
              <a:rPr lang="en-US" smtClean="0"/>
              <a:t>1/19/21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424B26-50C8-1A41-9001-74CAE0DC8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711FBB-7763-8046-9E5D-15BAE3AD6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F331-6969-6A45-B0AC-5154F7AFA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946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186C1-5F67-AD47-AF00-FA92A8921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80BA13-F34E-F34D-8FF0-D7D8E025E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DB0F7-1B4C-AE41-9B66-C1A442D03597}" type="datetimeFigureOut">
              <a:rPr lang="en-US" smtClean="0"/>
              <a:t>1/19/21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ECB183-CEE2-294C-85E3-6EC53E29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657EDF-CFAE-464D-BD40-71EB72E27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F331-6969-6A45-B0AC-5154F7AFA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72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107A7C-5817-2B43-A742-0AB137319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DB0F7-1B4C-AE41-9B66-C1A442D03597}" type="datetimeFigureOut">
              <a:rPr lang="en-US" smtClean="0"/>
              <a:t>1/19/21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C7DE4C-F2D8-B542-99D3-A3B1198EA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23519B-0A10-564E-943B-6EC01863E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F331-6969-6A45-B0AC-5154F7AFA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880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531EB-CDAD-704B-A72F-310B563DC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03305-5045-D440-BB5F-AC4DFC6C2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3F1D18-FD9B-C44A-925F-94A6A11EB5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A689B9-4DF6-8A43-AEBD-70B303FAA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DB0F7-1B4C-AE41-9B66-C1A442D03597}" type="datetimeFigureOut">
              <a:rPr lang="en-US" smtClean="0"/>
              <a:t>1/19/21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004554-0488-E54F-8488-3DCDE1ECB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5C0239-DF54-B24A-A839-30570873A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F331-6969-6A45-B0AC-5154F7AFA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900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F5FE6-2DC0-E04C-B40F-9CE8F3C08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13CB72-658D-A54F-8BC0-AF123F45F1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E6C3C-6DEA-AF4C-BAA7-ED2FE5F228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914C40-6BCB-9D41-BCD7-9CE231CBB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DB0F7-1B4C-AE41-9B66-C1A442D03597}" type="datetimeFigureOut">
              <a:rPr lang="en-US" smtClean="0"/>
              <a:t>1/19/21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5727CA-135D-934D-8EB9-F86913A99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E2B4BA-550E-5F4D-AE1D-63869B2F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F331-6969-6A45-B0AC-5154F7AFA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475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BE901F-A601-734A-AC75-F8B42077C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036C99-BDD1-3F46-A4F4-92A50E795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EFF3E-5899-B249-89FA-F5E039401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DB0F7-1B4C-AE41-9B66-C1A442D03597}" type="datetimeFigureOut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6C9E9-90CC-014E-8494-2A99A20E2E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BDE732-64CC-E043-A7AB-513344F6DF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CF331-6969-6A45-B0AC-5154F7AFA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565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6B20A3EC-66EC-4163-A2EB-97254E94DB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1FE146-F8BB-E74A-B8D9-029639F7CE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BUILDING NEW SKILLS:</a:t>
            </a:r>
            <a:br>
              <a:rPr lang="en-US" sz="5200" dirty="0">
                <a:solidFill>
                  <a:srgbClr val="FFFFFF"/>
                </a:solidFill>
              </a:rPr>
            </a:br>
            <a:r>
              <a:rPr lang="en-US" sz="5200" dirty="0">
                <a:solidFill>
                  <a:srgbClr val="FFFFFF"/>
                </a:solidFill>
              </a:rPr>
              <a:t>BASIC DRAWING EXERCISES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89F0E9-B007-FD4A-963B-ED5BBB9399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Practice #1</a:t>
            </a:r>
          </a:p>
        </p:txBody>
      </p:sp>
    </p:spTree>
    <p:extLst>
      <p:ext uri="{BB962C8B-B14F-4D97-AF65-F5344CB8AC3E}">
        <p14:creationId xmlns:p14="http://schemas.microsoft.com/office/powerpoint/2010/main" val="34913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482967-73B4-6B42-AD1E-9350AAFC3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Practice will develop your drawing skills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3D0F1-2E42-F54E-9D5C-3F022AA1B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en-US" sz="3200" dirty="0"/>
              <a:t>Think </a:t>
            </a:r>
            <a:r>
              <a:rPr lang="en-US" sz="3200"/>
              <a:t>of drawing exercises </a:t>
            </a:r>
            <a:r>
              <a:rPr lang="en-US" sz="3200" dirty="0"/>
              <a:t>as warm-ups and drills. </a:t>
            </a:r>
          </a:p>
          <a:p>
            <a:r>
              <a:rPr lang="en-US" sz="3200" dirty="0"/>
              <a:t>Just as you get better at basketball with practice and repetition of basic skills, so too with drawing.</a:t>
            </a:r>
          </a:p>
          <a:p>
            <a:r>
              <a:rPr lang="en-US" sz="3200" dirty="0"/>
              <a:t>The more you practice making marks, the more you will naturally understand what your hand and pencil can do.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3518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E2B1D7-AC19-EC4F-BF6E-64A6A7D71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Lesson 1: Building Eye-Hand Coordination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00948-8C3B-074F-B9C0-7B2E3E2F6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1772356"/>
            <a:ext cx="9724031" cy="4229199"/>
          </a:xfrm>
        </p:spPr>
        <p:txBody>
          <a:bodyPr anchor="ctr">
            <a:noAutofit/>
          </a:bodyPr>
          <a:lstStyle/>
          <a:p>
            <a:r>
              <a:rPr lang="en-US" sz="3200" dirty="0"/>
              <a:t>Training your fingers to do what you see in your mind is one foundation of drawing.</a:t>
            </a:r>
          </a:p>
          <a:p>
            <a:r>
              <a:rPr lang="en-US" sz="3200" dirty="0"/>
              <a:t>The more pencil miles you put in, the more you train your fingers to respond to what you see.</a:t>
            </a:r>
          </a:p>
          <a:p>
            <a:r>
              <a:rPr lang="en-US" sz="3200" dirty="0"/>
              <a:t>We can practice drawing simple shapes (triangles, circles, squares), learning to fill areas with a solid or graded tone, and making light to bold lines.</a:t>
            </a:r>
          </a:p>
          <a:p>
            <a:r>
              <a:rPr lang="en-US" sz="3200" dirty="0"/>
              <a:t>These are important parts of every artist’s repertoire. </a:t>
            </a:r>
          </a:p>
        </p:txBody>
      </p:sp>
    </p:spTree>
    <p:extLst>
      <p:ext uri="{BB962C8B-B14F-4D97-AF65-F5344CB8AC3E}">
        <p14:creationId xmlns:p14="http://schemas.microsoft.com/office/powerpoint/2010/main" val="893545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C7EB42-DECA-864A-97B2-CE8C8BAB3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272843"/>
          </a:xfrm>
        </p:spPr>
        <p:txBody>
          <a:bodyPr anchor="b">
            <a:normAutofit/>
          </a:bodyPr>
          <a:lstStyle/>
          <a:p>
            <a:r>
              <a:rPr lang="en-US" sz="5400"/>
              <a:t>Elbow Arcs</a:t>
            </a:r>
          </a:p>
        </p:txBody>
      </p:sp>
      <p:sp>
        <p:nvSpPr>
          <p:cNvPr id="2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EA545-4E8A-3A4E-B3A2-4C57C3D6C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5" y="2872899"/>
            <a:ext cx="5960935" cy="3659732"/>
          </a:xfrm>
        </p:spPr>
        <p:txBody>
          <a:bodyPr>
            <a:noAutofit/>
          </a:bodyPr>
          <a:lstStyle/>
          <a:p>
            <a:r>
              <a:rPr lang="en-US" sz="3200" dirty="0"/>
              <a:t>Position your elbow firmly on the table and pivot your hand and pencil around it to create a smooth arc.</a:t>
            </a:r>
          </a:p>
          <a:p>
            <a:r>
              <a:rPr lang="en-US" sz="3200" dirty="0"/>
              <a:t>Without moving your elbow position, return your pencil to the start and repeat the motion offset by a few millimeters.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12F63543-0FF5-7D49-9EC2-07726C2FD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135588"/>
            <a:ext cx="5148262" cy="658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19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0E9A6ED-B880-44EA-8D60-C9D3C82CC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B1939E-5C75-CB49-9BBA-38B4B6613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557190"/>
            <a:ext cx="5170852" cy="726166"/>
          </a:xfrm>
        </p:spPr>
        <p:txBody>
          <a:bodyPr>
            <a:normAutofit/>
          </a:bodyPr>
          <a:lstStyle/>
          <a:p>
            <a:r>
              <a:rPr lang="en-US" sz="4000" dirty="0"/>
              <a:t>Wrist Arcs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4B879-0CF0-3745-A884-5F3D36DBE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738" y="1669118"/>
            <a:ext cx="6186483" cy="4803120"/>
          </a:xfrm>
        </p:spPr>
        <p:txBody>
          <a:bodyPr>
            <a:normAutofit/>
          </a:bodyPr>
          <a:lstStyle/>
          <a:p>
            <a:r>
              <a:rPr lang="en-US" sz="3200" dirty="0"/>
              <a:t>Place your arm on the paper and make a shorter arc by moving your wrist. </a:t>
            </a:r>
          </a:p>
          <a:p>
            <a:r>
              <a:rPr lang="en-US" sz="3200" dirty="0"/>
              <a:t>Experiment with moving your wrist at different speeds and pressures.</a:t>
            </a:r>
          </a:p>
          <a:p>
            <a:r>
              <a:rPr lang="en-US" sz="3200" dirty="0"/>
              <a:t>Practice until you can create sets of parallel lines with easy fluid strokes.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E16E40F7-3B60-1A46-B522-6229A3210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8577" y="121137"/>
            <a:ext cx="5170852" cy="661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949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0E9A6ED-B880-44EA-8D60-C9D3C82CC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5C10C2-FD49-9F4D-BD72-F67B677EA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557190"/>
            <a:ext cx="5170852" cy="714398"/>
          </a:xfrm>
        </p:spPr>
        <p:txBody>
          <a:bodyPr>
            <a:normAutofit/>
          </a:bodyPr>
          <a:lstStyle/>
          <a:p>
            <a:r>
              <a:rPr lang="en-US" sz="4000" dirty="0"/>
              <a:t>Finger Arcs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8F6F8-3DBB-104A-907E-F4BFBBB91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848" y="1685924"/>
            <a:ext cx="5254328" cy="4443163"/>
          </a:xfrm>
        </p:spPr>
        <p:txBody>
          <a:bodyPr>
            <a:normAutofit/>
          </a:bodyPr>
          <a:lstStyle/>
          <a:p>
            <a:r>
              <a:rPr lang="en-US" sz="3200" dirty="0"/>
              <a:t>With your hand resting on the paper, try sets of parallel lines with a pull of your fingers.</a:t>
            </a:r>
          </a:p>
          <a:p>
            <a:r>
              <a:rPr lang="en-US" sz="3200" dirty="0"/>
              <a:t>It is easier to pull than to push the pencil.</a:t>
            </a:r>
          </a:p>
          <a:p>
            <a:endParaRPr lang="en-US" sz="2000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996DD881-C4D7-8F4A-8348-9603DCCCE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2406" y="67736"/>
            <a:ext cx="5254328" cy="672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80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0E9A6ED-B880-44EA-8D60-C9D3C82CC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654DC1-74C4-1948-8272-957F2D4D7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24" y="228339"/>
            <a:ext cx="5170852" cy="700349"/>
          </a:xfrm>
        </p:spPr>
        <p:txBody>
          <a:bodyPr>
            <a:normAutofit/>
          </a:bodyPr>
          <a:lstStyle/>
          <a:p>
            <a:r>
              <a:rPr lang="en-US" sz="4000" dirty="0"/>
              <a:t>Shoulder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CC09A-7D5A-1244-9660-CFDA7C593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75" y="1042989"/>
            <a:ext cx="6457949" cy="5272086"/>
          </a:xfrm>
        </p:spPr>
        <p:txBody>
          <a:bodyPr>
            <a:noAutofit/>
          </a:bodyPr>
          <a:lstStyle/>
          <a:p>
            <a:r>
              <a:rPr lang="en-US" sz="2700" dirty="0"/>
              <a:t>Relax your shoulder, move your arm and hand as a unit and you will be able to draw straight or smoothly curved lines.</a:t>
            </a:r>
          </a:p>
          <a:p>
            <a:r>
              <a:rPr lang="en-US" sz="2700" dirty="0"/>
              <a:t>As you draw, keep your eye on where you want the line to stop.</a:t>
            </a:r>
          </a:p>
          <a:p>
            <a:r>
              <a:rPr lang="en-US" sz="2700" dirty="0"/>
              <a:t>Try to make the lines as straight as possible</a:t>
            </a:r>
          </a:p>
          <a:p>
            <a:r>
              <a:rPr lang="en-US" sz="2700" dirty="0"/>
              <a:t>Then create a variety of curved lines drawn from the shoulder.</a:t>
            </a:r>
          </a:p>
          <a:p>
            <a:r>
              <a:rPr lang="en-US" sz="2700" dirty="0"/>
              <a:t>Parallel lines can be challenging to draw from the shoulder because your arm is not rotating from a fixed point as it would if your elbow were locked on the paper.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8E165197-5ED4-A343-9C32-1FA41D0239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63" r="3" b="7004"/>
          <a:stretch/>
        </p:blipFill>
        <p:spPr>
          <a:xfrm>
            <a:off x="6730025" y="457177"/>
            <a:ext cx="5170852" cy="557189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00990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0E9A6ED-B880-44EA-8D60-C9D3C82CC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C7EB42-DECA-864A-97B2-CE8C8BAB3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557190"/>
            <a:ext cx="5170852" cy="1214460"/>
          </a:xfrm>
        </p:spPr>
        <p:txBody>
          <a:bodyPr>
            <a:normAutofit/>
          </a:bodyPr>
          <a:lstStyle/>
          <a:p>
            <a:r>
              <a:rPr lang="en-US" sz="4000" dirty="0"/>
              <a:t>Practice #1 </a:t>
            </a:r>
            <a:br>
              <a:rPr lang="en-US" sz="4000" dirty="0"/>
            </a:br>
            <a:r>
              <a:rPr lang="en-US" sz="4000" dirty="0"/>
              <a:t>Line Exercises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EA545-4E8A-3A4E-B3A2-4C57C3D6C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398030"/>
            <a:ext cx="5180245" cy="3731058"/>
          </a:xfrm>
        </p:spPr>
        <p:txBody>
          <a:bodyPr>
            <a:normAutofit/>
          </a:bodyPr>
          <a:lstStyle/>
          <a:p>
            <a:r>
              <a:rPr lang="en-US" sz="3600" dirty="0"/>
              <a:t>On two facing journal pages, practice making elbow arcs, wrist arcs, finger arcs and shoulder lines.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9C41609F-2066-7343-94F4-14D10CDD4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6506" y="100012"/>
            <a:ext cx="5203873" cy="665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7F04F73-CABB-D14B-BA97-E1D84A3EB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083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Bye for Now. Thanks for Joining Me.</a:t>
            </a:r>
          </a:p>
        </p:txBody>
      </p:sp>
      <p:pic>
        <p:nvPicPr>
          <p:cNvPr id="11" name="Content Placeholder 10" descr="A picture containing outdoor, outdoor object&#10;&#10;Description automatically generated">
            <a:extLst>
              <a:ext uri="{FF2B5EF4-FFF2-40B4-BE49-F238E27FC236}">
                <a16:creationId xmlns:a16="http://schemas.microsoft.com/office/drawing/2014/main" id="{A988A97F-56E1-924E-9F80-D6FB534CD5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6022"/>
          <a:stretch/>
        </p:blipFill>
        <p:spPr>
          <a:xfrm>
            <a:off x="198744" y="1654317"/>
            <a:ext cx="6931257" cy="4646487"/>
          </a:xfrm>
          <a:prstGeom prst="rect">
            <a:avLst/>
          </a:prstGeom>
        </p:spPr>
      </p:pic>
      <p:pic>
        <p:nvPicPr>
          <p:cNvPr id="9" name="Content Placeholder 8" descr="A picture containing text, bed, nature&#10;&#10;Description automatically generated">
            <a:extLst>
              <a:ext uri="{FF2B5EF4-FFF2-40B4-BE49-F238E27FC236}">
                <a16:creationId xmlns:a16="http://schemas.microsoft.com/office/drawing/2014/main" id="{35348DCE-86E1-244F-8D4E-530A813A10D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6894" r="-2" b="-2"/>
          <a:stretch/>
        </p:blipFill>
        <p:spPr>
          <a:xfrm>
            <a:off x="7325695" y="3171825"/>
            <a:ext cx="4667562" cy="31289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153238-FE91-8541-B9FE-4C8E1682A6F0}"/>
              </a:ext>
            </a:extLst>
          </p:cNvPr>
          <p:cNvSpPr txBox="1"/>
          <p:nvPr/>
        </p:nvSpPr>
        <p:spPr>
          <a:xfrm>
            <a:off x="357187" y="6307796"/>
            <a:ext cx="5229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Plathemis</a:t>
            </a:r>
            <a:r>
              <a:rPr lang="en-US" i="1" dirty="0"/>
              <a:t> </a:t>
            </a:r>
            <a:r>
              <a:rPr lang="en-US" i="1" dirty="0" err="1"/>
              <a:t>lydia</a:t>
            </a:r>
            <a:r>
              <a:rPr lang="en-US" i="1" dirty="0"/>
              <a:t> </a:t>
            </a:r>
            <a:r>
              <a:rPr lang="en-US" dirty="0"/>
              <a:t>Common Whitetail adult male</a:t>
            </a:r>
          </a:p>
        </p:txBody>
      </p:sp>
    </p:spTree>
    <p:extLst>
      <p:ext uri="{BB962C8B-B14F-4D97-AF65-F5344CB8AC3E}">
        <p14:creationId xmlns:p14="http://schemas.microsoft.com/office/powerpoint/2010/main" val="22352756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409</Words>
  <Application>Microsoft Macintosh PowerPoint</Application>
  <PresentationFormat>Widescreen</PresentationFormat>
  <Paragraphs>31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BUILDING NEW SKILLS: BASIC DRAWING EXERCISES</vt:lpstr>
      <vt:lpstr>Practice will develop your drawing skills</vt:lpstr>
      <vt:lpstr>Lesson 1: Building Eye-Hand Coordination</vt:lpstr>
      <vt:lpstr>Elbow Arcs</vt:lpstr>
      <vt:lpstr>Wrist Arcs</vt:lpstr>
      <vt:lpstr>Finger Arcs</vt:lpstr>
      <vt:lpstr>Shoulder Lines</vt:lpstr>
      <vt:lpstr>Practice #1  Line Exercises</vt:lpstr>
      <vt:lpstr>Bye for Now. Thanks for Joining Me.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NEW SKILLS: BASIC DRAWING EXERCISES</dc:title>
  <dc:creator>Paula Harvey</dc:creator>
  <cp:lastModifiedBy>Paula Harvey</cp:lastModifiedBy>
  <cp:revision>1</cp:revision>
  <dcterms:created xsi:type="dcterms:W3CDTF">2021-01-19T22:34:28Z</dcterms:created>
  <dcterms:modified xsi:type="dcterms:W3CDTF">2021-01-19T22:39:11Z</dcterms:modified>
</cp:coreProperties>
</file>