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4" r:id="rId9"/>
    <p:sldId id="268" r:id="rId10"/>
    <p:sldId id="269" r:id="rId11"/>
    <p:sldId id="263" r:id="rId12"/>
    <p:sldId id="265" r:id="rId13"/>
    <p:sldId id="266"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65"/>
  </p:normalViewPr>
  <p:slideViewPr>
    <p:cSldViewPr snapToGrid="0" snapToObjects="1">
      <p:cViewPr>
        <p:scale>
          <a:sx n="76" d="100"/>
          <a:sy n="76" d="100"/>
        </p:scale>
        <p:origin x="760"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2BF11-513F-874C-B8DC-12F1C903CC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431282-2247-D74B-91D8-369BFCC868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180DB2-5BEC-574D-946C-CF81710DECB6}"/>
              </a:ext>
            </a:extLst>
          </p:cNvPr>
          <p:cNvSpPr>
            <a:spLocks noGrp="1"/>
          </p:cNvSpPr>
          <p:nvPr>
            <p:ph type="dt" sz="half" idx="10"/>
          </p:nvPr>
        </p:nvSpPr>
        <p:spPr/>
        <p:txBody>
          <a:bodyPr/>
          <a:lstStyle/>
          <a:p>
            <a:fld id="{8A700317-2A6E-ED4C-BFAB-DFB2D6563018}" type="datetimeFigureOut">
              <a:rPr lang="en-US" smtClean="0"/>
              <a:t>11/9/20</a:t>
            </a:fld>
            <a:endParaRPr lang="en-US"/>
          </a:p>
        </p:txBody>
      </p:sp>
      <p:sp>
        <p:nvSpPr>
          <p:cNvPr id="5" name="Footer Placeholder 4">
            <a:extLst>
              <a:ext uri="{FF2B5EF4-FFF2-40B4-BE49-F238E27FC236}">
                <a16:creationId xmlns:a16="http://schemas.microsoft.com/office/drawing/2014/main" id="{75F7B581-F543-7F45-B392-B43200CA1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1533E-2493-DB4A-8A98-4CAA4ED1E888}"/>
              </a:ext>
            </a:extLst>
          </p:cNvPr>
          <p:cNvSpPr>
            <a:spLocks noGrp="1"/>
          </p:cNvSpPr>
          <p:nvPr>
            <p:ph type="sldNum" sz="quarter" idx="12"/>
          </p:nvPr>
        </p:nvSpPr>
        <p:spPr/>
        <p:txBody>
          <a:bodyPr/>
          <a:lstStyle/>
          <a:p>
            <a:fld id="{49700CF6-0177-7544-B785-C1402A849D7C}" type="slidenum">
              <a:rPr lang="en-US" smtClean="0"/>
              <a:t>‹#›</a:t>
            </a:fld>
            <a:endParaRPr lang="en-US"/>
          </a:p>
        </p:txBody>
      </p:sp>
    </p:spTree>
    <p:extLst>
      <p:ext uri="{BB962C8B-B14F-4D97-AF65-F5344CB8AC3E}">
        <p14:creationId xmlns:p14="http://schemas.microsoft.com/office/powerpoint/2010/main" val="2237791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78627-4109-1149-B12D-15BAE18B0B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FB6E96-639F-B04B-9BA0-5920FABCDE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58A4ED-963C-5F40-B906-0E8B4293B732}"/>
              </a:ext>
            </a:extLst>
          </p:cNvPr>
          <p:cNvSpPr>
            <a:spLocks noGrp="1"/>
          </p:cNvSpPr>
          <p:nvPr>
            <p:ph type="dt" sz="half" idx="10"/>
          </p:nvPr>
        </p:nvSpPr>
        <p:spPr/>
        <p:txBody>
          <a:bodyPr/>
          <a:lstStyle/>
          <a:p>
            <a:fld id="{8A700317-2A6E-ED4C-BFAB-DFB2D6563018}" type="datetimeFigureOut">
              <a:rPr lang="en-US" smtClean="0"/>
              <a:t>11/9/20</a:t>
            </a:fld>
            <a:endParaRPr lang="en-US"/>
          </a:p>
        </p:txBody>
      </p:sp>
      <p:sp>
        <p:nvSpPr>
          <p:cNvPr id="5" name="Footer Placeholder 4">
            <a:extLst>
              <a:ext uri="{FF2B5EF4-FFF2-40B4-BE49-F238E27FC236}">
                <a16:creationId xmlns:a16="http://schemas.microsoft.com/office/drawing/2014/main" id="{35C60585-B3CC-B74E-81F8-1FC3A0781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E30E1-1FBC-8B4F-B4C8-5BEAC3FB76FA}"/>
              </a:ext>
            </a:extLst>
          </p:cNvPr>
          <p:cNvSpPr>
            <a:spLocks noGrp="1"/>
          </p:cNvSpPr>
          <p:nvPr>
            <p:ph type="sldNum" sz="quarter" idx="12"/>
          </p:nvPr>
        </p:nvSpPr>
        <p:spPr/>
        <p:txBody>
          <a:bodyPr/>
          <a:lstStyle/>
          <a:p>
            <a:fld id="{49700CF6-0177-7544-B785-C1402A849D7C}" type="slidenum">
              <a:rPr lang="en-US" smtClean="0"/>
              <a:t>‹#›</a:t>
            </a:fld>
            <a:endParaRPr lang="en-US"/>
          </a:p>
        </p:txBody>
      </p:sp>
    </p:spTree>
    <p:extLst>
      <p:ext uri="{BB962C8B-B14F-4D97-AF65-F5344CB8AC3E}">
        <p14:creationId xmlns:p14="http://schemas.microsoft.com/office/powerpoint/2010/main" val="1358423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626D50-4B30-2F42-81A6-23DEE7B973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DFFCC5-729C-8A40-9D71-8C90CC9B2E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FB9B0-EB38-8E48-A78F-A4BF1D1D827B}"/>
              </a:ext>
            </a:extLst>
          </p:cNvPr>
          <p:cNvSpPr>
            <a:spLocks noGrp="1"/>
          </p:cNvSpPr>
          <p:nvPr>
            <p:ph type="dt" sz="half" idx="10"/>
          </p:nvPr>
        </p:nvSpPr>
        <p:spPr/>
        <p:txBody>
          <a:bodyPr/>
          <a:lstStyle/>
          <a:p>
            <a:fld id="{8A700317-2A6E-ED4C-BFAB-DFB2D6563018}" type="datetimeFigureOut">
              <a:rPr lang="en-US" smtClean="0"/>
              <a:t>11/9/20</a:t>
            </a:fld>
            <a:endParaRPr lang="en-US"/>
          </a:p>
        </p:txBody>
      </p:sp>
      <p:sp>
        <p:nvSpPr>
          <p:cNvPr id="5" name="Footer Placeholder 4">
            <a:extLst>
              <a:ext uri="{FF2B5EF4-FFF2-40B4-BE49-F238E27FC236}">
                <a16:creationId xmlns:a16="http://schemas.microsoft.com/office/drawing/2014/main" id="{19EEFB3D-59D5-8545-9F09-3790186E7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9FE19-ED81-0E4A-B8AC-FD73A5B9EC37}"/>
              </a:ext>
            </a:extLst>
          </p:cNvPr>
          <p:cNvSpPr>
            <a:spLocks noGrp="1"/>
          </p:cNvSpPr>
          <p:nvPr>
            <p:ph type="sldNum" sz="quarter" idx="12"/>
          </p:nvPr>
        </p:nvSpPr>
        <p:spPr/>
        <p:txBody>
          <a:bodyPr/>
          <a:lstStyle/>
          <a:p>
            <a:fld id="{49700CF6-0177-7544-B785-C1402A849D7C}" type="slidenum">
              <a:rPr lang="en-US" smtClean="0"/>
              <a:t>‹#›</a:t>
            </a:fld>
            <a:endParaRPr lang="en-US"/>
          </a:p>
        </p:txBody>
      </p:sp>
    </p:spTree>
    <p:extLst>
      <p:ext uri="{BB962C8B-B14F-4D97-AF65-F5344CB8AC3E}">
        <p14:creationId xmlns:p14="http://schemas.microsoft.com/office/powerpoint/2010/main" val="3598239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93FC3-F420-3043-BEE9-66EABCE4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CCF44-0958-E844-9AF2-A24C8C18A2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38422-3BD4-AD4B-A626-C63C84499595}"/>
              </a:ext>
            </a:extLst>
          </p:cNvPr>
          <p:cNvSpPr>
            <a:spLocks noGrp="1"/>
          </p:cNvSpPr>
          <p:nvPr>
            <p:ph type="dt" sz="half" idx="10"/>
          </p:nvPr>
        </p:nvSpPr>
        <p:spPr/>
        <p:txBody>
          <a:bodyPr/>
          <a:lstStyle/>
          <a:p>
            <a:fld id="{8A700317-2A6E-ED4C-BFAB-DFB2D6563018}" type="datetimeFigureOut">
              <a:rPr lang="en-US" smtClean="0"/>
              <a:t>11/9/20</a:t>
            </a:fld>
            <a:endParaRPr lang="en-US"/>
          </a:p>
        </p:txBody>
      </p:sp>
      <p:sp>
        <p:nvSpPr>
          <p:cNvPr id="5" name="Footer Placeholder 4">
            <a:extLst>
              <a:ext uri="{FF2B5EF4-FFF2-40B4-BE49-F238E27FC236}">
                <a16:creationId xmlns:a16="http://schemas.microsoft.com/office/drawing/2014/main" id="{C7FC5F16-D922-9946-9CF1-0E29F9325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CCF47-987B-0849-A805-52D640BECF2A}"/>
              </a:ext>
            </a:extLst>
          </p:cNvPr>
          <p:cNvSpPr>
            <a:spLocks noGrp="1"/>
          </p:cNvSpPr>
          <p:nvPr>
            <p:ph type="sldNum" sz="quarter" idx="12"/>
          </p:nvPr>
        </p:nvSpPr>
        <p:spPr/>
        <p:txBody>
          <a:bodyPr/>
          <a:lstStyle/>
          <a:p>
            <a:fld id="{49700CF6-0177-7544-B785-C1402A849D7C}" type="slidenum">
              <a:rPr lang="en-US" smtClean="0"/>
              <a:t>‹#›</a:t>
            </a:fld>
            <a:endParaRPr lang="en-US"/>
          </a:p>
        </p:txBody>
      </p:sp>
    </p:spTree>
    <p:extLst>
      <p:ext uri="{BB962C8B-B14F-4D97-AF65-F5344CB8AC3E}">
        <p14:creationId xmlns:p14="http://schemas.microsoft.com/office/powerpoint/2010/main" val="943255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ACE74-9594-BD44-9A52-47E170BEA8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014201-16B7-9A45-B4B9-4F497FF0F4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DA7F29-8435-9849-8B63-3C64C09D497B}"/>
              </a:ext>
            </a:extLst>
          </p:cNvPr>
          <p:cNvSpPr>
            <a:spLocks noGrp="1"/>
          </p:cNvSpPr>
          <p:nvPr>
            <p:ph type="dt" sz="half" idx="10"/>
          </p:nvPr>
        </p:nvSpPr>
        <p:spPr/>
        <p:txBody>
          <a:bodyPr/>
          <a:lstStyle/>
          <a:p>
            <a:fld id="{8A700317-2A6E-ED4C-BFAB-DFB2D6563018}" type="datetimeFigureOut">
              <a:rPr lang="en-US" smtClean="0"/>
              <a:t>11/9/20</a:t>
            </a:fld>
            <a:endParaRPr lang="en-US"/>
          </a:p>
        </p:txBody>
      </p:sp>
      <p:sp>
        <p:nvSpPr>
          <p:cNvPr id="5" name="Footer Placeholder 4">
            <a:extLst>
              <a:ext uri="{FF2B5EF4-FFF2-40B4-BE49-F238E27FC236}">
                <a16:creationId xmlns:a16="http://schemas.microsoft.com/office/drawing/2014/main" id="{07F6C4FA-F2E1-354F-9E0D-883E1AC61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DD800-28F4-5441-B353-5F95A7DB987C}"/>
              </a:ext>
            </a:extLst>
          </p:cNvPr>
          <p:cNvSpPr>
            <a:spLocks noGrp="1"/>
          </p:cNvSpPr>
          <p:nvPr>
            <p:ph type="sldNum" sz="quarter" idx="12"/>
          </p:nvPr>
        </p:nvSpPr>
        <p:spPr/>
        <p:txBody>
          <a:bodyPr/>
          <a:lstStyle/>
          <a:p>
            <a:fld id="{49700CF6-0177-7544-B785-C1402A849D7C}" type="slidenum">
              <a:rPr lang="en-US" smtClean="0"/>
              <a:t>‹#›</a:t>
            </a:fld>
            <a:endParaRPr lang="en-US"/>
          </a:p>
        </p:txBody>
      </p:sp>
    </p:spTree>
    <p:extLst>
      <p:ext uri="{BB962C8B-B14F-4D97-AF65-F5344CB8AC3E}">
        <p14:creationId xmlns:p14="http://schemas.microsoft.com/office/powerpoint/2010/main" val="422008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D0E2-065E-E042-980D-0DB4BAF187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25CCA4-5CFC-7B4E-B35E-4984B6F630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D508A7-926F-AB49-806E-15AD1A9F23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829583-01D4-2242-93C1-E4DD4BF27832}"/>
              </a:ext>
            </a:extLst>
          </p:cNvPr>
          <p:cNvSpPr>
            <a:spLocks noGrp="1"/>
          </p:cNvSpPr>
          <p:nvPr>
            <p:ph type="dt" sz="half" idx="10"/>
          </p:nvPr>
        </p:nvSpPr>
        <p:spPr/>
        <p:txBody>
          <a:bodyPr/>
          <a:lstStyle/>
          <a:p>
            <a:fld id="{8A700317-2A6E-ED4C-BFAB-DFB2D6563018}" type="datetimeFigureOut">
              <a:rPr lang="en-US" smtClean="0"/>
              <a:t>11/9/20</a:t>
            </a:fld>
            <a:endParaRPr lang="en-US"/>
          </a:p>
        </p:txBody>
      </p:sp>
      <p:sp>
        <p:nvSpPr>
          <p:cNvPr id="6" name="Footer Placeholder 5">
            <a:extLst>
              <a:ext uri="{FF2B5EF4-FFF2-40B4-BE49-F238E27FC236}">
                <a16:creationId xmlns:a16="http://schemas.microsoft.com/office/drawing/2014/main" id="{2CA6D330-8C45-1D49-8B8E-E22217C3B3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5BC3C-F3DF-6B49-B2D9-8B2B9C7B34FF}"/>
              </a:ext>
            </a:extLst>
          </p:cNvPr>
          <p:cNvSpPr>
            <a:spLocks noGrp="1"/>
          </p:cNvSpPr>
          <p:nvPr>
            <p:ph type="sldNum" sz="quarter" idx="12"/>
          </p:nvPr>
        </p:nvSpPr>
        <p:spPr/>
        <p:txBody>
          <a:bodyPr/>
          <a:lstStyle/>
          <a:p>
            <a:fld id="{49700CF6-0177-7544-B785-C1402A849D7C}" type="slidenum">
              <a:rPr lang="en-US" smtClean="0"/>
              <a:t>‹#›</a:t>
            </a:fld>
            <a:endParaRPr lang="en-US"/>
          </a:p>
        </p:txBody>
      </p:sp>
    </p:spTree>
    <p:extLst>
      <p:ext uri="{BB962C8B-B14F-4D97-AF65-F5344CB8AC3E}">
        <p14:creationId xmlns:p14="http://schemas.microsoft.com/office/powerpoint/2010/main" val="1621649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BA6E9-D4A2-B64D-8ACA-BAF3859585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C870CB-0BFE-A048-9D33-F0CBE720ED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35246E-5A1A-6B43-9F4A-C004FB61D0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BE13AA-D1A1-6E43-AD32-E19AD50F0C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A8D288-DB5B-5145-9CFE-80A6A1777E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79BC-11B1-1243-8A5B-08033759DEDF}"/>
              </a:ext>
            </a:extLst>
          </p:cNvPr>
          <p:cNvSpPr>
            <a:spLocks noGrp="1"/>
          </p:cNvSpPr>
          <p:nvPr>
            <p:ph type="dt" sz="half" idx="10"/>
          </p:nvPr>
        </p:nvSpPr>
        <p:spPr/>
        <p:txBody>
          <a:bodyPr/>
          <a:lstStyle/>
          <a:p>
            <a:fld id="{8A700317-2A6E-ED4C-BFAB-DFB2D6563018}" type="datetimeFigureOut">
              <a:rPr lang="en-US" smtClean="0"/>
              <a:t>11/9/20</a:t>
            </a:fld>
            <a:endParaRPr lang="en-US"/>
          </a:p>
        </p:txBody>
      </p:sp>
      <p:sp>
        <p:nvSpPr>
          <p:cNvPr id="8" name="Footer Placeholder 7">
            <a:extLst>
              <a:ext uri="{FF2B5EF4-FFF2-40B4-BE49-F238E27FC236}">
                <a16:creationId xmlns:a16="http://schemas.microsoft.com/office/drawing/2014/main" id="{603A15C9-8A28-974F-8081-E9266E8843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693974-9B0B-3E48-9D58-5D21EF5A39AB}"/>
              </a:ext>
            </a:extLst>
          </p:cNvPr>
          <p:cNvSpPr>
            <a:spLocks noGrp="1"/>
          </p:cNvSpPr>
          <p:nvPr>
            <p:ph type="sldNum" sz="quarter" idx="12"/>
          </p:nvPr>
        </p:nvSpPr>
        <p:spPr/>
        <p:txBody>
          <a:bodyPr/>
          <a:lstStyle/>
          <a:p>
            <a:fld id="{49700CF6-0177-7544-B785-C1402A849D7C}" type="slidenum">
              <a:rPr lang="en-US" smtClean="0"/>
              <a:t>‹#›</a:t>
            </a:fld>
            <a:endParaRPr lang="en-US"/>
          </a:p>
        </p:txBody>
      </p:sp>
    </p:spTree>
    <p:extLst>
      <p:ext uri="{BB962C8B-B14F-4D97-AF65-F5344CB8AC3E}">
        <p14:creationId xmlns:p14="http://schemas.microsoft.com/office/powerpoint/2010/main" val="1913028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E4C2-6C1D-6441-BFE7-9320D8C429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E0E79C-3278-D041-B7DE-D9A2873D288A}"/>
              </a:ext>
            </a:extLst>
          </p:cNvPr>
          <p:cNvSpPr>
            <a:spLocks noGrp="1"/>
          </p:cNvSpPr>
          <p:nvPr>
            <p:ph type="dt" sz="half" idx="10"/>
          </p:nvPr>
        </p:nvSpPr>
        <p:spPr/>
        <p:txBody>
          <a:bodyPr/>
          <a:lstStyle/>
          <a:p>
            <a:fld id="{8A700317-2A6E-ED4C-BFAB-DFB2D6563018}" type="datetimeFigureOut">
              <a:rPr lang="en-US" smtClean="0"/>
              <a:t>11/9/20</a:t>
            </a:fld>
            <a:endParaRPr lang="en-US"/>
          </a:p>
        </p:txBody>
      </p:sp>
      <p:sp>
        <p:nvSpPr>
          <p:cNvPr id="4" name="Footer Placeholder 3">
            <a:extLst>
              <a:ext uri="{FF2B5EF4-FFF2-40B4-BE49-F238E27FC236}">
                <a16:creationId xmlns:a16="http://schemas.microsoft.com/office/drawing/2014/main" id="{D25133E3-6F53-4848-8D2E-EE2DC0B3FF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81CF8B-437A-1F42-A99A-A660008D9763}"/>
              </a:ext>
            </a:extLst>
          </p:cNvPr>
          <p:cNvSpPr>
            <a:spLocks noGrp="1"/>
          </p:cNvSpPr>
          <p:nvPr>
            <p:ph type="sldNum" sz="quarter" idx="12"/>
          </p:nvPr>
        </p:nvSpPr>
        <p:spPr/>
        <p:txBody>
          <a:bodyPr/>
          <a:lstStyle/>
          <a:p>
            <a:fld id="{49700CF6-0177-7544-B785-C1402A849D7C}" type="slidenum">
              <a:rPr lang="en-US" smtClean="0"/>
              <a:t>‹#›</a:t>
            </a:fld>
            <a:endParaRPr lang="en-US"/>
          </a:p>
        </p:txBody>
      </p:sp>
    </p:spTree>
    <p:extLst>
      <p:ext uri="{BB962C8B-B14F-4D97-AF65-F5344CB8AC3E}">
        <p14:creationId xmlns:p14="http://schemas.microsoft.com/office/powerpoint/2010/main" val="1567736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7B3085-3B8B-FF4A-B918-77359415BBA2}"/>
              </a:ext>
            </a:extLst>
          </p:cNvPr>
          <p:cNvSpPr>
            <a:spLocks noGrp="1"/>
          </p:cNvSpPr>
          <p:nvPr>
            <p:ph type="dt" sz="half" idx="10"/>
          </p:nvPr>
        </p:nvSpPr>
        <p:spPr/>
        <p:txBody>
          <a:bodyPr/>
          <a:lstStyle/>
          <a:p>
            <a:fld id="{8A700317-2A6E-ED4C-BFAB-DFB2D6563018}" type="datetimeFigureOut">
              <a:rPr lang="en-US" smtClean="0"/>
              <a:t>11/9/20</a:t>
            </a:fld>
            <a:endParaRPr lang="en-US"/>
          </a:p>
        </p:txBody>
      </p:sp>
      <p:sp>
        <p:nvSpPr>
          <p:cNvPr id="3" name="Footer Placeholder 2">
            <a:extLst>
              <a:ext uri="{FF2B5EF4-FFF2-40B4-BE49-F238E27FC236}">
                <a16:creationId xmlns:a16="http://schemas.microsoft.com/office/drawing/2014/main" id="{997C186C-C1D0-614A-8D88-B1FF8A4BA4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2146D9-76EF-8B4E-A84B-7AECCC6CBAB3}"/>
              </a:ext>
            </a:extLst>
          </p:cNvPr>
          <p:cNvSpPr>
            <a:spLocks noGrp="1"/>
          </p:cNvSpPr>
          <p:nvPr>
            <p:ph type="sldNum" sz="quarter" idx="12"/>
          </p:nvPr>
        </p:nvSpPr>
        <p:spPr/>
        <p:txBody>
          <a:bodyPr/>
          <a:lstStyle/>
          <a:p>
            <a:fld id="{49700CF6-0177-7544-B785-C1402A849D7C}" type="slidenum">
              <a:rPr lang="en-US" smtClean="0"/>
              <a:t>‹#›</a:t>
            </a:fld>
            <a:endParaRPr lang="en-US"/>
          </a:p>
        </p:txBody>
      </p:sp>
    </p:spTree>
    <p:extLst>
      <p:ext uri="{BB962C8B-B14F-4D97-AF65-F5344CB8AC3E}">
        <p14:creationId xmlns:p14="http://schemas.microsoft.com/office/powerpoint/2010/main" val="3009201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A3FC-E91A-7940-A51F-30A6D8BF6B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E2E97B-61DE-6B4A-A574-82BD775D00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AD3E76-5C43-2C49-B793-F9EB38964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0144FC-FE9A-2B4D-81A8-42F5B8F627B0}"/>
              </a:ext>
            </a:extLst>
          </p:cNvPr>
          <p:cNvSpPr>
            <a:spLocks noGrp="1"/>
          </p:cNvSpPr>
          <p:nvPr>
            <p:ph type="dt" sz="half" idx="10"/>
          </p:nvPr>
        </p:nvSpPr>
        <p:spPr/>
        <p:txBody>
          <a:bodyPr/>
          <a:lstStyle/>
          <a:p>
            <a:fld id="{8A700317-2A6E-ED4C-BFAB-DFB2D6563018}" type="datetimeFigureOut">
              <a:rPr lang="en-US" smtClean="0"/>
              <a:t>11/9/20</a:t>
            </a:fld>
            <a:endParaRPr lang="en-US"/>
          </a:p>
        </p:txBody>
      </p:sp>
      <p:sp>
        <p:nvSpPr>
          <p:cNvPr id="6" name="Footer Placeholder 5">
            <a:extLst>
              <a:ext uri="{FF2B5EF4-FFF2-40B4-BE49-F238E27FC236}">
                <a16:creationId xmlns:a16="http://schemas.microsoft.com/office/drawing/2014/main" id="{7989AF2C-2118-5D4D-9B9B-4E993E3612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6DDE0A-2F77-AD4F-A206-778A10BEFCC6}"/>
              </a:ext>
            </a:extLst>
          </p:cNvPr>
          <p:cNvSpPr>
            <a:spLocks noGrp="1"/>
          </p:cNvSpPr>
          <p:nvPr>
            <p:ph type="sldNum" sz="quarter" idx="12"/>
          </p:nvPr>
        </p:nvSpPr>
        <p:spPr/>
        <p:txBody>
          <a:bodyPr/>
          <a:lstStyle/>
          <a:p>
            <a:fld id="{49700CF6-0177-7544-B785-C1402A849D7C}" type="slidenum">
              <a:rPr lang="en-US" smtClean="0"/>
              <a:t>‹#›</a:t>
            </a:fld>
            <a:endParaRPr lang="en-US"/>
          </a:p>
        </p:txBody>
      </p:sp>
    </p:spTree>
    <p:extLst>
      <p:ext uri="{BB962C8B-B14F-4D97-AF65-F5344CB8AC3E}">
        <p14:creationId xmlns:p14="http://schemas.microsoft.com/office/powerpoint/2010/main" val="1263609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BBAB8-6BD5-9E47-96BF-1C242C4A30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816433-CCC3-4A41-A43D-3A6287D6A0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76170F-CEF5-D644-98BF-8C71CCC2A7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D4F623-DE6E-1B49-A6A6-2CA333A37365}"/>
              </a:ext>
            </a:extLst>
          </p:cNvPr>
          <p:cNvSpPr>
            <a:spLocks noGrp="1"/>
          </p:cNvSpPr>
          <p:nvPr>
            <p:ph type="dt" sz="half" idx="10"/>
          </p:nvPr>
        </p:nvSpPr>
        <p:spPr/>
        <p:txBody>
          <a:bodyPr/>
          <a:lstStyle/>
          <a:p>
            <a:fld id="{8A700317-2A6E-ED4C-BFAB-DFB2D6563018}" type="datetimeFigureOut">
              <a:rPr lang="en-US" smtClean="0"/>
              <a:t>11/9/20</a:t>
            </a:fld>
            <a:endParaRPr lang="en-US"/>
          </a:p>
        </p:txBody>
      </p:sp>
      <p:sp>
        <p:nvSpPr>
          <p:cNvPr id="6" name="Footer Placeholder 5">
            <a:extLst>
              <a:ext uri="{FF2B5EF4-FFF2-40B4-BE49-F238E27FC236}">
                <a16:creationId xmlns:a16="http://schemas.microsoft.com/office/drawing/2014/main" id="{DECA4B5E-39F5-8847-8CF5-BD4EF8E64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025576-17E9-034C-B12E-1C39F399CD8A}"/>
              </a:ext>
            </a:extLst>
          </p:cNvPr>
          <p:cNvSpPr>
            <a:spLocks noGrp="1"/>
          </p:cNvSpPr>
          <p:nvPr>
            <p:ph type="sldNum" sz="quarter" idx="12"/>
          </p:nvPr>
        </p:nvSpPr>
        <p:spPr/>
        <p:txBody>
          <a:bodyPr/>
          <a:lstStyle/>
          <a:p>
            <a:fld id="{49700CF6-0177-7544-B785-C1402A849D7C}" type="slidenum">
              <a:rPr lang="en-US" smtClean="0"/>
              <a:t>‹#›</a:t>
            </a:fld>
            <a:endParaRPr lang="en-US"/>
          </a:p>
        </p:txBody>
      </p:sp>
    </p:spTree>
    <p:extLst>
      <p:ext uri="{BB962C8B-B14F-4D97-AF65-F5344CB8AC3E}">
        <p14:creationId xmlns:p14="http://schemas.microsoft.com/office/powerpoint/2010/main" val="2541602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9C433D-B3DA-0446-B34B-74394B9A85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6972B8-5DA1-4D43-AA47-0F90EE9051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FA7530-258A-4A4D-9ED8-72C87BC03B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700317-2A6E-ED4C-BFAB-DFB2D6563018}" type="datetimeFigureOut">
              <a:rPr lang="en-US" smtClean="0"/>
              <a:t>11/9/20</a:t>
            </a:fld>
            <a:endParaRPr lang="en-US"/>
          </a:p>
        </p:txBody>
      </p:sp>
      <p:sp>
        <p:nvSpPr>
          <p:cNvPr id="5" name="Footer Placeholder 4">
            <a:extLst>
              <a:ext uri="{FF2B5EF4-FFF2-40B4-BE49-F238E27FC236}">
                <a16:creationId xmlns:a16="http://schemas.microsoft.com/office/drawing/2014/main" id="{476A2C8B-5A95-B04F-8499-0B3BDBCE16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867802-0FB5-2B4F-9127-6FABE29FF9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700CF6-0177-7544-B785-C1402A849D7C}" type="slidenum">
              <a:rPr lang="en-US" smtClean="0"/>
              <a:t>‹#›</a:t>
            </a:fld>
            <a:endParaRPr lang="en-US"/>
          </a:p>
        </p:txBody>
      </p:sp>
    </p:spTree>
    <p:extLst>
      <p:ext uri="{BB962C8B-B14F-4D97-AF65-F5344CB8AC3E}">
        <p14:creationId xmlns:p14="http://schemas.microsoft.com/office/powerpoint/2010/main" val="1845157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sshopper on a leaf">
            <a:extLst>
              <a:ext uri="{FF2B5EF4-FFF2-40B4-BE49-F238E27FC236}">
                <a16:creationId xmlns:a16="http://schemas.microsoft.com/office/drawing/2014/main" id="{5D70F344-7FAA-8F47-9BE6-4B75DF3F8333}"/>
              </a:ext>
            </a:extLst>
          </p:cNvPr>
          <p:cNvPicPr>
            <a:picLocks noChangeAspect="1"/>
          </p:cNvPicPr>
          <p:nvPr/>
        </p:nvPicPr>
        <p:blipFill rotWithShape="1">
          <a:blip r:embed="rId2"/>
          <a:srcRect t="15094"/>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757BCD-9AE7-4346-802A-6EE482819D7C}"/>
              </a:ext>
            </a:extLst>
          </p:cNvPr>
          <p:cNvSpPr>
            <a:spLocks noGrp="1"/>
          </p:cNvSpPr>
          <p:nvPr>
            <p:ph type="ctrTitle"/>
          </p:nvPr>
        </p:nvSpPr>
        <p:spPr>
          <a:xfrm>
            <a:off x="1097280" y="325550"/>
            <a:ext cx="10058400" cy="1740317"/>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LESSON 9 </a:t>
            </a:r>
            <a:br>
              <a:rPr lang="en-US" sz="5200" dirty="0">
                <a:solidFill>
                  <a:srgbClr val="FFFFFF"/>
                </a:solidFill>
              </a:rPr>
            </a:br>
            <a:r>
              <a:rPr lang="en-US" sz="5200" dirty="0">
                <a:solidFill>
                  <a:srgbClr val="FFFFFF"/>
                </a:solidFill>
              </a:rPr>
              <a:t>SPECIES ACCOUNT</a:t>
            </a:r>
          </a:p>
        </p:txBody>
      </p:sp>
      <p:sp>
        <p:nvSpPr>
          <p:cNvPr id="3" name="Subtitle 2">
            <a:extLst>
              <a:ext uri="{FF2B5EF4-FFF2-40B4-BE49-F238E27FC236}">
                <a16:creationId xmlns:a16="http://schemas.microsoft.com/office/drawing/2014/main" id="{32A569C5-C47C-2748-9BC9-393B058D4CE5}"/>
              </a:ext>
            </a:extLst>
          </p:cNvPr>
          <p:cNvSpPr>
            <a:spLocks noGrp="1"/>
          </p:cNvSpPr>
          <p:nvPr>
            <p:ph type="subTitle" idx="1"/>
          </p:nvPr>
        </p:nvSpPr>
        <p:spPr>
          <a:xfrm>
            <a:off x="1097280" y="2505968"/>
            <a:ext cx="10058400" cy="1282707"/>
          </a:xfrm>
          <a:effectLst>
            <a:outerShdw blurRad="50800" dist="38100" dir="2700000" algn="tl" rotWithShape="0">
              <a:prstClr val="black">
                <a:alpha val="40000"/>
              </a:prstClr>
            </a:outerShdw>
          </a:effectLst>
        </p:spPr>
        <p:txBody>
          <a:bodyPr>
            <a:noAutofit/>
          </a:bodyPr>
          <a:lstStyle/>
          <a:p>
            <a:r>
              <a:rPr lang="en-US" sz="3200" dirty="0">
                <a:solidFill>
                  <a:srgbClr val="FFFFFF"/>
                </a:solidFill>
                <a:latin typeface="Krungthep" panose="02000400000000000000" pitchFamily="2" charset="-34"/>
                <a:ea typeface="Krungthep" panose="02000400000000000000" pitchFamily="2" charset="-34"/>
                <a:cs typeface="Krungthep" panose="02000400000000000000" pitchFamily="2" charset="-34"/>
              </a:rPr>
              <a:t>Choose one species that you can readily observe, and document as many details as you can about it through </a:t>
            </a:r>
            <a:r>
              <a:rPr lang="en-US" sz="3200" u="sng" dirty="0">
                <a:solidFill>
                  <a:srgbClr val="FFFFFF"/>
                </a:solidFill>
                <a:latin typeface="Krungthep" panose="02000400000000000000" pitchFamily="2" charset="-34"/>
                <a:ea typeface="Krungthep" panose="02000400000000000000" pitchFamily="2" charset="-34"/>
                <a:cs typeface="Krungthep" panose="02000400000000000000" pitchFamily="2" charset="-34"/>
              </a:rPr>
              <a:t>direct observation</a:t>
            </a:r>
            <a:r>
              <a:rPr lang="en-US" sz="3200" dirty="0">
                <a:solidFill>
                  <a:srgbClr val="FFFFFF"/>
                </a:solidFill>
                <a:latin typeface="Krungthep" panose="02000400000000000000" pitchFamily="2" charset="-34"/>
                <a:ea typeface="Krungthep" panose="02000400000000000000" pitchFamily="2" charset="-34"/>
                <a:cs typeface="Krungthep" panose="02000400000000000000" pitchFamily="2" charset="-34"/>
              </a:rPr>
              <a:t>. </a:t>
            </a:r>
          </a:p>
        </p:txBody>
      </p:sp>
    </p:spTree>
    <p:extLst>
      <p:ext uri="{BB962C8B-B14F-4D97-AF65-F5344CB8AC3E}">
        <p14:creationId xmlns:p14="http://schemas.microsoft.com/office/powerpoint/2010/main" val="138089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A9D6-63C7-1A44-BCC2-BADFDD277981}"/>
              </a:ext>
            </a:extLst>
          </p:cNvPr>
          <p:cNvSpPr>
            <a:spLocks noGrp="1"/>
          </p:cNvSpPr>
          <p:nvPr>
            <p:ph type="title"/>
          </p:nvPr>
        </p:nvSpPr>
        <p:spPr>
          <a:xfrm>
            <a:off x="1473283" y="640396"/>
            <a:ext cx="2719388" cy="1666029"/>
          </a:xfrm>
        </p:spPr>
        <p:txBody>
          <a:bodyPr>
            <a:normAutofit fontScale="90000"/>
          </a:bodyPr>
          <a:lstStyle/>
          <a:p>
            <a:r>
              <a:rPr lang="en-US" dirty="0"/>
              <a:t>Student Journal Sample</a:t>
            </a:r>
          </a:p>
        </p:txBody>
      </p:sp>
      <p:pic>
        <p:nvPicPr>
          <p:cNvPr id="2052" name="Picture 4" descr="Yellow-billed Magpie - Picture of Ancil Hoffman Park, Carmichael -  Tripadvisor">
            <a:extLst>
              <a:ext uri="{FF2B5EF4-FFF2-40B4-BE49-F238E27FC236}">
                <a16:creationId xmlns:a16="http://schemas.microsoft.com/office/drawing/2014/main" id="{F0F2123B-60F0-0E44-9EF1-3EC8B7353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502" y="3543830"/>
            <a:ext cx="4469834" cy="2673774"/>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4" descr="Diagram&#10;&#10;Description automatically generated">
            <a:extLst>
              <a:ext uri="{FF2B5EF4-FFF2-40B4-BE49-F238E27FC236}">
                <a16:creationId xmlns:a16="http://schemas.microsoft.com/office/drawing/2014/main" id="{CEBA2ECA-D6CC-FF49-85E3-A94D7ABCA1DD}"/>
              </a:ext>
            </a:extLst>
          </p:cNvPr>
          <p:cNvPicPr>
            <a:picLocks noChangeAspect="1"/>
          </p:cNvPicPr>
          <p:nvPr/>
        </p:nvPicPr>
        <p:blipFill>
          <a:blip r:embed="rId3"/>
          <a:stretch>
            <a:fillRect/>
          </a:stretch>
        </p:blipFill>
        <p:spPr>
          <a:xfrm>
            <a:off x="5517871" y="0"/>
            <a:ext cx="6674129" cy="6858000"/>
          </a:xfrm>
          <a:prstGeom prst="rect">
            <a:avLst/>
          </a:prstGeom>
        </p:spPr>
      </p:pic>
      <p:sp>
        <p:nvSpPr>
          <p:cNvPr id="9" name="TextBox 8">
            <a:extLst>
              <a:ext uri="{FF2B5EF4-FFF2-40B4-BE49-F238E27FC236}">
                <a16:creationId xmlns:a16="http://schemas.microsoft.com/office/drawing/2014/main" id="{4071EE61-EE71-F747-86B4-992DF354A666}"/>
              </a:ext>
            </a:extLst>
          </p:cNvPr>
          <p:cNvSpPr txBox="1"/>
          <p:nvPr/>
        </p:nvSpPr>
        <p:spPr>
          <a:xfrm>
            <a:off x="1473283" y="6217604"/>
            <a:ext cx="3245807" cy="369332"/>
          </a:xfrm>
          <a:prstGeom prst="rect">
            <a:avLst/>
          </a:prstGeom>
          <a:noFill/>
        </p:spPr>
        <p:txBody>
          <a:bodyPr wrap="square" rtlCol="0">
            <a:spAutoFit/>
          </a:bodyPr>
          <a:lstStyle/>
          <a:p>
            <a:r>
              <a:rPr lang="en-US" dirty="0"/>
              <a:t>Yellow Billed Magpie</a:t>
            </a:r>
          </a:p>
        </p:txBody>
      </p:sp>
    </p:spTree>
    <p:extLst>
      <p:ext uri="{BB962C8B-B14F-4D97-AF65-F5344CB8AC3E}">
        <p14:creationId xmlns:p14="http://schemas.microsoft.com/office/powerpoint/2010/main" val="3804350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udents Face Major Computer and Internet Access Gaps During COVID-19 and  Beyond | KCET">
            <a:extLst>
              <a:ext uri="{FF2B5EF4-FFF2-40B4-BE49-F238E27FC236}">
                <a16:creationId xmlns:a16="http://schemas.microsoft.com/office/drawing/2014/main" id="{C1C09B27-F853-1341-92FA-75CA678E5952}"/>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12202886" cy="68518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EB34CC-5783-9949-B013-665931CC18DC}"/>
              </a:ext>
            </a:extLst>
          </p:cNvPr>
          <p:cNvSpPr>
            <a:spLocks noGrp="1"/>
          </p:cNvSpPr>
          <p:nvPr>
            <p:ph type="title"/>
          </p:nvPr>
        </p:nvSpPr>
        <p:spPr/>
        <p:txBody>
          <a:bodyPr/>
          <a:lstStyle/>
          <a:p>
            <a:r>
              <a:rPr lang="en-US" dirty="0"/>
              <a:t>FURTHER RESEARCH</a:t>
            </a:r>
          </a:p>
        </p:txBody>
      </p:sp>
      <p:sp>
        <p:nvSpPr>
          <p:cNvPr id="3" name="Content Placeholder 2">
            <a:extLst>
              <a:ext uri="{FF2B5EF4-FFF2-40B4-BE49-F238E27FC236}">
                <a16:creationId xmlns:a16="http://schemas.microsoft.com/office/drawing/2014/main" id="{3FCE114F-90C4-8A40-8E3B-9C41B101A7D4}"/>
              </a:ext>
            </a:extLst>
          </p:cNvPr>
          <p:cNvSpPr>
            <a:spLocks noGrp="1"/>
          </p:cNvSpPr>
          <p:nvPr>
            <p:ph idx="1"/>
          </p:nvPr>
        </p:nvSpPr>
        <p:spPr/>
        <p:txBody>
          <a:bodyPr>
            <a:normAutofit/>
          </a:bodyPr>
          <a:lstStyle/>
          <a:p>
            <a:r>
              <a:rPr lang="en-US" sz="3200" b="1" dirty="0"/>
              <a:t>Supplement your personal observations with research</a:t>
            </a:r>
          </a:p>
          <a:p>
            <a:pPr marL="0" indent="0">
              <a:buNone/>
            </a:pPr>
            <a:endParaRPr lang="en-US" sz="3200" b="1" dirty="0"/>
          </a:p>
          <a:p>
            <a:pPr lvl="1"/>
            <a:r>
              <a:rPr lang="en-US" sz="3200" b="1" dirty="0"/>
              <a:t> Have other scientists seen the same patterns or behaviors that you observed?</a:t>
            </a:r>
          </a:p>
          <a:p>
            <a:pPr lvl="1"/>
            <a:r>
              <a:rPr lang="en-US" sz="3200" b="1" dirty="0"/>
              <a:t>Use field guides, research papers, or websites (web addresses ending in .</a:t>
            </a:r>
            <a:r>
              <a:rPr lang="en-US" sz="3200" b="1" dirty="0" err="1"/>
              <a:t>edu</a:t>
            </a:r>
            <a:r>
              <a:rPr lang="en-US" sz="3200" b="1" dirty="0"/>
              <a:t> or .org).</a:t>
            </a:r>
          </a:p>
          <a:p>
            <a:pPr lvl="1"/>
            <a:r>
              <a:rPr lang="en-US" sz="3200" b="1" dirty="0"/>
              <a:t>Cite your sources.</a:t>
            </a:r>
          </a:p>
        </p:txBody>
      </p:sp>
    </p:spTree>
    <p:extLst>
      <p:ext uri="{BB962C8B-B14F-4D97-AF65-F5344CB8AC3E}">
        <p14:creationId xmlns:p14="http://schemas.microsoft.com/office/powerpoint/2010/main" val="2534446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5DAEF-AB33-E449-9C16-FE2E4853B071}"/>
              </a:ext>
            </a:extLst>
          </p:cNvPr>
          <p:cNvSpPr>
            <a:spLocks noGrp="1"/>
          </p:cNvSpPr>
          <p:nvPr>
            <p:ph type="title"/>
          </p:nvPr>
        </p:nvSpPr>
        <p:spPr>
          <a:xfrm>
            <a:off x="4965430" y="629268"/>
            <a:ext cx="6586491" cy="759265"/>
          </a:xfrm>
        </p:spPr>
        <p:txBody>
          <a:bodyPr anchor="b">
            <a:normAutofit/>
          </a:bodyPr>
          <a:lstStyle/>
          <a:p>
            <a:pPr algn="ctr"/>
            <a:r>
              <a:rPr lang="en-US" dirty="0"/>
              <a:t>REFLECTION</a:t>
            </a:r>
          </a:p>
        </p:txBody>
      </p:sp>
      <p:sp>
        <p:nvSpPr>
          <p:cNvPr id="3" name="Content Placeholder 2">
            <a:extLst>
              <a:ext uri="{FF2B5EF4-FFF2-40B4-BE49-F238E27FC236}">
                <a16:creationId xmlns:a16="http://schemas.microsoft.com/office/drawing/2014/main" id="{4D08FEBB-AA0F-C441-B83F-87FB543971D0}"/>
              </a:ext>
            </a:extLst>
          </p:cNvPr>
          <p:cNvSpPr>
            <a:spLocks noGrp="1"/>
          </p:cNvSpPr>
          <p:nvPr>
            <p:ph idx="1"/>
          </p:nvPr>
        </p:nvSpPr>
        <p:spPr>
          <a:xfrm>
            <a:off x="4965431" y="2115117"/>
            <a:ext cx="6586489" cy="4607407"/>
          </a:xfrm>
        </p:spPr>
        <p:txBody>
          <a:bodyPr>
            <a:normAutofit fontScale="92500"/>
          </a:bodyPr>
          <a:lstStyle/>
          <a:p>
            <a:pPr marL="514350" indent="-514350">
              <a:buFont typeface="+mj-lt"/>
              <a:buAutoNum type="arabicPeriod"/>
            </a:pPr>
            <a:r>
              <a:rPr lang="en-US" sz="2400" b="1" dirty="0"/>
              <a:t>Answer the questions in Question/Answer form (write as many words from the question into your answer).</a:t>
            </a:r>
          </a:p>
          <a:p>
            <a:pPr marL="514350" indent="-514350">
              <a:buFont typeface="+mj-lt"/>
              <a:buAutoNum type="arabicPeriod"/>
            </a:pPr>
            <a:r>
              <a:rPr lang="en-US" sz="2400" b="1" dirty="0"/>
              <a:t>Number the answers in the order you want to put them in a paragraph.</a:t>
            </a:r>
          </a:p>
          <a:p>
            <a:pPr marL="514350" indent="-514350">
              <a:buFont typeface="+mj-lt"/>
              <a:buAutoNum type="arabicPeriod"/>
            </a:pPr>
            <a:r>
              <a:rPr lang="en-US" sz="2400" b="1" dirty="0"/>
              <a:t>Begin your paragraph with a general topic sentence. (Example: In this journal exercise, I observed and studied the northern flicker.)</a:t>
            </a:r>
          </a:p>
          <a:p>
            <a:pPr marL="514350" indent="-514350">
              <a:buFont typeface="+mj-lt"/>
              <a:buAutoNum type="arabicPeriod"/>
            </a:pPr>
            <a:r>
              <a:rPr lang="en-US" sz="2400" b="1" dirty="0"/>
              <a:t>Write the answers to the questions in your selected order.</a:t>
            </a:r>
          </a:p>
          <a:p>
            <a:pPr marL="514350" indent="-514350">
              <a:buFont typeface="+mj-lt"/>
              <a:buAutoNum type="arabicPeriod"/>
            </a:pPr>
            <a:r>
              <a:rPr lang="en-US" sz="2400" b="1" dirty="0"/>
              <a:t>Finish your scientific paragraph with a concluding sentence. (Example: By using </a:t>
            </a:r>
            <a:r>
              <a:rPr lang="en-US" sz="2400" b="1"/>
              <a:t>direct observation </a:t>
            </a:r>
            <a:r>
              <a:rPr lang="en-US" sz="2400" b="1" dirty="0"/>
              <a:t>skills, I learned a lot about the northern flicker.)</a:t>
            </a:r>
          </a:p>
          <a:p>
            <a:pPr marL="514350" indent="-514350">
              <a:buFont typeface="+mj-lt"/>
              <a:buAutoNum type="arabicPeriod"/>
            </a:pPr>
            <a:endParaRPr lang="en-US" sz="1900" dirty="0"/>
          </a:p>
        </p:txBody>
      </p:sp>
      <p:pic>
        <p:nvPicPr>
          <p:cNvPr id="5" name="Picture 4" descr="Lake surronded by trees and hills">
            <a:extLst>
              <a:ext uri="{FF2B5EF4-FFF2-40B4-BE49-F238E27FC236}">
                <a16:creationId xmlns:a16="http://schemas.microsoft.com/office/drawing/2014/main" id="{6CAC106A-5BB8-1043-B3E7-FD26627FD91A}"/>
              </a:ext>
            </a:extLst>
          </p:cNvPr>
          <p:cNvPicPr>
            <a:picLocks noChangeAspect="1"/>
          </p:cNvPicPr>
          <p:nvPr/>
        </p:nvPicPr>
        <p:blipFill rotWithShape="1">
          <a:blip r:embed="rId2"/>
          <a:srcRect l="30374" r="24506"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19A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105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ippling water reflecting clouds in sky">
            <a:extLst>
              <a:ext uri="{FF2B5EF4-FFF2-40B4-BE49-F238E27FC236}">
                <a16:creationId xmlns:a16="http://schemas.microsoft.com/office/drawing/2014/main" id="{AC2840BC-FA59-5B4E-A5F9-C7A088C7C05A}"/>
              </a:ext>
            </a:extLst>
          </p:cNvPr>
          <p:cNvPicPr>
            <a:picLocks noChangeAspect="1"/>
          </p:cNvPicPr>
          <p:nvPr/>
        </p:nvPicPr>
        <p:blipFill>
          <a:blip r:embed="rId2">
            <a:alphaModFix amt="3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9F7F3C-6883-2C4B-AE2D-7A3414588046}"/>
              </a:ext>
            </a:extLst>
          </p:cNvPr>
          <p:cNvSpPr>
            <a:spLocks noGrp="1"/>
          </p:cNvSpPr>
          <p:nvPr>
            <p:ph type="title"/>
          </p:nvPr>
        </p:nvSpPr>
        <p:spPr/>
        <p:txBody>
          <a:bodyPr/>
          <a:lstStyle/>
          <a:p>
            <a:pPr algn="ctr"/>
            <a:r>
              <a:rPr lang="en-US" dirty="0"/>
              <a:t>Reflection Questions</a:t>
            </a:r>
          </a:p>
        </p:txBody>
      </p:sp>
      <p:sp>
        <p:nvSpPr>
          <p:cNvPr id="3" name="Content Placeholder 2">
            <a:extLst>
              <a:ext uri="{FF2B5EF4-FFF2-40B4-BE49-F238E27FC236}">
                <a16:creationId xmlns:a16="http://schemas.microsoft.com/office/drawing/2014/main" id="{1046A073-3433-4248-8F3B-3D9147ACDD33}"/>
              </a:ext>
            </a:extLst>
          </p:cNvPr>
          <p:cNvSpPr>
            <a:spLocks noGrp="1"/>
          </p:cNvSpPr>
          <p:nvPr>
            <p:ph idx="1"/>
          </p:nvPr>
        </p:nvSpPr>
        <p:spPr/>
        <p:txBody>
          <a:bodyPr/>
          <a:lstStyle/>
          <a:p>
            <a:pPr marL="514350" indent="-514350">
              <a:buFont typeface="+mj-lt"/>
              <a:buAutoNum type="arabicPeriod"/>
            </a:pPr>
            <a:r>
              <a:rPr lang="en-US" b="1" dirty="0"/>
              <a:t>How did recording your observations in a journal help you learn? </a:t>
            </a:r>
          </a:p>
          <a:p>
            <a:pPr marL="514350" indent="-514350">
              <a:buFont typeface="+mj-lt"/>
              <a:buAutoNum type="arabicPeriod"/>
            </a:pPr>
            <a:r>
              <a:rPr lang="en-US" b="1" dirty="0"/>
              <a:t>What patterns did you observe? What are some possible explanations for one of the patterns you observed?</a:t>
            </a:r>
          </a:p>
          <a:p>
            <a:pPr marL="514350" indent="-514350">
              <a:buFont typeface="+mj-lt"/>
              <a:buAutoNum type="arabicPeriod"/>
            </a:pPr>
            <a:r>
              <a:rPr lang="en-US" b="1" dirty="0"/>
              <a:t>How might the interactions you observed be affected by the time of day, year, weather, or locations?</a:t>
            </a:r>
          </a:p>
          <a:p>
            <a:pPr marL="514350" indent="-514350">
              <a:buFont typeface="+mj-lt"/>
              <a:buAutoNum type="arabicPeriod"/>
            </a:pPr>
            <a:r>
              <a:rPr lang="en-US" b="1" dirty="0"/>
              <a:t>What are some of the structures you noticed while studying this species. What do you think are the functions of those structures?</a:t>
            </a:r>
          </a:p>
          <a:p>
            <a:pPr marL="514350" indent="-514350">
              <a:buFont typeface="+mj-lt"/>
              <a:buAutoNum type="arabicPeriod"/>
            </a:pPr>
            <a:r>
              <a:rPr lang="en-US" b="1" dirty="0"/>
              <a:t>How do the organism you studied and the other organisms in the area affect each other?</a:t>
            </a:r>
          </a:p>
          <a:p>
            <a:pPr marL="514350" indent="-514350">
              <a:buFont typeface="+mj-lt"/>
              <a:buAutoNum type="arabicPeriod"/>
            </a:pPr>
            <a:endParaRPr lang="en-US" dirty="0"/>
          </a:p>
        </p:txBody>
      </p:sp>
    </p:spTree>
    <p:extLst>
      <p:ext uri="{BB962C8B-B14F-4D97-AF65-F5344CB8AC3E}">
        <p14:creationId xmlns:p14="http://schemas.microsoft.com/office/powerpoint/2010/main" val="2756732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B40EE1-545B-44B1-AC7B-86667387D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89" y="4237629"/>
            <a:ext cx="11455022" cy="211189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0FE9BA-DC8A-B84A-BA92-961C7C3992A8}"/>
              </a:ext>
            </a:extLst>
          </p:cNvPr>
          <p:cNvSpPr>
            <a:spLocks noGrp="1"/>
          </p:cNvSpPr>
          <p:nvPr>
            <p:ph type="title"/>
          </p:nvPr>
        </p:nvSpPr>
        <p:spPr>
          <a:xfrm>
            <a:off x="841248" y="4366736"/>
            <a:ext cx="10506456" cy="1197864"/>
          </a:xfrm>
        </p:spPr>
        <p:txBody>
          <a:bodyPr vert="horz" lIns="91440" tIns="45720" rIns="91440" bIns="45720" rtlCol="0" anchor="b">
            <a:normAutofit/>
          </a:bodyPr>
          <a:lstStyle/>
          <a:p>
            <a:pPr algn="ctr"/>
            <a:r>
              <a:rPr lang="en-US" sz="5400">
                <a:solidFill>
                  <a:schemeClr val="bg1"/>
                </a:solidFill>
              </a:rPr>
              <a:t>Bye for now. Thanks for joining me.</a:t>
            </a:r>
          </a:p>
        </p:txBody>
      </p:sp>
      <p:pic>
        <p:nvPicPr>
          <p:cNvPr id="5" name="Picture 4" descr="A picture containing text, bed, nature&#10;&#10;Description automatically generated">
            <a:extLst>
              <a:ext uri="{FF2B5EF4-FFF2-40B4-BE49-F238E27FC236}">
                <a16:creationId xmlns:a16="http://schemas.microsoft.com/office/drawing/2014/main" id="{BDA4DE47-7E42-3942-81BE-906A55227991}"/>
              </a:ext>
            </a:extLst>
          </p:cNvPr>
          <p:cNvPicPr>
            <a:picLocks noChangeAspect="1"/>
          </p:cNvPicPr>
          <p:nvPr/>
        </p:nvPicPr>
        <p:blipFill rotWithShape="1">
          <a:blip r:embed="rId2"/>
          <a:srcRect t="3112"/>
          <a:stretch/>
        </p:blipFill>
        <p:spPr>
          <a:xfrm>
            <a:off x="464823" y="261870"/>
            <a:ext cx="5386224" cy="3757396"/>
          </a:xfrm>
          <a:prstGeom prst="rect">
            <a:avLst/>
          </a:prstGeom>
        </p:spPr>
      </p:pic>
      <p:pic>
        <p:nvPicPr>
          <p:cNvPr id="7" name="Picture 6">
            <a:extLst>
              <a:ext uri="{FF2B5EF4-FFF2-40B4-BE49-F238E27FC236}">
                <a16:creationId xmlns:a16="http://schemas.microsoft.com/office/drawing/2014/main" id="{22281ADB-1811-7C4D-9232-98629B973832}"/>
              </a:ext>
            </a:extLst>
          </p:cNvPr>
          <p:cNvPicPr>
            <a:picLocks noChangeAspect="1"/>
          </p:cNvPicPr>
          <p:nvPr/>
        </p:nvPicPr>
        <p:blipFill rotWithShape="1">
          <a:blip r:embed="rId3"/>
          <a:srcRect r="4690" b="3"/>
          <a:stretch/>
        </p:blipFill>
        <p:spPr>
          <a:xfrm>
            <a:off x="6341370" y="261869"/>
            <a:ext cx="5385387" cy="3757396"/>
          </a:xfrm>
          <a:prstGeom prst="rect">
            <a:avLst/>
          </a:prstGeom>
        </p:spPr>
      </p:pic>
    </p:spTree>
    <p:extLst>
      <p:ext uri="{BB962C8B-B14F-4D97-AF65-F5344CB8AC3E}">
        <p14:creationId xmlns:p14="http://schemas.microsoft.com/office/powerpoint/2010/main" val="3018948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40D7-498D-5D44-B4D6-30BF042A868D}"/>
              </a:ext>
            </a:extLst>
          </p:cNvPr>
          <p:cNvSpPr>
            <a:spLocks noGrp="1"/>
          </p:cNvSpPr>
          <p:nvPr>
            <p:ph type="title"/>
          </p:nvPr>
        </p:nvSpPr>
        <p:spPr>
          <a:xfrm>
            <a:off x="4965430" y="629268"/>
            <a:ext cx="6586491" cy="1286160"/>
          </a:xfrm>
        </p:spPr>
        <p:txBody>
          <a:bodyPr anchor="b">
            <a:normAutofit/>
          </a:bodyPr>
          <a:lstStyle/>
          <a:p>
            <a:r>
              <a:rPr lang="en-US" dirty="0"/>
              <a:t>A FOCUSED SPECIES STUDY</a:t>
            </a:r>
          </a:p>
        </p:txBody>
      </p:sp>
      <p:sp>
        <p:nvSpPr>
          <p:cNvPr id="3" name="Content Placeholder 2">
            <a:extLst>
              <a:ext uri="{FF2B5EF4-FFF2-40B4-BE49-F238E27FC236}">
                <a16:creationId xmlns:a16="http://schemas.microsoft.com/office/drawing/2014/main" id="{22F55FF1-C239-064C-B1FC-76B68DE61DB8}"/>
              </a:ext>
            </a:extLst>
          </p:cNvPr>
          <p:cNvSpPr>
            <a:spLocks noGrp="1"/>
          </p:cNvSpPr>
          <p:nvPr>
            <p:ph idx="1"/>
          </p:nvPr>
        </p:nvSpPr>
        <p:spPr>
          <a:xfrm>
            <a:off x="4965431" y="2438400"/>
            <a:ext cx="6586489" cy="3785419"/>
          </a:xfrm>
        </p:spPr>
        <p:txBody>
          <a:bodyPr>
            <a:normAutofit/>
          </a:bodyPr>
          <a:lstStyle/>
          <a:p>
            <a:r>
              <a:rPr lang="en-US" sz="2000" b="1" dirty="0"/>
              <a:t>Species accounts are a common approach to cataloging organisms and building a database of information.</a:t>
            </a:r>
          </a:p>
          <a:p>
            <a:r>
              <a:rPr lang="en-US" sz="2000" b="1" dirty="0"/>
              <a:t>In a species account, the observer attempts to learn as much as they can about the type of organism, using words, pictures and numbers to record details about structures, behaviors, and location in and interaction with the surrounding environment.</a:t>
            </a:r>
          </a:p>
          <a:p>
            <a:r>
              <a:rPr lang="en-US" sz="2000" b="1" dirty="0"/>
              <a:t>Any plant or animal that can be observed for a sustained period can be used for a species account. </a:t>
            </a:r>
          </a:p>
          <a:p>
            <a:pPr lvl="1"/>
            <a:r>
              <a:rPr lang="en-US" sz="2000" b="1" dirty="0"/>
              <a:t>If you think an animal might scamper away, use the </a:t>
            </a:r>
            <a:r>
              <a:rPr lang="en-US" sz="2000" b="1" i="1" dirty="0"/>
              <a:t>Animal Encounters </a:t>
            </a:r>
            <a:r>
              <a:rPr lang="en-US" sz="2000" b="1" dirty="0"/>
              <a:t>protocol instead (Lesson 8).</a:t>
            </a:r>
          </a:p>
          <a:p>
            <a:endParaRPr lang="en-US" sz="2000" dirty="0"/>
          </a:p>
        </p:txBody>
      </p:sp>
      <p:pic>
        <p:nvPicPr>
          <p:cNvPr id="5" name="Picture 4" descr="Tree frog">
            <a:extLst>
              <a:ext uri="{FF2B5EF4-FFF2-40B4-BE49-F238E27FC236}">
                <a16:creationId xmlns:a16="http://schemas.microsoft.com/office/drawing/2014/main" id="{9E0AB41F-42C7-4C44-BD92-38D8710EE711}"/>
              </a:ext>
            </a:extLst>
          </p:cNvPr>
          <p:cNvPicPr>
            <a:picLocks noChangeAspect="1"/>
          </p:cNvPicPr>
          <p:nvPr/>
        </p:nvPicPr>
        <p:blipFill rotWithShape="1">
          <a:blip r:embed="rId2"/>
          <a:srcRect l="30748" r="24133"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788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3948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rn">
            <a:extLst>
              <a:ext uri="{FF2B5EF4-FFF2-40B4-BE49-F238E27FC236}">
                <a16:creationId xmlns:a16="http://schemas.microsoft.com/office/drawing/2014/main" id="{FD6A2188-BECE-A045-95C5-B5080FA5141E}"/>
              </a:ext>
            </a:extLst>
          </p:cNvPr>
          <p:cNvPicPr>
            <a:picLocks noChangeAspect="1"/>
          </p:cNvPicPr>
          <p:nvPr/>
        </p:nvPicPr>
        <p:blipFill>
          <a:blip r:embed="rId2">
            <a:alphaModFix amt="3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21AEE74-0B5B-A74E-8C97-88DC6CD76138}"/>
              </a:ext>
            </a:extLst>
          </p:cNvPr>
          <p:cNvSpPr>
            <a:spLocks noGrp="1"/>
          </p:cNvSpPr>
          <p:nvPr>
            <p:ph type="title"/>
          </p:nvPr>
        </p:nvSpPr>
        <p:spPr/>
        <p:txBody>
          <a:bodyPr/>
          <a:lstStyle/>
          <a:p>
            <a:pPr algn="ctr"/>
            <a:r>
              <a:rPr lang="en-US" dirty="0"/>
              <a:t>Choosing an Organism</a:t>
            </a:r>
          </a:p>
        </p:txBody>
      </p:sp>
      <p:sp>
        <p:nvSpPr>
          <p:cNvPr id="3" name="Content Placeholder 2">
            <a:extLst>
              <a:ext uri="{FF2B5EF4-FFF2-40B4-BE49-F238E27FC236}">
                <a16:creationId xmlns:a16="http://schemas.microsoft.com/office/drawing/2014/main" id="{F0D348D0-BF07-F34C-8DB4-224C77F74472}"/>
              </a:ext>
            </a:extLst>
          </p:cNvPr>
          <p:cNvSpPr>
            <a:spLocks noGrp="1"/>
          </p:cNvSpPr>
          <p:nvPr>
            <p:ph idx="1"/>
          </p:nvPr>
        </p:nvSpPr>
        <p:spPr/>
        <p:txBody>
          <a:bodyPr/>
          <a:lstStyle/>
          <a:p>
            <a:r>
              <a:rPr lang="en-US" b="1" dirty="0"/>
              <a:t>Plants are very cooperative and will not walk away</a:t>
            </a:r>
          </a:p>
          <a:p>
            <a:r>
              <a:rPr lang="en-US" b="1" dirty="0"/>
              <a:t>Animals are fun because they exhibit behavior that can also be recorded</a:t>
            </a:r>
          </a:p>
          <a:p>
            <a:r>
              <a:rPr lang="en-US" b="1" dirty="0"/>
              <a:t>Choose animals that will not crawl or fly away halfway through the observation period. </a:t>
            </a:r>
          </a:p>
          <a:p>
            <a:r>
              <a:rPr lang="en-US" b="1" dirty="0"/>
              <a:t>Catching small insects in clear plastic cups is a way to deal with moving animals.</a:t>
            </a:r>
          </a:p>
          <a:p>
            <a:r>
              <a:rPr lang="en-US" b="1" dirty="0"/>
              <a:t>Captive animals are also easy to observe, but have behavioral and structural differences compared to wild animals. </a:t>
            </a:r>
          </a:p>
        </p:txBody>
      </p:sp>
    </p:spTree>
    <p:extLst>
      <p:ext uri="{BB962C8B-B14F-4D97-AF65-F5344CB8AC3E}">
        <p14:creationId xmlns:p14="http://schemas.microsoft.com/office/powerpoint/2010/main" val="2624936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3D09F-3AE5-EF4B-BCAB-92AEA56D211A}"/>
              </a:ext>
            </a:extLst>
          </p:cNvPr>
          <p:cNvSpPr>
            <a:spLocks noGrp="1"/>
          </p:cNvSpPr>
          <p:nvPr>
            <p:ph type="title"/>
          </p:nvPr>
        </p:nvSpPr>
        <p:spPr>
          <a:xfrm>
            <a:off x="4553732" y="351211"/>
            <a:ext cx="6798541" cy="569136"/>
          </a:xfrm>
        </p:spPr>
        <p:txBody>
          <a:bodyPr anchor="b">
            <a:normAutofit fontScale="90000"/>
          </a:bodyPr>
          <a:lstStyle/>
          <a:p>
            <a:r>
              <a:rPr lang="en-US" sz="4000" dirty="0"/>
              <a:t>Procedure</a:t>
            </a:r>
          </a:p>
        </p:txBody>
      </p:sp>
      <p:pic>
        <p:nvPicPr>
          <p:cNvPr id="5" name="Picture 4" descr="Chameleon on twigs">
            <a:extLst>
              <a:ext uri="{FF2B5EF4-FFF2-40B4-BE49-F238E27FC236}">
                <a16:creationId xmlns:a16="http://schemas.microsoft.com/office/drawing/2014/main" id="{AB4E75A0-DF56-444E-939F-0422AEF00A29}"/>
              </a:ext>
            </a:extLst>
          </p:cNvPr>
          <p:cNvPicPr>
            <a:picLocks noChangeAspect="1"/>
          </p:cNvPicPr>
          <p:nvPr/>
        </p:nvPicPr>
        <p:blipFill rotWithShape="1">
          <a:blip r:embed="rId2"/>
          <a:srcRect l="31194" r="27960" b="-1"/>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4E2B56A2-EB2A-404B-ADC6-B7DB89868219}"/>
              </a:ext>
            </a:extLst>
          </p:cNvPr>
          <p:cNvSpPr>
            <a:spLocks noGrp="1"/>
          </p:cNvSpPr>
          <p:nvPr>
            <p:ph idx="1"/>
          </p:nvPr>
        </p:nvSpPr>
        <p:spPr>
          <a:xfrm>
            <a:off x="4553734" y="1117600"/>
            <a:ext cx="6798539" cy="5389189"/>
          </a:xfrm>
        </p:spPr>
        <p:txBody>
          <a:bodyPr>
            <a:noAutofit/>
          </a:bodyPr>
          <a:lstStyle/>
          <a:p>
            <a:pPr marL="514350" indent="-514350">
              <a:buFont typeface="+mj-lt"/>
              <a:buAutoNum type="arabicPeriod"/>
            </a:pPr>
            <a:r>
              <a:rPr lang="en-US" dirty="0"/>
              <a:t>Record as many observations and questions about this species as you can, using words, pictures, and numbers.</a:t>
            </a:r>
          </a:p>
          <a:p>
            <a:pPr marL="514350" indent="-514350">
              <a:buFont typeface="+mj-lt"/>
              <a:buAutoNum type="arabicPeriod"/>
            </a:pPr>
            <a:r>
              <a:rPr lang="en-US" dirty="0"/>
              <a:t>Include information about how the organism looks, its behaviors and feeding habits, where it was found, etc.</a:t>
            </a:r>
          </a:p>
          <a:p>
            <a:pPr marL="514350" indent="-514350">
              <a:buFont typeface="+mj-lt"/>
              <a:buAutoNum type="arabicPeriod"/>
            </a:pPr>
            <a:r>
              <a:rPr lang="en-US" dirty="0"/>
              <a:t>Focus on specific observations, NOT explanations. </a:t>
            </a:r>
          </a:p>
          <a:p>
            <a:pPr marL="514350" indent="-514350">
              <a:buFont typeface="+mj-lt"/>
              <a:buAutoNum type="arabicPeriod"/>
            </a:pPr>
            <a:r>
              <a:rPr lang="en-US" dirty="0"/>
              <a:t>DO NOT ANTHROPOMORPHIZE (attribute human characteristics or behavior to animals). Think like a scientist, don’t make conclusions based on your feelings and emotions. </a:t>
            </a:r>
          </a:p>
        </p:txBody>
      </p:sp>
    </p:spTree>
    <p:extLst>
      <p:ext uri="{BB962C8B-B14F-4D97-AF65-F5344CB8AC3E}">
        <p14:creationId xmlns:p14="http://schemas.microsoft.com/office/powerpoint/2010/main" val="1529767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ellow flowers in flower field">
            <a:extLst>
              <a:ext uri="{FF2B5EF4-FFF2-40B4-BE49-F238E27FC236}">
                <a16:creationId xmlns:a16="http://schemas.microsoft.com/office/drawing/2014/main" id="{76138B8B-A015-824B-9AEF-926A84C08585}"/>
              </a:ext>
            </a:extLst>
          </p:cNvPr>
          <p:cNvPicPr>
            <a:picLocks noChangeAspect="1"/>
          </p:cNvPicPr>
          <p:nvPr/>
        </p:nvPicPr>
        <p:blipFill>
          <a:blip r:embed="rId2">
            <a:alphaModFix amt="35000"/>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942AEF2F-F6FC-4F46-AFB0-0A137B4FBE2D}"/>
              </a:ext>
            </a:extLst>
          </p:cNvPr>
          <p:cNvSpPr>
            <a:spLocks noGrp="1"/>
          </p:cNvSpPr>
          <p:nvPr>
            <p:ph type="title"/>
          </p:nvPr>
        </p:nvSpPr>
        <p:spPr/>
        <p:txBody>
          <a:bodyPr/>
          <a:lstStyle/>
          <a:p>
            <a:pPr algn="ctr"/>
            <a:r>
              <a:rPr lang="en-US" dirty="0"/>
              <a:t>How to Record Direct Observations</a:t>
            </a:r>
          </a:p>
        </p:txBody>
      </p:sp>
      <p:sp>
        <p:nvSpPr>
          <p:cNvPr id="3" name="Content Placeholder 2">
            <a:extLst>
              <a:ext uri="{FF2B5EF4-FFF2-40B4-BE49-F238E27FC236}">
                <a16:creationId xmlns:a16="http://schemas.microsoft.com/office/drawing/2014/main" id="{4D3B2AB2-F805-4E4A-9051-AB20F75471D8}"/>
              </a:ext>
            </a:extLst>
          </p:cNvPr>
          <p:cNvSpPr>
            <a:spLocks noGrp="1"/>
          </p:cNvSpPr>
          <p:nvPr>
            <p:ph idx="1"/>
          </p:nvPr>
        </p:nvSpPr>
        <p:spPr/>
        <p:txBody>
          <a:bodyPr>
            <a:normAutofit fontScale="92500"/>
          </a:bodyPr>
          <a:lstStyle/>
          <a:p>
            <a:r>
              <a:rPr lang="en-US" dirty="0"/>
              <a:t>Yo</a:t>
            </a:r>
            <a:r>
              <a:rPr lang="en-US" b="1" dirty="0"/>
              <a:t>ur goal is to describe the species you’re studying in as much detail as possible using words, pictures, and numbers. (ABC, 123,        )</a:t>
            </a:r>
          </a:p>
          <a:p>
            <a:r>
              <a:rPr lang="en-US" b="1" dirty="0"/>
              <a:t>You need to record as many details in your observations as you can.</a:t>
            </a:r>
          </a:p>
          <a:p>
            <a:r>
              <a:rPr lang="en-US" b="1" dirty="0"/>
              <a:t>Be specific in your observations and language. Don’t just say “The leaf is green,” rather say “It is deep blue-green at the base, shading to yellow-green within two millimeters of the edges.”</a:t>
            </a:r>
          </a:p>
          <a:p>
            <a:r>
              <a:rPr lang="en-US" b="1" dirty="0"/>
              <a:t>It’s important to come up with an accurate description of the organism. </a:t>
            </a:r>
          </a:p>
          <a:p>
            <a:r>
              <a:rPr lang="en-US" b="1" dirty="0"/>
              <a:t>Focus on making observations (such as: There are yellow leaves at the ends of the branches.” Don’t make assumptions (</a:t>
            </a:r>
            <a:r>
              <a:rPr lang="en-US" strike="sngStrike" dirty="0"/>
              <a:t>The leaves at the ends of the branches are dying.)</a:t>
            </a:r>
          </a:p>
        </p:txBody>
      </p:sp>
      <p:pic>
        <p:nvPicPr>
          <p:cNvPr id="5" name="Picture 4" descr="Icon&#10;&#10;Description automatically generated">
            <a:extLst>
              <a:ext uri="{FF2B5EF4-FFF2-40B4-BE49-F238E27FC236}">
                <a16:creationId xmlns:a16="http://schemas.microsoft.com/office/drawing/2014/main" id="{98AE59C0-2969-1A4B-9DAB-6B6E9107B07B}"/>
              </a:ext>
            </a:extLst>
          </p:cNvPr>
          <p:cNvPicPr>
            <a:picLocks noChangeAspect="1"/>
          </p:cNvPicPr>
          <p:nvPr/>
        </p:nvPicPr>
        <p:blipFill>
          <a:blip r:embed="rId3"/>
          <a:stretch>
            <a:fillRect/>
          </a:stretch>
        </p:blipFill>
        <p:spPr>
          <a:xfrm flipH="1">
            <a:off x="8889998" y="2195512"/>
            <a:ext cx="357189" cy="357189"/>
          </a:xfrm>
          <a:prstGeom prst="rect">
            <a:avLst/>
          </a:prstGeom>
        </p:spPr>
      </p:pic>
    </p:spTree>
    <p:extLst>
      <p:ext uri="{BB962C8B-B14F-4D97-AF65-F5344CB8AC3E}">
        <p14:creationId xmlns:p14="http://schemas.microsoft.com/office/powerpoint/2010/main" val="1539391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ellow flowers in flower field">
            <a:extLst>
              <a:ext uri="{FF2B5EF4-FFF2-40B4-BE49-F238E27FC236}">
                <a16:creationId xmlns:a16="http://schemas.microsoft.com/office/drawing/2014/main" id="{BA66B011-12F9-2841-A7B1-952175332D01}"/>
              </a:ext>
            </a:extLst>
          </p:cNvPr>
          <p:cNvPicPr>
            <a:picLocks noChangeAspect="1"/>
          </p:cNvPicPr>
          <p:nvPr/>
        </p:nvPicPr>
        <p:blipFill>
          <a:blip r:embed="rId2">
            <a:alphaModFix amt="35000"/>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FF739F94-5996-3F48-B327-1588F31A5001}"/>
              </a:ext>
            </a:extLst>
          </p:cNvPr>
          <p:cNvSpPr>
            <a:spLocks noGrp="1"/>
          </p:cNvSpPr>
          <p:nvPr>
            <p:ph type="title"/>
          </p:nvPr>
        </p:nvSpPr>
        <p:spPr/>
        <p:txBody>
          <a:bodyPr/>
          <a:lstStyle/>
          <a:p>
            <a:pPr algn="ctr"/>
            <a:r>
              <a:rPr lang="en-US" dirty="0"/>
              <a:t>Examples of DIRECT OBSERVATIONS</a:t>
            </a:r>
          </a:p>
        </p:txBody>
      </p:sp>
      <p:sp>
        <p:nvSpPr>
          <p:cNvPr id="3" name="Content Placeholder 2">
            <a:extLst>
              <a:ext uri="{FF2B5EF4-FFF2-40B4-BE49-F238E27FC236}">
                <a16:creationId xmlns:a16="http://schemas.microsoft.com/office/drawing/2014/main" id="{B15BCD0F-ECC0-5C4D-81FE-B173E6D0CE49}"/>
              </a:ext>
            </a:extLst>
          </p:cNvPr>
          <p:cNvSpPr>
            <a:spLocks noGrp="1"/>
          </p:cNvSpPr>
          <p:nvPr>
            <p:ph idx="1"/>
          </p:nvPr>
        </p:nvSpPr>
        <p:spPr>
          <a:xfrm>
            <a:off x="838200" y="1825625"/>
            <a:ext cx="10515600" cy="4351338"/>
          </a:xfrm>
        </p:spPr>
        <p:txBody>
          <a:bodyPr>
            <a:normAutofit lnSpcReduction="10000"/>
          </a:bodyPr>
          <a:lstStyle/>
          <a:p>
            <a:pPr marL="514350" indent="-514350">
              <a:buFont typeface="+mj-lt"/>
              <a:buAutoNum type="arabicPeriod"/>
            </a:pPr>
            <a:r>
              <a:rPr lang="en-US" b="1" dirty="0"/>
              <a:t>Notes about the subject’s location,</a:t>
            </a:r>
          </a:p>
          <a:p>
            <a:pPr marL="514350" indent="-514350">
              <a:buFont typeface="+mj-lt"/>
              <a:buAutoNum type="arabicPeriod"/>
            </a:pPr>
            <a:r>
              <a:rPr lang="en-US" b="1" dirty="0"/>
              <a:t>Notes about other nearby organisms,</a:t>
            </a:r>
          </a:p>
          <a:p>
            <a:pPr marL="514350" indent="-514350">
              <a:buFont typeface="+mj-lt"/>
              <a:buAutoNum type="arabicPeriod"/>
            </a:pPr>
            <a:r>
              <a:rPr lang="en-US" b="1" dirty="0"/>
              <a:t>Behavior of an animal,</a:t>
            </a:r>
          </a:p>
          <a:p>
            <a:pPr marL="514350" indent="-514350">
              <a:buFont typeface="+mj-lt"/>
              <a:buAutoNum type="arabicPeriod"/>
            </a:pPr>
            <a:r>
              <a:rPr lang="en-US" b="1" dirty="0"/>
              <a:t>Similarities or differences compared to nearby individuals of the same species,</a:t>
            </a:r>
          </a:p>
          <a:p>
            <a:pPr marL="514350" indent="-514350">
              <a:buFont typeface="+mj-lt"/>
              <a:buAutoNum type="arabicPeriod"/>
            </a:pPr>
            <a:r>
              <a:rPr lang="en-US" b="1" dirty="0"/>
              <a:t>Evidence of where else the organism has been,</a:t>
            </a:r>
          </a:p>
          <a:p>
            <a:pPr marL="514350" indent="-514350">
              <a:buFont typeface="+mj-lt"/>
              <a:buAutoNum type="arabicPeriod"/>
            </a:pPr>
            <a:r>
              <a:rPr lang="en-US" b="1" dirty="0"/>
              <a:t>Feeding behavior,</a:t>
            </a:r>
          </a:p>
          <a:p>
            <a:pPr marL="514350" indent="-514350">
              <a:buFont typeface="+mj-lt"/>
              <a:buAutoNum type="arabicPeriod"/>
            </a:pPr>
            <a:r>
              <a:rPr lang="en-US" b="1" dirty="0"/>
              <a:t>Nearby soil, weather conditions, associated species,</a:t>
            </a:r>
          </a:p>
          <a:p>
            <a:pPr marL="514350" indent="-514350">
              <a:buFont typeface="+mj-lt"/>
              <a:buAutoNum type="arabicPeriod"/>
            </a:pPr>
            <a:r>
              <a:rPr lang="en-US" b="1" dirty="0"/>
              <a:t>A small map showing the area of study.</a:t>
            </a:r>
          </a:p>
        </p:txBody>
      </p:sp>
    </p:spTree>
    <p:extLst>
      <p:ext uri="{BB962C8B-B14F-4D97-AF65-F5344CB8AC3E}">
        <p14:creationId xmlns:p14="http://schemas.microsoft.com/office/powerpoint/2010/main" val="593999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C9349-2868-344F-84DC-20F6A85666AA}"/>
              </a:ext>
            </a:extLst>
          </p:cNvPr>
          <p:cNvSpPr>
            <a:spLocks noGrp="1"/>
          </p:cNvSpPr>
          <p:nvPr>
            <p:ph type="title"/>
          </p:nvPr>
        </p:nvSpPr>
        <p:spPr>
          <a:xfrm>
            <a:off x="5116878" y="629266"/>
            <a:ext cx="6422849" cy="1676603"/>
          </a:xfrm>
        </p:spPr>
        <p:txBody>
          <a:bodyPr>
            <a:normAutofit/>
          </a:bodyPr>
          <a:lstStyle/>
          <a:p>
            <a:r>
              <a:rPr lang="en-US"/>
              <a:t>ASK LOTS OF QUESTIONS</a:t>
            </a:r>
          </a:p>
        </p:txBody>
      </p:sp>
      <p:sp>
        <p:nvSpPr>
          <p:cNvPr id="21" name="Rectangle 2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73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Badge Question Mark">
            <a:extLst>
              <a:ext uri="{FF2B5EF4-FFF2-40B4-BE49-F238E27FC236}">
                <a16:creationId xmlns:a16="http://schemas.microsoft.com/office/drawing/2014/main" id="{94698D10-4E38-7B49-B996-F359E8D338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2631" y="629266"/>
            <a:ext cx="2470743" cy="2470743"/>
          </a:xfrm>
          <a:prstGeom prst="rect">
            <a:avLst/>
          </a:prstGeom>
        </p:spPr>
      </p:pic>
      <p:pic>
        <p:nvPicPr>
          <p:cNvPr id="7" name="Picture 6" descr="Deer on golden field">
            <a:extLst>
              <a:ext uri="{FF2B5EF4-FFF2-40B4-BE49-F238E27FC236}">
                <a16:creationId xmlns:a16="http://schemas.microsoft.com/office/drawing/2014/main" id="{4965DCC2-2B22-3643-A091-76BB27DD878C}"/>
              </a:ext>
            </a:extLst>
          </p:cNvPr>
          <p:cNvPicPr>
            <a:picLocks noChangeAspect="1"/>
          </p:cNvPicPr>
          <p:nvPr/>
        </p:nvPicPr>
        <p:blipFill>
          <a:blip r:embed="rId4"/>
          <a:stretch>
            <a:fillRect/>
          </a:stretch>
        </p:blipFill>
        <p:spPr>
          <a:xfrm>
            <a:off x="804672" y="3795245"/>
            <a:ext cx="3026663" cy="1770597"/>
          </a:xfrm>
          <a:prstGeom prst="rect">
            <a:avLst/>
          </a:prstGeom>
          <a:effectLst/>
        </p:spPr>
      </p:pic>
      <p:sp>
        <p:nvSpPr>
          <p:cNvPr id="3" name="Content Placeholder 2">
            <a:extLst>
              <a:ext uri="{FF2B5EF4-FFF2-40B4-BE49-F238E27FC236}">
                <a16:creationId xmlns:a16="http://schemas.microsoft.com/office/drawing/2014/main" id="{815C8727-2BCC-E447-B7B6-E3384A46D079}"/>
              </a:ext>
            </a:extLst>
          </p:cNvPr>
          <p:cNvSpPr>
            <a:spLocks noGrp="1"/>
          </p:cNvSpPr>
          <p:nvPr>
            <p:ph idx="1"/>
          </p:nvPr>
        </p:nvSpPr>
        <p:spPr>
          <a:xfrm>
            <a:off x="5116880" y="2438400"/>
            <a:ext cx="6422848" cy="3785419"/>
          </a:xfrm>
        </p:spPr>
        <p:txBody>
          <a:bodyPr>
            <a:normAutofit lnSpcReduction="10000"/>
          </a:bodyPr>
          <a:lstStyle/>
          <a:p>
            <a:r>
              <a:rPr lang="en-US" sz="3200" dirty="0"/>
              <a:t>Put a question mark somewhere on your journal page and make a list of questions that come to you as you work.</a:t>
            </a:r>
          </a:p>
          <a:p>
            <a:r>
              <a:rPr lang="en-US" sz="3200" dirty="0"/>
              <a:t>Include several hypotheses to your questions by completing the sentence frame: </a:t>
            </a:r>
          </a:p>
          <a:p>
            <a:pPr marL="0" indent="0">
              <a:buNone/>
            </a:pPr>
            <a:r>
              <a:rPr lang="en-US" sz="3200" dirty="0"/>
              <a:t>		COULD IT BE…</a:t>
            </a:r>
          </a:p>
        </p:txBody>
      </p:sp>
    </p:spTree>
    <p:extLst>
      <p:ext uri="{BB962C8B-B14F-4D97-AF65-F5344CB8AC3E}">
        <p14:creationId xmlns:p14="http://schemas.microsoft.com/office/powerpoint/2010/main" val="1233470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emale deer looking at camera with fall colors in a forest">
            <a:extLst>
              <a:ext uri="{FF2B5EF4-FFF2-40B4-BE49-F238E27FC236}">
                <a16:creationId xmlns:a16="http://schemas.microsoft.com/office/drawing/2014/main" id="{5BED8B39-F562-7A40-BDB7-739C7773DB2D}"/>
              </a:ext>
            </a:extLst>
          </p:cNvPr>
          <p:cNvPicPr>
            <a:picLocks noChangeAspect="1"/>
          </p:cNvPicPr>
          <p:nvPr/>
        </p:nvPicPr>
        <p:blipFill>
          <a:blip r:embed="rId2">
            <a:alphaModFix amt="3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8AC16B-0128-8545-9EB9-9098106832B2}"/>
              </a:ext>
            </a:extLst>
          </p:cNvPr>
          <p:cNvSpPr>
            <a:spLocks noGrp="1"/>
          </p:cNvSpPr>
          <p:nvPr>
            <p:ph type="title"/>
          </p:nvPr>
        </p:nvSpPr>
        <p:spPr/>
        <p:txBody>
          <a:bodyPr/>
          <a:lstStyle/>
          <a:p>
            <a:r>
              <a:rPr lang="en-US" dirty="0"/>
              <a:t>Plan your Journal Page</a:t>
            </a:r>
          </a:p>
        </p:txBody>
      </p:sp>
      <p:sp>
        <p:nvSpPr>
          <p:cNvPr id="3" name="Content Placeholder 2">
            <a:extLst>
              <a:ext uri="{FF2B5EF4-FFF2-40B4-BE49-F238E27FC236}">
                <a16:creationId xmlns:a16="http://schemas.microsoft.com/office/drawing/2014/main" id="{DAF79AFB-B4D3-9C4A-A4F1-28B11F657534}"/>
              </a:ext>
            </a:extLst>
          </p:cNvPr>
          <p:cNvSpPr>
            <a:spLocks noGrp="1"/>
          </p:cNvSpPr>
          <p:nvPr>
            <p:ph idx="1"/>
          </p:nvPr>
        </p:nvSpPr>
        <p:spPr/>
        <p:txBody>
          <a:bodyPr/>
          <a:lstStyle/>
          <a:p>
            <a:r>
              <a:rPr lang="en-US" dirty="0"/>
              <a:t>Metadata (date, day, time, season, location, habitat, weather – temperature, wind speed, cloud cover)</a:t>
            </a:r>
          </a:p>
          <a:p>
            <a:r>
              <a:rPr lang="en-US" dirty="0"/>
              <a:t>Title: SPECIES ACCOUNT (then name the subject you studied)</a:t>
            </a:r>
          </a:p>
          <a:p>
            <a:r>
              <a:rPr lang="en-US" dirty="0"/>
              <a:t>ABC – I notice, I wonder (could it be…), This reminds me of</a:t>
            </a:r>
          </a:p>
          <a:p>
            <a:r>
              <a:rPr lang="en-US" dirty="0"/>
              <a:t>123: metrics – numbers of population, measurements, dimensions, weight, elevation, etc.</a:t>
            </a:r>
          </a:p>
          <a:p>
            <a:r>
              <a:rPr lang="en-US" dirty="0"/>
              <a:t>        Drawing, sketch,  diagram (labeled)</a:t>
            </a:r>
          </a:p>
          <a:p>
            <a:r>
              <a:rPr lang="en-US" dirty="0"/>
              <a:t>Decide where you will put your drawings </a:t>
            </a:r>
          </a:p>
          <a:p>
            <a:pPr marL="0" indent="0">
              <a:buNone/>
            </a:pPr>
            <a:r>
              <a:rPr lang="en-US" dirty="0"/>
              <a:t>   and narrative on the page.</a:t>
            </a:r>
          </a:p>
          <a:p>
            <a:endParaRPr lang="en-US" dirty="0"/>
          </a:p>
          <a:p>
            <a:endParaRPr lang="en-US" dirty="0"/>
          </a:p>
        </p:txBody>
      </p:sp>
      <p:pic>
        <p:nvPicPr>
          <p:cNvPr id="5" name="Graphic 4" descr="Image">
            <a:extLst>
              <a:ext uri="{FF2B5EF4-FFF2-40B4-BE49-F238E27FC236}">
                <a16:creationId xmlns:a16="http://schemas.microsoft.com/office/drawing/2014/main" id="{483FCC0F-B873-3848-BC24-CA0639EB40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5376" y="4487069"/>
            <a:ext cx="713581" cy="713581"/>
          </a:xfrm>
          <a:prstGeom prst="rect">
            <a:avLst/>
          </a:prstGeom>
        </p:spPr>
      </p:pic>
      <p:pic>
        <p:nvPicPr>
          <p:cNvPr id="7" name="Picture 6" descr="A picture containing text, wall, indoor&#10;&#10;Description automatically generated">
            <a:extLst>
              <a:ext uri="{FF2B5EF4-FFF2-40B4-BE49-F238E27FC236}">
                <a16:creationId xmlns:a16="http://schemas.microsoft.com/office/drawing/2014/main" id="{9EE560D1-4029-EB4C-8D0A-F0DEF4E91637}"/>
              </a:ext>
            </a:extLst>
          </p:cNvPr>
          <p:cNvPicPr>
            <a:picLocks noChangeAspect="1"/>
          </p:cNvPicPr>
          <p:nvPr/>
        </p:nvPicPr>
        <p:blipFill>
          <a:blip r:embed="rId5"/>
          <a:stretch>
            <a:fillRect/>
          </a:stretch>
        </p:blipFill>
        <p:spPr>
          <a:xfrm>
            <a:off x="8061018" y="4360991"/>
            <a:ext cx="3549958" cy="2337184"/>
          </a:xfrm>
          <a:prstGeom prst="rect">
            <a:avLst/>
          </a:prstGeom>
        </p:spPr>
      </p:pic>
    </p:spTree>
    <p:extLst>
      <p:ext uri="{BB962C8B-B14F-4D97-AF65-F5344CB8AC3E}">
        <p14:creationId xmlns:p14="http://schemas.microsoft.com/office/powerpoint/2010/main" val="986204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38606-5C70-764D-AE83-530753A97AAA}"/>
              </a:ext>
            </a:extLst>
          </p:cNvPr>
          <p:cNvSpPr>
            <a:spLocks noGrp="1"/>
          </p:cNvSpPr>
          <p:nvPr>
            <p:ph type="title"/>
          </p:nvPr>
        </p:nvSpPr>
        <p:spPr>
          <a:xfrm>
            <a:off x="1295400" y="384173"/>
            <a:ext cx="2776538" cy="1783294"/>
          </a:xfrm>
        </p:spPr>
        <p:txBody>
          <a:bodyPr>
            <a:normAutofit fontScale="90000"/>
          </a:bodyPr>
          <a:lstStyle/>
          <a:p>
            <a:r>
              <a:rPr lang="en-US" dirty="0"/>
              <a:t>Student Journal Sample</a:t>
            </a:r>
          </a:p>
        </p:txBody>
      </p:sp>
      <p:pic>
        <p:nvPicPr>
          <p:cNvPr id="5" name="Content Placeholder 4" descr="Diagram&#10;&#10;Description automatically generated">
            <a:extLst>
              <a:ext uri="{FF2B5EF4-FFF2-40B4-BE49-F238E27FC236}">
                <a16:creationId xmlns:a16="http://schemas.microsoft.com/office/drawing/2014/main" id="{EF8449BD-E623-C94F-802B-20A9FA612DE2}"/>
              </a:ext>
            </a:extLst>
          </p:cNvPr>
          <p:cNvPicPr>
            <a:picLocks noGrp="1" noChangeAspect="1"/>
          </p:cNvPicPr>
          <p:nvPr>
            <p:ph idx="1"/>
          </p:nvPr>
        </p:nvPicPr>
        <p:blipFill>
          <a:blip r:embed="rId2"/>
          <a:stretch>
            <a:fillRect/>
          </a:stretch>
        </p:blipFill>
        <p:spPr>
          <a:xfrm>
            <a:off x="5459412" y="0"/>
            <a:ext cx="6732588" cy="6858000"/>
          </a:xfrm>
        </p:spPr>
      </p:pic>
      <p:pic>
        <p:nvPicPr>
          <p:cNvPr id="1026" name="Picture 2" descr="pitcher plant | Description, Carnivory, Families, &amp; Facts | Britannica">
            <a:extLst>
              <a:ext uri="{FF2B5EF4-FFF2-40B4-BE49-F238E27FC236}">
                <a16:creationId xmlns:a16="http://schemas.microsoft.com/office/drawing/2014/main" id="{C5671C09-C8AE-854D-B0DF-D8C5D16D5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119" y="2434166"/>
            <a:ext cx="4229100" cy="3171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741970-E725-174F-8BB1-E101B4A055D4}"/>
              </a:ext>
            </a:extLst>
          </p:cNvPr>
          <p:cNvSpPr txBox="1"/>
          <p:nvPr/>
        </p:nvSpPr>
        <p:spPr>
          <a:xfrm>
            <a:off x="569119" y="5729288"/>
            <a:ext cx="3914775" cy="369332"/>
          </a:xfrm>
          <a:prstGeom prst="rect">
            <a:avLst/>
          </a:prstGeom>
          <a:noFill/>
        </p:spPr>
        <p:txBody>
          <a:bodyPr wrap="square" rtlCol="0">
            <a:spAutoFit/>
          </a:bodyPr>
          <a:lstStyle/>
          <a:p>
            <a:pPr algn="ctr"/>
            <a:r>
              <a:rPr lang="en-US" dirty="0"/>
              <a:t>Pitcher Plant</a:t>
            </a:r>
          </a:p>
        </p:txBody>
      </p:sp>
    </p:spTree>
    <p:extLst>
      <p:ext uri="{BB962C8B-B14F-4D97-AF65-F5344CB8AC3E}">
        <p14:creationId xmlns:p14="http://schemas.microsoft.com/office/powerpoint/2010/main" val="2221336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882</Words>
  <Application>Microsoft Macintosh PowerPoint</Application>
  <PresentationFormat>Widescreen</PresentationFormat>
  <Paragraphs>68</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Krungthep</vt:lpstr>
      <vt:lpstr>Office Theme</vt:lpstr>
      <vt:lpstr>LESSON 9  SPECIES ACCOUNT</vt:lpstr>
      <vt:lpstr>A FOCUSED SPECIES STUDY</vt:lpstr>
      <vt:lpstr>Choosing an Organism</vt:lpstr>
      <vt:lpstr>Procedure</vt:lpstr>
      <vt:lpstr>How to Record Direct Observations</vt:lpstr>
      <vt:lpstr>Examples of DIRECT OBSERVATIONS</vt:lpstr>
      <vt:lpstr>ASK LOTS OF QUESTIONS</vt:lpstr>
      <vt:lpstr>Plan your Journal Page</vt:lpstr>
      <vt:lpstr>Student Journal Sample</vt:lpstr>
      <vt:lpstr>Student Journal Sample</vt:lpstr>
      <vt:lpstr>FURTHER RESEARCH</vt:lpstr>
      <vt:lpstr>REFLECTION</vt:lpstr>
      <vt:lpstr>Reflection Questions</vt:lpstr>
      <vt:lpstr>Bye for now. Thanks for joining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9  SPECIES ACCOUNT</dc:title>
  <dc:creator>Paula Harvey</dc:creator>
  <cp:lastModifiedBy>Paula Harvey</cp:lastModifiedBy>
  <cp:revision>3</cp:revision>
  <dcterms:created xsi:type="dcterms:W3CDTF">2020-11-09T21:28:03Z</dcterms:created>
  <dcterms:modified xsi:type="dcterms:W3CDTF">2020-11-09T22:22:38Z</dcterms:modified>
</cp:coreProperties>
</file>