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77" r:id="rId14"/>
    <p:sldId id="278" r:id="rId15"/>
    <p:sldId id="279" r:id="rId16"/>
    <p:sldId id="280" r:id="rId17"/>
    <p:sldId id="281" r:id="rId18"/>
    <p:sldId id="275" r:id="rId19"/>
    <p:sldId id="268"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85"/>
    <p:restoredTop sz="95897"/>
  </p:normalViewPr>
  <p:slideViewPr>
    <p:cSldViewPr snapToGrid="0" snapToObjects="1">
      <p:cViewPr varScale="1">
        <p:scale>
          <a:sx n="69" d="100"/>
          <a:sy n="69" d="100"/>
        </p:scale>
        <p:origin x="23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95D9A-EBE6-4642-A442-2B6F5F9C6AC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1808DA7-5BFB-43BF-BC28-8ACA1217E191}">
      <dgm:prSet custT="1"/>
      <dgm:spPr/>
      <dgm:t>
        <a:bodyPr/>
        <a:lstStyle/>
        <a:p>
          <a:pPr>
            <a:lnSpc>
              <a:spcPct val="100000"/>
            </a:lnSpc>
            <a:defRPr cap="all"/>
          </a:pPr>
          <a:r>
            <a:rPr lang="en-US" sz="1600"/>
            <a:t>When you encounter wildlife, the opportunity for observation may be brief.</a:t>
          </a:r>
          <a:endParaRPr lang="en-US" sz="1600" dirty="0"/>
        </a:p>
      </dgm:t>
    </dgm:pt>
    <dgm:pt modelId="{7109224F-4A5F-4B35-91DC-737B32FB75C7}" type="parTrans" cxnId="{ED62645C-28E8-4A3F-A75F-7F0E935C9F16}">
      <dgm:prSet/>
      <dgm:spPr/>
      <dgm:t>
        <a:bodyPr/>
        <a:lstStyle/>
        <a:p>
          <a:endParaRPr lang="en-US"/>
        </a:p>
      </dgm:t>
    </dgm:pt>
    <dgm:pt modelId="{1FE4D875-7557-46DD-A27E-721E56EE5386}" type="sibTrans" cxnId="{ED62645C-28E8-4A3F-A75F-7F0E935C9F16}">
      <dgm:prSet/>
      <dgm:spPr/>
      <dgm:t>
        <a:bodyPr/>
        <a:lstStyle/>
        <a:p>
          <a:endParaRPr lang="en-US"/>
        </a:p>
      </dgm:t>
    </dgm:pt>
    <dgm:pt modelId="{83E9017D-17EB-4841-8211-87266EE06308}">
      <dgm:prSet custT="1"/>
      <dgm:spPr/>
      <dgm:t>
        <a:bodyPr/>
        <a:lstStyle/>
        <a:p>
          <a:pPr>
            <a:lnSpc>
              <a:spcPct val="100000"/>
            </a:lnSpc>
            <a:defRPr cap="all"/>
          </a:pPr>
          <a:r>
            <a:rPr lang="en-US" sz="1400"/>
            <a:t>In this lesson, you will learn how to take advantage of the situation by using deliberate observation techniques and getting your observations to paper as fast as possible. </a:t>
          </a:r>
          <a:endParaRPr lang="en-US" sz="1400" dirty="0"/>
        </a:p>
      </dgm:t>
    </dgm:pt>
    <dgm:pt modelId="{030DB6E7-0DE4-4C84-94A8-C9C33AD21F5E}" type="parTrans" cxnId="{74B6DC26-B301-4A05-AAAA-489F3BA38628}">
      <dgm:prSet/>
      <dgm:spPr/>
      <dgm:t>
        <a:bodyPr/>
        <a:lstStyle/>
        <a:p>
          <a:endParaRPr lang="en-US"/>
        </a:p>
      </dgm:t>
    </dgm:pt>
    <dgm:pt modelId="{727F2D08-6D34-4D97-893D-E1D6761F2E8E}" type="sibTrans" cxnId="{74B6DC26-B301-4A05-AAAA-489F3BA38628}">
      <dgm:prSet/>
      <dgm:spPr/>
      <dgm:t>
        <a:bodyPr/>
        <a:lstStyle/>
        <a:p>
          <a:endParaRPr lang="en-US"/>
        </a:p>
      </dgm:t>
    </dgm:pt>
    <dgm:pt modelId="{C620B494-402D-484D-B57F-E58DFE9AB935}">
      <dgm:prSet/>
      <dgm:spPr/>
      <dgm:t>
        <a:bodyPr/>
        <a:lstStyle/>
        <a:p>
          <a:pPr>
            <a:lnSpc>
              <a:spcPct val="100000"/>
            </a:lnSpc>
            <a:defRPr cap="all"/>
          </a:pPr>
          <a:r>
            <a:rPr lang="en-US" dirty="0"/>
            <a:t>Having a plan for animal encounters allows you to be flexible and respond to the environment. </a:t>
          </a:r>
        </a:p>
      </dgm:t>
    </dgm:pt>
    <dgm:pt modelId="{80104FDB-0EE7-4D92-8021-364BAC1ECE38}" type="parTrans" cxnId="{8F68A414-9B92-4A1C-86FE-EE42B845903D}">
      <dgm:prSet/>
      <dgm:spPr/>
      <dgm:t>
        <a:bodyPr/>
        <a:lstStyle/>
        <a:p>
          <a:endParaRPr lang="en-US"/>
        </a:p>
      </dgm:t>
    </dgm:pt>
    <dgm:pt modelId="{C9A897D9-AD16-4353-ABFF-16F5106AF4E2}" type="sibTrans" cxnId="{8F68A414-9B92-4A1C-86FE-EE42B845903D}">
      <dgm:prSet/>
      <dgm:spPr/>
      <dgm:t>
        <a:bodyPr/>
        <a:lstStyle/>
        <a:p>
          <a:endParaRPr lang="en-US"/>
        </a:p>
      </dgm:t>
    </dgm:pt>
    <dgm:pt modelId="{E9BF36C0-2670-4A73-ACE2-361687AF0645}" type="pres">
      <dgm:prSet presAssocID="{E6995D9A-EBE6-4642-A442-2B6F5F9C6AC4}" presName="root" presStyleCnt="0">
        <dgm:presLayoutVars>
          <dgm:dir/>
          <dgm:resizeHandles val="exact"/>
        </dgm:presLayoutVars>
      </dgm:prSet>
      <dgm:spPr/>
    </dgm:pt>
    <dgm:pt modelId="{59603973-48F5-4366-90DD-F9A28DF3A61F}" type="pres">
      <dgm:prSet presAssocID="{E1808DA7-5BFB-43BF-BC28-8ACA1217E191}" presName="compNode" presStyleCnt="0"/>
      <dgm:spPr/>
    </dgm:pt>
    <dgm:pt modelId="{CB5A00ED-F042-4B46-B197-7BAEDD13795E}" type="pres">
      <dgm:prSet presAssocID="{E1808DA7-5BFB-43BF-BC28-8ACA1217E191}" presName="iconBgRect" presStyleLbl="bgShp" presStyleIdx="0" presStyleCnt="3"/>
      <dgm:spPr>
        <a:prstGeom prst="round2DiagRect">
          <a:avLst>
            <a:gd name="adj1" fmla="val 29727"/>
            <a:gd name="adj2" fmla="val 0"/>
          </a:avLst>
        </a:prstGeom>
      </dgm:spPr>
    </dgm:pt>
    <dgm:pt modelId="{E3FECBA1-3493-4C96-96D7-71EF37A8F6BC}" type="pres">
      <dgm:prSet presAssocID="{E1808DA7-5BFB-43BF-BC28-8ACA1217E1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er"/>
        </a:ext>
      </dgm:extLst>
    </dgm:pt>
    <dgm:pt modelId="{8D0D0D4D-78B2-4EB9-BA51-69FABE8B96BF}" type="pres">
      <dgm:prSet presAssocID="{E1808DA7-5BFB-43BF-BC28-8ACA1217E191}" presName="spaceRect" presStyleCnt="0"/>
      <dgm:spPr/>
    </dgm:pt>
    <dgm:pt modelId="{04CDEC4C-0342-4A15-B615-91EC810610B8}" type="pres">
      <dgm:prSet presAssocID="{E1808DA7-5BFB-43BF-BC28-8ACA1217E191}" presName="textRect" presStyleLbl="revTx" presStyleIdx="0" presStyleCnt="3">
        <dgm:presLayoutVars>
          <dgm:chMax val="1"/>
          <dgm:chPref val="1"/>
        </dgm:presLayoutVars>
      </dgm:prSet>
      <dgm:spPr/>
    </dgm:pt>
    <dgm:pt modelId="{672A1365-B263-4451-81F5-BEE3404A6134}" type="pres">
      <dgm:prSet presAssocID="{1FE4D875-7557-46DD-A27E-721E56EE5386}" presName="sibTrans" presStyleCnt="0"/>
      <dgm:spPr/>
    </dgm:pt>
    <dgm:pt modelId="{336B5CE1-9017-4403-9BD5-FFE86DCE4AD6}" type="pres">
      <dgm:prSet presAssocID="{83E9017D-17EB-4841-8211-87266EE06308}" presName="compNode" presStyleCnt="0"/>
      <dgm:spPr/>
    </dgm:pt>
    <dgm:pt modelId="{66A6CB73-6144-4FD9-B964-064C6CA147C2}" type="pres">
      <dgm:prSet presAssocID="{83E9017D-17EB-4841-8211-87266EE06308}" presName="iconBgRect" presStyleLbl="bgShp" presStyleIdx="1" presStyleCnt="3"/>
      <dgm:spPr>
        <a:prstGeom prst="round2DiagRect">
          <a:avLst>
            <a:gd name="adj1" fmla="val 29727"/>
            <a:gd name="adj2" fmla="val 0"/>
          </a:avLst>
        </a:prstGeom>
      </dgm:spPr>
    </dgm:pt>
    <dgm:pt modelId="{692000FA-353F-497A-B114-1E13399DCB71}" type="pres">
      <dgm:prSet presAssocID="{83E9017D-17EB-4841-8211-87266EE063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0EA28DC-E61B-4157-913F-81D9327A71EF}" type="pres">
      <dgm:prSet presAssocID="{83E9017D-17EB-4841-8211-87266EE06308}" presName="spaceRect" presStyleCnt="0"/>
      <dgm:spPr/>
    </dgm:pt>
    <dgm:pt modelId="{F333542F-98FE-4471-8C1C-5E8484AB6BE2}" type="pres">
      <dgm:prSet presAssocID="{83E9017D-17EB-4841-8211-87266EE06308}" presName="textRect" presStyleLbl="revTx" presStyleIdx="1" presStyleCnt="3">
        <dgm:presLayoutVars>
          <dgm:chMax val="1"/>
          <dgm:chPref val="1"/>
        </dgm:presLayoutVars>
      </dgm:prSet>
      <dgm:spPr/>
    </dgm:pt>
    <dgm:pt modelId="{A06BA695-F4F9-4499-9D35-DDA1ECD37D05}" type="pres">
      <dgm:prSet presAssocID="{727F2D08-6D34-4D97-893D-E1D6761F2E8E}" presName="sibTrans" presStyleCnt="0"/>
      <dgm:spPr/>
    </dgm:pt>
    <dgm:pt modelId="{75C02A78-43DD-4A5B-95B5-6BFE251C3976}" type="pres">
      <dgm:prSet presAssocID="{C620B494-402D-484D-B57F-E58DFE9AB935}" presName="compNode" presStyleCnt="0"/>
      <dgm:spPr/>
    </dgm:pt>
    <dgm:pt modelId="{654278A7-2291-49CA-A504-73EC027F3B5C}" type="pres">
      <dgm:prSet presAssocID="{C620B494-402D-484D-B57F-E58DFE9AB935}" presName="iconBgRect" presStyleLbl="bgShp" presStyleIdx="2" presStyleCnt="3"/>
      <dgm:spPr>
        <a:prstGeom prst="round2DiagRect">
          <a:avLst>
            <a:gd name="adj1" fmla="val 29727"/>
            <a:gd name="adj2" fmla="val 0"/>
          </a:avLst>
        </a:prstGeom>
      </dgm:spPr>
    </dgm:pt>
    <dgm:pt modelId="{7B38585F-477F-4324-BF40-226BF128F6A8}" type="pres">
      <dgm:prSet presAssocID="{C620B494-402D-484D-B57F-E58DFE9AB9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bbit"/>
        </a:ext>
      </dgm:extLst>
    </dgm:pt>
    <dgm:pt modelId="{D1A326A3-BB6D-486F-B3AB-B3650B45F219}" type="pres">
      <dgm:prSet presAssocID="{C620B494-402D-484D-B57F-E58DFE9AB935}" presName="spaceRect" presStyleCnt="0"/>
      <dgm:spPr/>
    </dgm:pt>
    <dgm:pt modelId="{67E115FC-6A90-48EF-AA7E-C287D69B25C4}" type="pres">
      <dgm:prSet presAssocID="{C620B494-402D-484D-B57F-E58DFE9AB935}" presName="textRect" presStyleLbl="revTx" presStyleIdx="2" presStyleCnt="3">
        <dgm:presLayoutVars>
          <dgm:chMax val="1"/>
          <dgm:chPref val="1"/>
        </dgm:presLayoutVars>
      </dgm:prSet>
      <dgm:spPr/>
    </dgm:pt>
  </dgm:ptLst>
  <dgm:cxnLst>
    <dgm:cxn modelId="{8F68A414-9B92-4A1C-86FE-EE42B845903D}" srcId="{E6995D9A-EBE6-4642-A442-2B6F5F9C6AC4}" destId="{C620B494-402D-484D-B57F-E58DFE9AB935}" srcOrd="2" destOrd="0" parTransId="{80104FDB-0EE7-4D92-8021-364BAC1ECE38}" sibTransId="{C9A897D9-AD16-4353-ABFF-16F5106AF4E2}"/>
    <dgm:cxn modelId="{2187AF19-BACD-984E-94DA-2C878F6BC3A1}" type="presOf" srcId="{E1808DA7-5BFB-43BF-BC28-8ACA1217E191}" destId="{04CDEC4C-0342-4A15-B615-91EC810610B8}" srcOrd="0" destOrd="0" presId="urn:microsoft.com/office/officeart/2018/5/layout/IconLeafLabelList"/>
    <dgm:cxn modelId="{74B6DC26-B301-4A05-AAAA-489F3BA38628}" srcId="{E6995D9A-EBE6-4642-A442-2B6F5F9C6AC4}" destId="{83E9017D-17EB-4841-8211-87266EE06308}" srcOrd="1" destOrd="0" parTransId="{030DB6E7-0DE4-4C84-94A8-C9C33AD21F5E}" sibTransId="{727F2D08-6D34-4D97-893D-E1D6761F2E8E}"/>
    <dgm:cxn modelId="{ED62645C-28E8-4A3F-A75F-7F0E935C9F16}" srcId="{E6995D9A-EBE6-4642-A442-2B6F5F9C6AC4}" destId="{E1808DA7-5BFB-43BF-BC28-8ACA1217E191}" srcOrd="0" destOrd="0" parTransId="{7109224F-4A5F-4B35-91DC-737B32FB75C7}" sibTransId="{1FE4D875-7557-46DD-A27E-721E56EE5386}"/>
    <dgm:cxn modelId="{D9FE016C-58AC-AB43-A02F-F5E5AD3FD6A4}" type="presOf" srcId="{C620B494-402D-484D-B57F-E58DFE9AB935}" destId="{67E115FC-6A90-48EF-AA7E-C287D69B25C4}" srcOrd="0" destOrd="0" presId="urn:microsoft.com/office/officeart/2018/5/layout/IconLeafLabelList"/>
    <dgm:cxn modelId="{4C0B3FA1-9645-5D4F-A97A-579F8ACA0FBC}" type="presOf" srcId="{83E9017D-17EB-4841-8211-87266EE06308}" destId="{F333542F-98FE-4471-8C1C-5E8484AB6BE2}" srcOrd="0" destOrd="0" presId="urn:microsoft.com/office/officeart/2018/5/layout/IconLeafLabelList"/>
    <dgm:cxn modelId="{78BD9DAF-7A47-6340-9C5F-5E329B0C1CA0}" type="presOf" srcId="{E6995D9A-EBE6-4642-A442-2B6F5F9C6AC4}" destId="{E9BF36C0-2670-4A73-ACE2-361687AF0645}" srcOrd="0" destOrd="0" presId="urn:microsoft.com/office/officeart/2018/5/layout/IconLeafLabelList"/>
    <dgm:cxn modelId="{4448ED70-CA30-954D-9F7F-2003ED48A8F2}" type="presParOf" srcId="{E9BF36C0-2670-4A73-ACE2-361687AF0645}" destId="{59603973-48F5-4366-90DD-F9A28DF3A61F}" srcOrd="0" destOrd="0" presId="urn:microsoft.com/office/officeart/2018/5/layout/IconLeafLabelList"/>
    <dgm:cxn modelId="{E002F10D-8819-5140-802D-E262778E0975}" type="presParOf" srcId="{59603973-48F5-4366-90DD-F9A28DF3A61F}" destId="{CB5A00ED-F042-4B46-B197-7BAEDD13795E}" srcOrd="0" destOrd="0" presId="urn:microsoft.com/office/officeart/2018/5/layout/IconLeafLabelList"/>
    <dgm:cxn modelId="{67CA05A5-3303-1349-BDB0-B0E10A27F040}" type="presParOf" srcId="{59603973-48F5-4366-90DD-F9A28DF3A61F}" destId="{E3FECBA1-3493-4C96-96D7-71EF37A8F6BC}" srcOrd="1" destOrd="0" presId="urn:microsoft.com/office/officeart/2018/5/layout/IconLeafLabelList"/>
    <dgm:cxn modelId="{CE9B6903-F663-5D45-AAFF-EB017728694A}" type="presParOf" srcId="{59603973-48F5-4366-90DD-F9A28DF3A61F}" destId="{8D0D0D4D-78B2-4EB9-BA51-69FABE8B96BF}" srcOrd="2" destOrd="0" presId="urn:microsoft.com/office/officeart/2018/5/layout/IconLeafLabelList"/>
    <dgm:cxn modelId="{02B8B3AD-02DF-BC41-A5FE-8B3843DE9736}" type="presParOf" srcId="{59603973-48F5-4366-90DD-F9A28DF3A61F}" destId="{04CDEC4C-0342-4A15-B615-91EC810610B8}" srcOrd="3" destOrd="0" presId="urn:microsoft.com/office/officeart/2018/5/layout/IconLeafLabelList"/>
    <dgm:cxn modelId="{2EC4753B-F771-974A-BE36-6523F75D8ECF}" type="presParOf" srcId="{E9BF36C0-2670-4A73-ACE2-361687AF0645}" destId="{672A1365-B263-4451-81F5-BEE3404A6134}" srcOrd="1" destOrd="0" presId="urn:microsoft.com/office/officeart/2018/5/layout/IconLeafLabelList"/>
    <dgm:cxn modelId="{AA56DBE1-85AC-DE4B-9835-B4DC1AE8FFBC}" type="presParOf" srcId="{E9BF36C0-2670-4A73-ACE2-361687AF0645}" destId="{336B5CE1-9017-4403-9BD5-FFE86DCE4AD6}" srcOrd="2" destOrd="0" presId="urn:microsoft.com/office/officeart/2018/5/layout/IconLeafLabelList"/>
    <dgm:cxn modelId="{2641D060-B876-0A4A-AE06-9BAA949B4EDA}" type="presParOf" srcId="{336B5CE1-9017-4403-9BD5-FFE86DCE4AD6}" destId="{66A6CB73-6144-4FD9-B964-064C6CA147C2}" srcOrd="0" destOrd="0" presId="urn:microsoft.com/office/officeart/2018/5/layout/IconLeafLabelList"/>
    <dgm:cxn modelId="{0A216493-5CCC-9546-845D-69A54A53E4FC}" type="presParOf" srcId="{336B5CE1-9017-4403-9BD5-FFE86DCE4AD6}" destId="{692000FA-353F-497A-B114-1E13399DCB71}" srcOrd="1" destOrd="0" presId="urn:microsoft.com/office/officeart/2018/5/layout/IconLeafLabelList"/>
    <dgm:cxn modelId="{A4F02611-A64B-5A47-AD97-2A1C7D0ADD38}" type="presParOf" srcId="{336B5CE1-9017-4403-9BD5-FFE86DCE4AD6}" destId="{10EA28DC-E61B-4157-913F-81D9327A71EF}" srcOrd="2" destOrd="0" presId="urn:microsoft.com/office/officeart/2018/5/layout/IconLeafLabelList"/>
    <dgm:cxn modelId="{0A914A95-FD76-2D45-8369-8BD5C44822BE}" type="presParOf" srcId="{336B5CE1-9017-4403-9BD5-FFE86DCE4AD6}" destId="{F333542F-98FE-4471-8C1C-5E8484AB6BE2}" srcOrd="3" destOrd="0" presId="urn:microsoft.com/office/officeart/2018/5/layout/IconLeafLabelList"/>
    <dgm:cxn modelId="{D979FE6C-1C6F-684F-91B3-38D6FE22C039}" type="presParOf" srcId="{E9BF36C0-2670-4A73-ACE2-361687AF0645}" destId="{A06BA695-F4F9-4499-9D35-DDA1ECD37D05}" srcOrd="3" destOrd="0" presId="urn:microsoft.com/office/officeart/2018/5/layout/IconLeafLabelList"/>
    <dgm:cxn modelId="{EE0C0BB9-3700-E944-B9FE-2E583D9795A6}" type="presParOf" srcId="{E9BF36C0-2670-4A73-ACE2-361687AF0645}" destId="{75C02A78-43DD-4A5B-95B5-6BFE251C3976}" srcOrd="4" destOrd="0" presId="urn:microsoft.com/office/officeart/2018/5/layout/IconLeafLabelList"/>
    <dgm:cxn modelId="{657AAE72-F84C-3F46-8CE0-F0112724BF5D}" type="presParOf" srcId="{75C02A78-43DD-4A5B-95B5-6BFE251C3976}" destId="{654278A7-2291-49CA-A504-73EC027F3B5C}" srcOrd="0" destOrd="0" presId="urn:microsoft.com/office/officeart/2018/5/layout/IconLeafLabelList"/>
    <dgm:cxn modelId="{5A05E959-E4E3-B24A-9951-BE0A027B4638}" type="presParOf" srcId="{75C02A78-43DD-4A5B-95B5-6BFE251C3976}" destId="{7B38585F-477F-4324-BF40-226BF128F6A8}" srcOrd="1" destOrd="0" presId="urn:microsoft.com/office/officeart/2018/5/layout/IconLeafLabelList"/>
    <dgm:cxn modelId="{96A9BF53-CE58-174E-8173-C44FABB20209}" type="presParOf" srcId="{75C02A78-43DD-4A5B-95B5-6BFE251C3976}" destId="{D1A326A3-BB6D-486F-B3AB-B3650B45F219}" srcOrd="2" destOrd="0" presId="urn:microsoft.com/office/officeart/2018/5/layout/IconLeafLabelList"/>
    <dgm:cxn modelId="{F32308E2-389F-4A4E-B38B-1B13FBBD246F}" type="presParOf" srcId="{75C02A78-43DD-4A5B-95B5-6BFE251C3976}" destId="{67E115FC-6A90-48EF-AA7E-C287D69B25C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182C5-42D4-4E53-9156-28FDFEB3DB14}"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36AC2A94-DB1D-4E7A-9FA7-328FD28A3992}">
      <dgm:prSet/>
      <dgm:spPr/>
      <dgm:t>
        <a:bodyPr/>
        <a:lstStyle/>
        <a:p>
          <a:r>
            <a:rPr lang="en-US"/>
            <a:t>Question/Answer</a:t>
          </a:r>
        </a:p>
      </dgm:t>
    </dgm:pt>
    <dgm:pt modelId="{3AAD429C-5E76-47DA-86E5-F65DAB063A81}" type="parTrans" cxnId="{8D79C573-7845-447F-BE98-DBE85E001A58}">
      <dgm:prSet/>
      <dgm:spPr/>
      <dgm:t>
        <a:bodyPr/>
        <a:lstStyle/>
        <a:p>
          <a:endParaRPr lang="en-US"/>
        </a:p>
      </dgm:t>
    </dgm:pt>
    <dgm:pt modelId="{29F32969-0291-4EEB-8AC3-483829BD77F7}" type="sibTrans" cxnId="{8D79C573-7845-447F-BE98-DBE85E001A58}">
      <dgm:prSet/>
      <dgm:spPr/>
      <dgm:t>
        <a:bodyPr/>
        <a:lstStyle/>
        <a:p>
          <a:endParaRPr lang="en-US"/>
        </a:p>
      </dgm:t>
    </dgm:pt>
    <dgm:pt modelId="{ECAA84FE-A756-4771-9EAA-36D108248633}">
      <dgm:prSet/>
      <dgm:spPr/>
      <dgm:t>
        <a:bodyPr/>
        <a:lstStyle/>
        <a:p>
          <a:r>
            <a:rPr lang="en-US"/>
            <a:t>Question/Answer form (Put as many words from the question into your answer.)</a:t>
          </a:r>
        </a:p>
      </dgm:t>
    </dgm:pt>
    <dgm:pt modelId="{65AC3FEB-109A-4BFF-8748-A7D370694F9B}" type="parTrans" cxnId="{17036DB1-F626-464A-9D80-314265DC6715}">
      <dgm:prSet/>
      <dgm:spPr/>
      <dgm:t>
        <a:bodyPr/>
        <a:lstStyle/>
        <a:p>
          <a:endParaRPr lang="en-US"/>
        </a:p>
      </dgm:t>
    </dgm:pt>
    <dgm:pt modelId="{677BE3C9-180B-41D0-BF06-B1A467507A22}" type="sibTrans" cxnId="{17036DB1-F626-464A-9D80-314265DC6715}">
      <dgm:prSet/>
      <dgm:spPr/>
      <dgm:t>
        <a:bodyPr/>
        <a:lstStyle/>
        <a:p>
          <a:endParaRPr lang="en-US"/>
        </a:p>
      </dgm:t>
    </dgm:pt>
    <dgm:pt modelId="{396C6AA8-6797-4F61-A4FA-5BA51F9F7402}">
      <dgm:prSet/>
      <dgm:spPr/>
      <dgm:t>
        <a:bodyPr/>
        <a:lstStyle/>
        <a:p>
          <a:r>
            <a:rPr lang="en-US"/>
            <a:t>Answer</a:t>
          </a:r>
        </a:p>
      </dgm:t>
    </dgm:pt>
    <dgm:pt modelId="{C733813D-5A02-4842-A1A5-C4EE127D3327}" type="parTrans" cxnId="{C85C0E92-11B9-42C1-97A9-8BF1981D38B1}">
      <dgm:prSet/>
      <dgm:spPr/>
      <dgm:t>
        <a:bodyPr/>
        <a:lstStyle/>
        <a:p>
          <a:endParaRPr lang="en-US"/>
        </a:p>
      </dgm:t>
    </dgm:pt>
    <dgm:pt modelId="{9E292138-0ECD-44E2-819A-73E4EDAE604C}" type="sibTrans" cxnId="{C85C0E92-11B9-42C1-97A9-8BF1981D38B1}">
      <dgm:prSet/>
      <dgm:spPr/>
      <dgm:t>
        <a:bodyPr/>
        <a:lstStyle/>
        <a:p>
          <a:endParaRPr lang="en-US"/>
        </a:p>
      </dgm:t>
    </dgm:pt>
    <dgm:pt modelId="{02187EDE-880C-491A-9257-507348DE279F}">
      <dgm:prSet/>
      <dgm:spPr/>
      <dgm:t>
        <a:bodyPr/>
        <a:lstStyle/>
        <a:p>
          <a:r>
            <a:rPr lang="en-US"/>
            <a:t>Answer all questions, then put them in an order that makes sense for a paragraph.</a:t>
          </a:r>
        </a:p>
      </dgm:t>
    </dgm:pt>
    <dgm:pt modelId="{413777B3-A1F4-4507-BEAC-872BFF2F34B4}" type="parTrans" cxnId="{6CD64E34-ECC3-48A2-9D4E-0794932C9F4E}">
      <dgm:prSet/>
      <dgm:spPr/>
      <dgm:t>
        <a:bodyPr/>
        <a:lstStyle/>
        <a:p>
          <a:endParaRPr lang="en-US"/>
        </a:p>
      </dgm:t>
    </dgm:pt>
    <dgm:pt modelId="{E9FC378A-CF75-47A1-A427-5F2BB889B174}" type="sibTrans" cxnId="{6CD64E34-ECC3-48A2-9D4E-0794932C9F4E}">
      <dgm:prSet/>
      <dgm:spPr/>
      <dgm:t>
        <a:bodyPr/>
        <a:lstStyle/>
        <a:p>
          <a:endParaRPr lang="en-US"/>
        </a:p>
      </dgm:t>
    </dgm:pt>
    <dgm:pt modelId="{6802FC94-8EBB-4793-9E4C-CE45F0D04BF8}">
      <dgm:prSet/>
      <dgm:spPr/>
      <dgm:t>
        <a:bodyPr/>
        <a:lstStyle/>
        <a:p>
          <a:r>
            <a:rPr lang="en-US" dirty="0"/>
            <a:t>Topic Sentence</a:t>
          </a:r>
        </a:p>
      </dgm:t>
    </dgm:pt>
    <dgm:pt modelId="{370CAD8C-C8E4-4D93-B99E-E289A5595610}" type="parTrans" cxnId="{CBF75BE5-F718-43EB-8A03-73F4B2A37360}">
      <dgm:prSet/>
      <dgm:spPr/>
      <dgm:t>
        <a:bodyPr/>
        <a:lstStyle/>
        <a:p>
          <a:endParaRPr lang="en-US"/>
        </a:p>
      </dgm:t>
    </dgm:pt>
    <dgm:pt modelId="{EF4B1F56-291A-4C02-A4C7-C122C044F2F2}" type="sibTrans" cxnId="{CBF75BE5-F718-43EB-8A03-73F4B2A37360}">
      <dgm:prSet/>
      <dgm:spPr/>
      <dgm:t>
        <a:bodyPr/>
        <a:lstStyle/>
        <a:p>
          <a:endParaRPr lang="en-US"/>
        </a:p>
      </dgm:t>
    </dgm:pt>
    <dgm:pt modelId="{5DFD31B1-859C-4D21-B9F5-4BCBEEF70B4C}">
      <dgm:prSet/>
      <dgm:spPr/>
      <dgm:t>
        <a:bodyPr/>
        <a:lstStyle/>
        <a:p>
          <a:r>
            <a:rPr lang="en-US" dirty="0"/>
            <a:t>Begin with a topic sentence (“I studied an American Coot in a pond.”)</a:t>
          </a:r>
        </a:p>
      </dgm:t>
    </dgm:pt>
    <dgm:pt modelId="{3E2C8FE2-1014-474F-9473-25E39002698D}" type="parTrans" cxnId="{AA93B2B7-2982-453E-99F4-D2E79BD32029}">
      <dgm:prSet/>
      <dgm:spPr/>
      <dgm:t>
        <a:bodyPr/>
        <a:lstStyle/>
        <a:p>
          <a:endParaRPr lang="en-US"/>
        </a:p>
      </dgm:t>
    </dgm:pt>
    <dgm:pt modelId="{83450D92-BD26-4B7F-AE6D-3223D86DDD9B}" type="sibTrans" cxnId="{AA93B2B7-2982-453E-99F4-D2E79BD32029}">
      <dgm:prSet/>
      <dgm:spPr/>
      <dgm:t>
        <a:bodyPr/>
        <a:lstStyle/>
        <a:p>
          <a:endParaRPr lang="en-US"/>
        </a:p>
      </dgm:t>
    </dgm:pt>
    <dgm:pt modelId="{4738E866-E77F-4817-8FA8-53F67EF77C72}">
      <dgm:prSet/>
      <dgm:spPr/>
      <dgm:t>
        <a:bodyPr/>
        <a:lstStyle/>
        <a:p>
          <a:r>
            <a:rPr lang="en-US" dirty="0"/>
            <a:t>Closing Sentence</a:t>
          </a:r>
        </a:p>
      </dgm:t>
    </dgm:pt>
    <dgm:pt modelId="{7B258BC2-6525-45EE-9F4A-52A3344336E8}" type="parTrans" cxnId="{B4FD6861-9C69-4D06-823C-99C15875B414}">
      <dgm:prSet/>
      <dgm:spPr/>
      <dgm:t>
        <a:bodyPr/>
        <a:lstStyle/>
        <a:p>
          <a:endParaRPr lang="en-US"/>
        </a:p>
      </dgm:t>
    </dgm:pt>
    <dgm:pt modelId="{F51E29B1-99DF-47C0-9D1D-C25ADF5EFEF9}" type="sibTrans" cxnId="{B4FD6861-9C69-4D06-823C-99C15875B414}">
      <dgm:prSet/>
      <dgm:spPr/>
      <dgm:t>
        <a:bodyPr/>
        <a:lstStyle/>
        <a:p>
          <a:endParaRPr lang="en-US"/>
        </a:p>
      </dgm:t>
    </dgm:pt>
    <dgm:pt modelId="{23D4A934-08F6-49EF-869E-D1083B5D0FEF}">
      <dgm:prSet/>
      <dgm:spPr/>
      <dgm:t>
        <a:bodyPr/>
        <a:lstStyle/>
        <a:p>
          <a:r>
            <a:rPr lang="en-US" dirty="0"/>
            <a:t>End with a closing sentence (“It was challenging to capture my observations as quickly as possible.”)</a:t>
          </a:r>
        </a:p>
      </dgm:t>
    </dgm:pt>
    <dgm:pt modelId="{9D2B9218-2446-4A0D-8F05-87D21185693E}" type="parTrans" cxnId="{5BE26F1D-F635-4F9D-B17E-17809CB6433F}">
      <dgm:prSet/>
      <dgm:spPr/>
      <dgm:t>
        <a:bodyPr/>
        <a:lstStyle/>
        <a:p>
          <a:endParaRPr lang="en-US"/>
        </a:p>
      </dgm:t>
    </dgm:pt>
    <dgm:pt modelId="{22567AFF-5AD2-4AB0-8243-AE124A55C51C}" type="sibTrans" cxnId="{5BE26F1D-F635-4F9D-B17E-17809CB6433F}">
      <dgm:prSet/>
      <dgm:spPr/>
      <dgm:t>
        <a:bodyPr/>
        <a:lstStyle/>
        <a:p>
          <a:endParaRPr lang="en-US"/>
        </a:p>
      </dgm:t>
    </dgm:pt>
    <dgm:pt modelId="{0211FE5D-FBE1-8C49-A242-029BCC88A5E4}" type="pres">
      <dgm:prSet presAssocID="{424182C5-42D4-4E53-9156-28FDFEB3DB14}" presName="Name0" presStyleCnt="0">
        <dgm:presLayoutVars>
          <dgm:dir/>
          <dgm:animLvl val="lvl"/>
          <dgm:resizeHandles val="exact"/>
        </dgm:presLayoutVars>
      </dgm:prSet>
      <dgm:spPr/>
    </dgm:pt>
    <dgm:pt modelId="{EE8A389B-6BD1-F548-B219-B654683A39AB}" type="pres">
      <dgm:prSet presAssocID="{36AC2A94-DB1D-4E7A-9FA7-328FD28A3992}" presName="composite" presStyleCnt="0"/>
      <dgm:spPr/>
    </dgm:pt>
    <dgm:pt modelId="{849D7343-5AB3-BF42-8A74-F8B9965C45DC}" type="pres">
      <dgm:prSet presAssocID="{36AC2A94-DB1D-4E7A-9FA7-328FD28A3992}" presName="parTx" presStyleLbl="alignNode1" presStyleIdx="0" presStyleCnt="4">
        <dgm:presLayoutVars>
          <dgm:chMax val="0"/>
          <dgm:chPref val="0"/>
        </dgm:presLayoutVars>
      </dgm:prSet>
      <dgm:spPr/>
    </dgm:pt>
    <dgm:pt modelId="{2D00FC16-D89A-3C4C-B916-4248D9A57EEA}" type="pres">
      <dgm:prSet presAssocID="{36AC2A94-DB1D-4E7A-9FA7-328FD28A3992}" presName="desTx" presStyleLbl="alignAccFollowNode1" presStyleIdx="0" presStyleCnt="4">
        <dgm:presLayoutVars/>
      </dgm:prSet>
      <dgm:spPr/>
    </dgm:pt>
    <dgm:pt modelId="{86442B19-71B7-834E-AE8B-18530B99757E}" type="pres">
      <dgm:prSet presAssocID="{29F32969-0291-4EEB-8AC3-483829BD77F7}" presName="space" presStyleCnt="0"/>
      <dgm:spPr/>
    </dgm:pt>
    <dgm:pt modelId="{81F3634F-8D85-E542-8406-5CEACEECFA4F}" type="pres">
      <dgm:prSet presAssocID="{396C6AA8-6797-4F61-A4FA-5BA51F9F7402}" presName="composite" presStyleCnt="0"/>
      <dgm:spPr/>
    </dgm:pt>
    <dgm:pt modelId="{955134DD-8A28-594E-92CA-D957803B3365}" type="pres">
      <dgm:prSet presAssocID="{396C6AA8-6797-4F61-A4FA-5BA51F9F7402}" presName="parTx" presStyleLbl="alignNode1" presStyleIdx="1" presStyleCnt="4">
        <dgm:presLayoutVars>
          <dgm:chMax val="0"/>
          <dgm:chPref val="0"/>
        </dgm:presLayoutVars>
      </dgm:prSet>
      <dgm:spPr/>
    </dgm:pt>
    <dgm:pt modelId="{B856C5ED-4903-344B-8945-0887A1864E26}" type="pres">
      <dgm:prSet presAssocID="{396C6AA8-6797-4F61-A4FA-5BA51F9F7402}" presName="desTx" presStyleLbl="alignAccFollowNode1" presStyleIdx="1" presStyleCnt="4">
        <dgm:presLayoutVars/>
      </dgm:prSet>
      <dgm:spPr/>
    </dgm:pt>
    <dgm:pt modelId="{29075C6A-44F8-0840-83F0-B5A2833CBBB1}" type="pres">
      <dgm:prSet presAssocID="{9E292138-0ECD-44E2-819A-73E4EDAE604C}" presName="space" presStyleCnt="0"/>
      <dgm:spPr/>
    </dgm:pt>
    <dgm:pt modelId="{6B933FAB-9F82-E243-916B-80AB9769DEC1}" type="pres">
      <dgm:prSet presAssocID="{6802FC94-8EBB-4793-9E4C-CE45F0D04BF8}" presName="composite" presStyleCnt="0"/>
      <dgm:spPr/>
    </dgm:pt>
    <dgm:pt modelId="{71C581A6-C60A-1F47-B171-D05A7E86F956}" type="pres">
      <dgm:prSet presAssocID="{6802FC94-8EBB-4793-9E4C-CE45F0D04BF8}" presName="parTx" presStyleLbl="alignNode1" presStyleIdx="2" presStyleCnt="4">
        <dgm:presLayoutVars>
          <dgm:chMax val="0"/>
          <dgm:chPref val="0"/>
        </dgm:presLayoutVars>
      </dgm:prSet>
      <dgm:spPr/>
    </dgm:pt>
    <dgm:pt modelId="{D948A226-1E3F-C84A-96F4-A89F03F1E363}" type="pres">
      <dgm:prSet presAssocID="{6802FC94-8EBB-4793-9E4C-CE45F0D04BF8}" presName="desTx" presStyleLbl="alignAccFollowNode1" presStyleIdx="2" presStyleCnt="4">
        <dgm:presLayoutVars/>
      </dgm:prSet>
      <dgm:spPr/>
    </dgm:pt>
    <dgm:pt modelId="{0D4EEFC2-45D5-B048-BCFC-25948BC6EAE5}" type="pres">
      <dgm:prSet presAssocID="{EF4B1F56-291A-4C02-A4C7-C122C044F2F2}" presName="space" presStyleCnt="0"/>
      <dgm:spPr/>
    </dgm:pt>
    <dgm:pt modelId="{E5BA15BE-9D40-744B-B1BC-8561BD0E4AFC}" type="pres">
      <dgm:prSet presAssocID="{4738E866-E77F-4817-8FA8-53F67EF77C72}" presName="composite" presStyleCnt="0"/>
      <dgm:spPr/>
    </dgm:pt>
    <dgm:pt modelId="{F2D62F2B-B297-0242-9AA1-AF8F5A811B6E}" type="pres">
      <dgm:prSet presAssocID="{4738E866-E77F-4817-8FA8-53F67EF77C72}" presName="parTx" presStyleLbl="alignNode1" presStyleIdx="3" presStyleCnt="4">
        <dgm:presLayoutVars>
          <dgm:chMax val="0"/>
          <dgm:chPref val="0"/>
        </dgm:presLayoutVars>
      </dgm:prSet>
      <dgm:spPr/>
    </dgm:pt>
    <dgm:pt modelId="{0886D4CF-5BA0-8E47-8679-99FF6FD5780B}" type="pres">
      <dgm:prSet presAssocID="{4738E866-E77F-4817-8FA8-53F67EF77C72}" presName="desTx" presStyleLbl="alignAccFollowNode1" presStyleIdx="3" presStyleCnt="4">
        <dgm:presLayoutVars/>
      </dgm:prSet>
      <dgm:spPr/>
    </dgm:pt>
  </dgm:ptLst>
  <dgm:cxnLst>
    <dgm:cxn modelId="{4B296F02-D3F0-9A49-AB96-E34A19A6C556}" type="presOf" srcId="{23D4A934-08F6-49EF-869E-D1083B5D0FEF}" destId="{0886D4CF-5BA0-8E47-8679-99FF6FD5780B}" srcOrd="0" destOrd="0" presId="urn:microsoft.com/office/officeart/2016/7/layout/HorizontalActionList"/>
    <dgm:cxn modelId="{5F4B7E12-2935-7B41-B425-0F70A21E5987}" type="presOf" srcId="{6802FC94-8EBB-4793-9E4C-CE45F0D04BF8}" destId="{71C581A6-C60A-1F47-B171-D05A7E86F956}" srcOrd="0" destOrd="0" presId="urn:microsoft.com/office/officeart/2016/7/layout/HorizontalActionList"/>
    <dgm:cxn modelId="{5A1BC419-2104-ED42-8309-062637B1B8D8}" type="presOf" srcId="{396C6AA8-6797-4F61-A4FA-5BA51F9F7402}" destId="{955134DD-8A28-594E-92CA-D957803B3365}" srcOrd="0" destOrd="0" presId="urn:microsoft.com/office/officeart/2016/7/layout/HorizontalActionList"/>
    <dgm:cxn modelId="{5BE26F1D-F635-4F9D-B17E-17809CB6433F}" srcId="{4738E866-E77F-4817-8FA8-53F67EF77C72}" destId="{23D4A934-08F6-49EF-869E-D1083B5D0FEF}" srcOrd="0" destOrd="0" parTransId="{9D2B9218-2446-4A0D-8F05-87D21185693E}" sibTransId="{22567AFF-5AD2-4AB0-8243-AE124A55C51C}"/>
    <dgm:cxn modelId="{CE4CC026-66C1-FB40-9181-270FE66F086A}" type="presOf" srcId="{36AC2A94-DB1D-4E7A-9FA7-328FD28A3992}" destId="{849D7343-5AB3-BF42-8A74-F8B9965C45DC}" srcOrd="0" destOrd="0" presId="urn:microsoft.com/office/officeart/2016/7/layout/HorizontalActionList"/>
    <dgm:cxn modelId="{E5D9D42F-F24C-8742-8CF5-009CED229E92}" type="presOf" srcId="{4738E866-E77F-4817-8FA8-53F67EF77C72}" destId="{F2D62F2B-B297-0242-9AA1-AF8F5A811B6E}" srcOrd="0" destOrd="0" presId="urn:microsoft.com/office/officeart/2016/7/layout/HorizontalActionList"/>
    <dgm:cxn modelId="{6CD64E34-ECC3-48A2-9D4E-0794932C9F4E}" srcId="{396C6AA8-6797-4F61-A4FA-5BA51F9F7402}" destId="{02187EDE-880C-491A-9257-507348DE279F}" srcOrd="0" destOrd="0" parTransId="{413777B3-A1F4-4507-BEAC-872BFF2F34B4}" sibTransId="{E9FC378A-CF75-47A1-A427-5F2BB889B174}"/>
    <dgm:cxn modelId="{7EDED647-FC49-AC4A-8A41-430B8935CE93}" type="presOf" srcId="{ECAA84FE-A756-4771-9EAA-36D108248633}" destId="{2D00FC16-D89A-3C4C-B916-4248D9A57EEA}" srcOrd="0" destOrd="0" presId="urn:microsoft.com/office/officeart/2016/7/layout/HorizontalActionList"/>
    <dgm:cxn modelId="{7F7EBE4A-707D-CC48-90FD-CA63661B4BC5}" type="presOf" srcId="{424182C5-42D4-4E53-9156-28FDFEB3DB14}" destId="{0211FE5D-FBE1-8C49-A242-029BCC88A5E4}" srcOrd="0" destOrd="0" presId="urn:microsoft.com/office/officeart/2016/7/layout/HorizontalActionList"/>
    <dgm:cxn modelId="{B4FD6861-9C69-4D06-823C-99C15875B414}" srcId="{424182C5-42D4-4E53-9156-28FDFEB3DB14}" destId="{4738E866-E77F-4817-8FA8-53F67EF77C72}" srcOrd="3" destOrd="0" parTransId="{7B258BC2-6525-45EE-9F4A-52A3344336E8}" sibTransId="{F51E29B1-99DF-47C0-9D1D-C25ADF5EFEF9}"/>
    <dgm:cxn modelId="{8D79C573-7845-447F-BE98-DBE85E001A58}" srcId="{424182C5-42D4-4E53-9156-28FDFEB3DB14}" destId="{36AC2A94-DB1D-4E7A-9FA7-328FD28A3992}" srcOrd="0" destOrd="0" parTransId="{3AAD429C-5E76-47DA-86E5-F65DAB063A81}" sibTransId="{29F32969-0291-4EEB-8AC3-483829BD77F7}"/>
    <dgm:cxn modelId="{C85C0E92-11B9-42C1-97A9-8BF1981D38B1}" srcId="{424182C5-42D4-4E53-9156-28FDFEB3DB14}" destId="{396C6AA8-6797-4F61-A4FA-5BA51F9F7402}" srcOrd="1" destOrd="0" parTransId="{C733813D-5A02-4842-A1A5-C4EE127D3327}" sibTransId="{9E292138-0ECD-44E2-819A-73E4EDAE604C}"/>
    <dgm:cxn modelId="{17036DB1-F626-464A-9D80-314265DC6715}" srcId="{36AC2A94-DB1D-4E7A-9FA7-328FD28A3992}" destId="{ECAA84FE-A756-4771-9EAA-36D108248633}" srcOrd="0" destOrd="0" parTransId="{65AC3FEB-109A-4BFF-8748-A7D370694F9B}" sibTransId="{677BE3C9-180B-41D0-BF06-B1A467507A22}"/>
    <dgm:cxn modelId="{AA93B2B7-2982-453E-99F4-D2E79BD32029}" srcId="{6802FC94-8EBB-4793-9E4C-CE45F0D04BF8}" destId="{5DFD31B1-859C-4D21-B9F5-4BCBEEF70B4C}" srcOrd="0" destOrd="0" parTransId="{3E2C8FE2-1014-474F-9473-25E39002698D}" sibTransId="{83450D92-BD26-4B7F-AE6D-3223D86DDD9B}"/>
    <dgm:cxn modelId="{E0B8BEC3-A0BB-1348-BD1E-00EFC882273A}" type="presOf" srcId="{02187EDE-880C-491A-9257-507348DE279F}" destId="{B856C5ED-4903-344B-8945-0887A1864E26}" srcOrd="0" destOrd="0" presId="urn:microsoft.com/office/officeart/2016/7/layout/HorizontalActionList"/>
    <dgm:cxn modelId="{CBF75BE5-F718-43EB-8A03-73F4B2A37360}" srcId="{424182C5-42D4-4E53-9156-28FDFEB3DB14}" destId="{6802FC94-8EBB-4793-9E4C-CE45F0D04BF8}" srcOrd="2" destOrd="0" parTransId="{370CAD8C-C8E4-4D93-B99E-E289A5595610}" sibTransId="{EF4B1F56-291A-4C02-A4C7-C122C044F2F2}"/>
    <dgm:cxn modelId="{523BC2E8-13DB-3F4B-B1CE-368400B9753F}" type="presOf" srcId="{5DFD31B1-859C-4D21-B9F5-4BCBEEF70B4C}" destId="{D948A226-1E3F-C84A-96F4-A89F03F1E363}" srcOrd="0" destOrd="0" presId="urn:microsoft.com/office/officeart/2016/7/layout/HorizontalActionList"/>
    <dgm:cxn modelId="{9CE09A6F-B740-2846-B954-AAF590030E19}" type="presParOf" srcId="{0211FE5D-FBE1-8C49-A242-029BCC88A5E4}" destId="{EE8A389B-6BD1-F548-B219-B654683A39AB}" srcOrd="0" destOrd="0" presId="urn:microsoft.com/office/officeart/2016/7/layout/HorizontalActionList"/>
    <dgm:cxn modelId="{11F1654E-2874-8746-B6B2-047D9C9A87FA}" type="presParOf" srcId="{EE8A389B-6BD1-F548-B219-B654683A39AB}" destId="{849D7343-5AB3-BF42-8A74-F8B9965C45DC}" srcOrd="0" destOrd="0" presId="urn:microsoft.com/office/officeart/2016/7/layout/HorizontalActionList"/>
    <dgm:cxn modelId="{1D17884A-7618-5240-B054-CB7778AB9025}" type="presParOf" srcId="{EE8A389B-6BD1-F548-B219-B654683A39AB}" destId="{2D00FC16-D89A-3C4C-B916-4248D9A57EEA}" srcOrd="1" destOrd="0" presId="urn:microsoft.com/office/officeart/2016/7/layout/HorizontalActionList"/>
    <dgm:cxn modelId="{F63ACB82-8627-554C-A228-91D3BC1769D2}" type="presParOf" srcId="{0211FE5D-FBE1-8C49-A242-029BCC88A5E4}" destId="{86442B19-71B7-834E-AE8B-18530B99757E}" srcOrd="1" destOrd="0" presId="urn:microsoft.com/office/officeart/2016/7/layout/HorizontalActionList"/>
    <dgm:cxn modelId="{31595C44-8E01-3C46-BCC4-DDE6584F791F}" type="presParOf" srcId="{0211FE5D-FBE1-8C49-A242-029BCC88A5E4}" destId="{81F3634F-8D85-E542-8406-5CEACEECFA4F}" srcOrd="2" destOrd="0" presId="urn:microsoft.com/office/officeart/2016/7/layout/HorizontalActionList"/>
    <dgm:cxn modelId="{06AD32D7-6C8B-874C-BD04-550E4F09D14F}" type="presParOf" srcId="{81F3634F-8D85-E542-8406-5CEACEECFA4F}" destId="{955134DD-8A28-594E-92CA-D957803B3365}" srcOrd="0" destOrd="0" presId="urn:microsoft.com/office/officeart/2016/7/layout/HorizontalActionList"/>
    <dgm:cxn modelId="{4D089ED3-F925-644B-8213-451C261FB92B}" type="presParOf" srcId="{81F3634F-8D85-E542-8406-5CEACEECFA4F}" destId="{B856C5ED-4903-344B-8945-0887A1864E26}" srcOrd="1" destOrd="0" presId="urn:microsoft.com/office/officeart/2016/7/layout/HorizontalActionList"/>
    <dgm:cxn modelId="{335C8F1C-C429-6E4E-926B-27BFB016C2C3}" type="presParOf" srcId="{0211FE5D-FBE1-8C49-A242-029BCC88A5E4}" destId="{29075C6A-44F8-0840-83F0-B5A2833CBBB1}" srcOrd="3" destOrd="0" presId="urn:microsoft.com/office/officeart/2016/7/layout/HorizontalActionList"/>
    <dgm:cxn modelId="{37954968-8B6B-9B4E-A506-2BAEC055AEFA}" type="presParOf" srcId="{0211FE5D-FBE1-8C49-A242-029BCC88A5E4}" destId="{6B933FAB-9F82-E243-916B-80AB9769DEC1}" srcOrd="4" destOrd="0" presId="urn:microsoft.com/office/officeart/2016/7/layout/HorizontalActionList"/>
    <dgm:cxn modelId="{FF8FF616-9A18-6F41-96B7-1980C6581411}" type="presParOf" srcId="{6B933FAB-9F82-E243-916B-80AB9769DEC1}" destId="{71C581A6-C60A-1F47-B171-D05A7E86F956}" srcOrd="0" destOrd="0" presId="urn:microsoft.com/office/officeart/2016/7/layout/HorizontalActionList"/>
    <dgm:cxn modelId="{B79B1098-6D74-2547-86D9-C29EE41637D5}" type="presParOf" srcId="{6B933FAB-9F82-E243-916B-80AB9769DEC1}" destId="{D948A226-1E3F-C84A-96F4-A89F03F1E363}" srcOrd="1" destOrd="0" presId="urn:microsoft.com/office/officeart/2016/7/layout/HorizontalActionList"/>
    <dgm:cxn modelId="{DB075280-69E3-CF40-9FCF-05B9DE15DDBF}" type="presParOf" srcId="{0211FE5D-FBE1-8C49-A242-029BCC88A5E4}" destId="{0D4EEFC2-45D5-B048-BCFC-25948BC6EAE5}" srcOrd="5" destOrd="0" presId="urn:microsoft.com/office/officeart/2016/7/layout/HorizontalActionList"/>
    <dgm:cxn modelId="{E2966E7D-3510-E648-A871-9F7E776FAF9C}" type="presParOf" srcId="{0211FE5D-FBE1-8C49-A242-029BCC88A5E4}" destId="{E5BA15BE-9D40-744B-B1BC-8561BD0E4AFC}" srcOrd="6" destOrd="0" presId="urn:microsoft.com/office/officeart/2016/7/layout/HorizontalActionList"/>
    <dgm:cxn modelId="{086EFBEC-9480-A64B-8CF3-513EBF534E65}" type="presParOf" srcId="{E5BA15BE-9D40-744B-B1BC-8561BD0E4AFC}" destId="{F2D62F2B-B297-0242-9AA1-AF8F5A811B6E}" srcOrd="0" destOrd="0" presId="urn:microsoft.com/office/officeart/2016/7/layout/HorizontalActionList"/>
    <dgm:cxn modelId="{508A48D2-F01E-884C-8A55-32758576B1EA}" type="presParOf" srcId="{E5BA15BE-9D40-744B-B1BC-8561BD0E4AFC}" destId="{0886D4CF-5BA0-8E47-8679-99FF6FD5780B}"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A00ED-F042-4B46-B197-7BAEDD13795E}">
      <dsp:nvSpPr>
        <dsp:cNvPr id="0" name=""/>
        <dsp:cNvSpPr/>
      </dsp:nvSpPr>
      <dsp:spPr>
        <a:xfrm>
          <a:off x="1282332" y="14097"/>
          <a:ext cx="1647000" cy="1647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FECBA1-3493-4C96-96D7-71EF37A8F6BC}">
      <dsp:nvSpPr>
        <dsp:cNvPr id="0" name=""/>
        <dsp:cNvSpPr/>
      </dsp:nvSpPr>
      <dsp:spPr>
        <a:xfrm>
          <a:off x="1633332" y="365097"/>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CDEC4C-0342-4A15-B615-91EC810610B8}">
      <dsp:nvSpPr>
        <dsp:cNvPr id="0" name=""/>
        <dsp:cNvSpPr/>
      </dsp:nvSpPr>
      <dsp:spPr>
        <a:xfrm>
          <a:off x="755832" y="2174097"/>
          <a:ext cx="2700000" cy="1334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When you encounter wildlife, the opportunity for observation may be brief.</a:t>
          </a:r>
          <a:endParaRPr lang="en-US" sz="1600" kern="1200" dirty="0"/>
        </a:p>
      </dsp:txBody>
      <dsp:txXfrm>
        <a:off x="755832" y="2174097"/>
        <a:ext cx="2700000" cy="1334267"/>
      </dsp:txXfrm>
    </dsp:sp>
    <dsp:sp modelId="{66A6CB73-6144-4FD9-B964-064C6CA147C2}">
      <dsp:nvSpPr>
        <dsp:cNvPr id="0" name=""/>
        <dsp:cNvSpPr/>
      </dsp:nvSpPr>
      <dsp:spPr>
        <a:xfrm>
          <a:off x="4454832" y="14097"/>
          <a:ext cx="1647000" cy="1647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000FA-353F-497A-B114-1E13399DCB71}">
      <dsp:nvSpPr>
        <dsp:cNvPr id="0" name=""/>
        <dsp:cNvSpPr/>
      </dsp:nvSpPr>
      <dsp:spPr>
        <a:xfrm>
          <a:off x="4805832" y="365097"/>
          <a:ext cx="945000" cy="94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33542F-98FE-4471-8C1C-5E8484AB6BE2}">
      <dsp:nvSpPr>
        <dsp:cNvPr id="0" name=""/>
        <dsp:cNvSpPr/>
      </dsp:nvSpPr>
      <dsp:spPr>
        <a:xfrm>
          <a:off x="3928332" y="2174097"/>
          <a:ext cx="2700000" cy="1334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In this lesson, you will learn how to take advantage of the situation by using deliberate observation techniques and getting your observations to paper as fast as possible. </a:t>
          </a:r>
          <a:endParaRPr lang="en-US" sz="1400" kern="1200" dirty="0"/>
        </a:p>
      </dsp:txBody>
      <dsp:txXfrm>
        <a:off x="3928332" y="2174097"/>
        <a:ext cx="2700000" cy="1334267"/>
      </dsp:txXfrm>
    </dsp:sp>
    <dsp:sp modelId="{654278A7-2291-49CA-A504-73EC027F3B5C}">
      <dsp:nvSpPr>
        <dsp:cNvPr id="0" name=""/>
        <dsp:cNvSpPr/>
      </dsp:nvSpPr>
      <dsp:spPr>
        <a:xfrm>
          <a:off x="7627332" y="14097"/>
          <a:ext cx="1647000" cy="1647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8585F-477F-4324-BF40-226BF128F6A8}">
      <dsp:nvSpPr>
        <dsp:cNvPr id="0" name=""/>
        <dsp:cNvSpPr/>
      </dsp:nvSpPr>
      <dsp:spPr>
        <a:xfrm>
          <a:off x="7978332" y="365097"/>
          <a:ext cx="945000" cy="945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115FC-6A90-48EF-AA7E-C287D69B25C4}">
      <dsp:nvSpPr>
        <dsp:cNvPr id="0" name=""/>
        <dsp:cNvSpPr/>
      </dsp:nvSpPr>
      <dsp:spPr>
        <a:xfrm>
          <a:off x="7100832" y="2174097"/>
          <a:ext cx="2700000" cy="1334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Having a plan for animal encounters allows you to be flexible and respond to the environment. </a:t>
          </a:r>
        </a:p>
      </dsp:txBody>
      <dsp:txXfrm>
        <a:off x="7100832" y="2174097"/>
        <a:ext cx="2700000" cy="1334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D7343-5AB3-BF42-8A74-F8B9965C45DC}">
      <dsp:nvSpPr>
        <dsp:cNvPr id="0" name=""/>
        <dsp:cNvSpPr/>
      </dsp:nvSpPr>
      <dsp:spPr>
        <a:xfrm>
          <a:off x="7438" y="870508"/>
          <a:ext cx="2544259" cy="76327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Question/Answer</a:t>
          </a:r>
        </a:p>
      </dsp:txBody>
      <dsp:txXfrm>
        <a:off x="7438" y="870508"/>
        <a:ext cx="2544259" cy="763277"/>
      </dsp:txXfrm>
    </dsp:sp>
    <dsp:sp modelId="{2D00FC16-D89A-3C4C-B916-4248D9A57EEA}">
      <dsp:nvSpPr>
        <dsp:cNvPr id="0" name=""/>
        <dsp:cNvSpPr/>
      </dsp:nvSpPr>
      <dsp:spPr>
        <a:xfrm>
          <a:off x="7438" y="1633786"/>
          <a:ext cx="2544259" cy="184824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Question/Answer form (Put as many words from the question into your answer.)</a:t>
          </a:r>
        </a:p>
      </dsp:txBody>
      <dsp:txXfrm>
        <a:off x="7438" y="1633786"/>
        <a:ext cx="2544259" cy="1848248"/>
      </dsp:txXfrm>
    </dsp:sp>
    <dsp:sp modelId="{955134DD-8A28-594E-92CA-D957803B3365}">
      <dsp:nvSpPr>
        <dsp:cNvPr id="0" name=""/>
        <dsp:cNvSpPr/>
      </dsp:nvSpPr>
      <dsp:spPr>
        <a:xfrm>
          <a:off x="2659592" y="870508"/>
          <a:ext cx="2544259" cy="76327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Answer</a:t>
          </a:r>
        </a:p>
      </dsp:txBody>
      <dsp:txXfrm>
        <a:off x="2659592" y="870508"/>
        <a:ext cx="2544259" cy="763277"/>
      </dsp:txXfrm>
    </dsp:sp>
    <dsp:sp modelId="{B856C5ED-4903-344B-8945-0887A1864E26}">
      <dsp:nvSpPr>
        <dsp:cNvPr id="0" name=""/>
        <dsp:cNvSpPr/>
      </dsp:nvSpPr>
      <dsp:spPr>
        <a:xfrm>
          <a:off x="2659592" y="1633786"/>
          <a:ext cx="2544259" cy="184824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Answer all questions, then put them in an order that makes sense for a paragraph.</a:t>
          </a:r>
        </a:p>
      </dsp:txBody>
      <dsp:txXfrm>
        <a:off x="2659592" y="1633786"/>
        <a:ext cx="2544259" cy="1848248"/>
      </dsp:txXfrm>
    </dsp:sp>
    <dsp:sp modelId="{71C581A6-C60A-1F47-B171-D05A7E86F956}">
      <dsp:nvSpPr>
        <dsp:cNvPr id="0" name=""/>
        <dsp:cNvSpPr/>
      </dsp:nvSpPr>
      <dsp:spPr>
        <a:xfrm>
          <a:off x="5311747" y="870508"/>
          <a:ext cx="2544259" cy="76327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Topic Sentence</a:t>
          </a:r>
        </a:p>
      </dsp:txBody>
      <dsp:txXfrm>
        <a:off x="5311747" y="870508"/>
        <a:ext cx="2544259" cy="763277"/>
      </dsp:txXfrm>
    </dsp:sp>
    <dsp:sp modelId="{D948A226-1E3F-C84A-96F4-A89F03F1E363}">
      <dsp:nvSpPr>
        <dsp:cNvPr id="0" name=""/>
        <dsp:cNvSpPr/>
      </dsp:nvSpPr>
      <dsp:spPr>
        <a:xfrm>
          <a:off x="5311747" y="1633786"/>
          <a:ext cx="2544259" cy="184824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dirty="0"/>
            <a:t>Begin with a topic sentence (“I studied an American Coot in a pond.”)</a:t>
          </a:r>
        </a:p>
      </dsp:txBody>
      <dsp:txXfrm>
        <a:off x="5311747" y="1633786"/>
        <a:ext cx="2544259" cy="1848248"/>
      </dsp:txXfrm>
    </dsp:sp>
    <dsp:sp modelId="{F2D62F2B-B297-0242-9AA1-AF8F5A811B6E}">
      <dsp:nvSpPr>
        <dsp:cNvPr id="0" name=""/>
        <dsp:cNvSpPr/>
      </dsp:nvSpPr>
      <dsp:spPr>
        <a:xfrm>
          <a:off x="7963901" y="870508"/>
          <a:ext cx="2544259" cy="76327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Closing Sentence</a:t>
          </a:r>
        </a:p>
      </dsp:txBody>
      <dsp:txXfrm>
        <a:off x="7963901" y="870508"/>
        <a:ext cx="2544259" cy="763277"/>
      </dsp:txXfrm>
    </dsp:sp>
    <dsp:sp modelId="{0886D4CF-5BA0-8E47-8679-99FF6FD5780B}">
      <dsp:nvSpPr>
        <dsp:cNvPr id="0" name=""/>
        <dsp:cNvSpPr/>
      </dsp:nvSpPr>
      <dsp:spPr>
        <a:xfrm>
          <a:off x="7963901" y="1633786"/>
          <a:ext cx="2544259" cy="184824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dirty="0"/>
            <a:t>End with a closing sentence (“It was challenging to capture my observations as quickly as possible.”)</a:t>
          </a:r>
        </a:p>
      </dsp:txBody>
      <dsp:txXfrm>
        <a:off x="7963901" y="1633786"/>
        <a:ext cx="2544259" cy="1848248"/>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83026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8279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9335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10/29/20</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3488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1653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2338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4194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0896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7020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8457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10/29/20</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7235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10/29/20</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10390473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30659E87-EF7A-4E10-B68E-C2D04C5F7DE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89"/>
          </a:xfrm>
          <a:prstGeom prst="rect">
            <a:avLst/>
          </a:prstGeom>
        </p:spPr>
      </p:pic>
      <p:sp>
        <p:nvSpPr>
          <p:cNvPr id="11" name="Rectangle 10">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852199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A29D64-067D-9446-90FF-559795B654F2}"/>
              </a:ext>
            </a:extLst>
          </p:cNvPr>
          <p:cNvSpPr>
            <a:spLocks noGrp="1"/>
          </p:cNvSpPr>
          <p:nvPr>
            <p:ph type="ctrTitle"/>
          </p:nvPr>
        </p:nvSpPr>
        <p:spPr>
          <a:xfrm>
            <a:off x="1104900" y="871538"/>
            <a:ext cx="6515100" cy="3202921"/>
          </a:xfrm>
        </p:spPr>
        <p:txBody>
          <a:bodyPr>
            <a:normAutofit/>
          </a:bodyPr>
          <a:lstStyle/>
          <a:p>
            <a:pPr algn="l"/>
            <a:r>
              <a:rPr lang="en-US" dirty="0">
                <a:solidFill>
                  <a:srgbClr val="FFFFFF"/>
                </a:solidFill>
              </a:rPr>
              <a:t>LESSON 8</a:t>
            </a:r>
          </a:p>
        </p:txBody>
      </p:sp>
      <p:sp>
        <p:nvSpPr>
          <p:cNvPr id="3" name="Subtitle 2">
            <a:extLst>
              <a:ext uri="{FF2B5EF4-FFF2-40B4-BE49-F238E27FC236}">
                <a16:creationId xmlns:a16="http://schemas.microsoft.com/office/drawing/2014/main" id="{9ADB8357-A4C1-E24B-BBFF-D180C893E031}"/>
              </a:ext>
            </a:extLst>
          </p:cNvPr>
          <p:cNvSpPr>
            <a:spLocks noGrp="1"/>
          </p:cNvSpPr>
          <p:nvPr>
            <p:ph type="subTitle" idx="1"/>
          </p:nvPr>
        </p:nvSpPr>
        <p:spPr>
          <a:xfrm>
            <a:off x="1104900" y="4464424"/>
            <a:ext cx="5208493" cy="1057834"/>
          </a:xfrm>
        </p:spPr>
        <p:txBody>
          <a:bodyPr>
            <a:normAutofit/>
          </a:bodyPr>
          <a:lstStyle/>
          <a:p>
            <a:pPr algn="l"/>
            <a:r>
              <a:rPr lang="en-US" sz="3200" dirty="0">
                <a:solidFill>
                  <a:srgbClr val="FFFFFF"/>
                </a:solidFill>
              </a:rPr>
              <a:t>ANIMAL ENCOUNTERS</a:t>
            </a:r>
          </a:p>
        </p:txBody>
      </p:sp>
      <p:cxnSp>
        <p:nvCxnSpPr>
          <p:cNvPr id="13" name="Straight Connector 12">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39206" y="3065930"/>
            <a:ext cx="2852793" cy="37977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172700" y="0"/>
            <a:ext cx="1358310"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78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72E772-FE1D-E742-8F25-D342973DD90B}"/>
              </a:ext>
            </a:extLst>
          </p:cNvPr>
          <p:cNvSpPr>
            <a:spLocks noGrp="1"/>
          </p:cNvSpPr>
          <p:nvPr>
            <p:ph type="title"/>
          </p:nvPr>
        </p:nvSpPr>
        <p:spPr>
          <a:xfrm>
            <a:off x="6096000" y="542926"/>
            <a:ext cx="5551668" cy="1671638"/>
          </a:xfrm>
        </p:spPr>
        <p:txBody>
          <a:bodyPr>
            <a:normAutofit/>
          </a:bodyPr>
          <a:lstStyle/>
          <a:p>
            <a:r>
              <a:rPr lang="en-US" sz="3400"/>
              <a:t>Modifying your strategy if the animal stays around</a:t>
            </a:r>
          </a:p>
        </p:txBody>
      </p:sp>
      <p:cxnSp>
        <p:nvCxnSpPr>
          <p:cNvPr id="14" name="Straight Connector 13">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Robin, bird with a red chest, with a colorful background">
            <a:extLst>
              <a:ext uri="{FF2B5EF4-FFF2-40B4-BE49-F238E27FC236}">
                <a16:creationId xmlns:a16="http://schemas.microsoft.com/office/drawing/2014/main" id="{788B8A0C-A400-354F-8110-B8DFF4456AC2}"/>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7B491334-AE21-A849-A332-A721ADED50CF}"/>
              </a:ext>
            </a:extLst>
          </p:cNvPr>
          <p:cNvSpPr>
            <a:spLocks noGrp="1"/>
          </p:cNvSpPr>
          <p:nvPr>
            <p:ph idx="1"/>
          </p:nvPr>
        </p:nvSpPr>
        <p:spPr>
          <a:xfrm>
            <a:off x="6096000" y="2226516"/>
            <a:ext cx="5310188" cy="4098083"/>
          </a:xfrm>
        </p:spPr>
        <p:txBody>
          <a:bodyPr anchor="t">
            <a:normAutofit lnSpcReduction="10000"/>
          </a:bodyPr>
          <a:lstStyle/>
          <a:p>
            <a:r>
              <a:rPr lang="en-US" dirty="0"/>
              <a:t>As time passes, you can begin to find the numbers hidden in your observations.</a:t>
            </a:r>
          </a:p>
          <a:p>
            <a:r>
              <a:rPr lang="en-US" dirty="0"/>
              <a:t>Count, measure, and time things.</a:t>
            </a:r>
          </a:p>
          <a:p>
            <a:pPr lvl="1"/>
            <a:r>
              <a:rPr lang="en-US" sz="2400" dirty="0"/>
              <a:t>For example, </a:t>
            </a:r>
          </a:p>
          <a:p>
            <a:pPr lvl="2"/>
            <a:r>
              <a:rPr lang="en-US" sz="2400" dirty="0"/>
              <a:t>you might time the number of seconds the animal spends doing different behaviors, </a:t>
            </a:r>
          </a:p>
          <a:p>
            <a:pPr lvl="2"/>
            <a:r>
              <a:rPr lang="en-US" sz="2400" dirty="0"/>
              <a:t>estimate the distance between the animal and the forest, </a:t>
            </a:r>
          </a:p>
          <a:p>
            <a:pPr lvl="2"/>
            <a:r>
              <a:rPr lang="en-US" sz="2400" dirty="0"/>
              <a:t>count the number of stripes on the animal.</a:t>
            </a:r>
          </a:p>
        </p:txBody>
      </p:sp>
    </p:spTree>
    <p:extLst>
      <p:ext uri="{BB962C8B-B14F-4D97-AF65-F5344CB8AC3E}">
        <p14:creationId xmlns:p14="http://schemas.microsoft.com/office/powerpoint/2010/main" val="366840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8275B8-C117-EE42-B9A1-764978E23534}"/>
              </a:ext>
            </a:extLst>
          </p:cNvPr>
          <p:cNvSpPr>
            <a:spLocks noGrp="1"/>
          </p:cNvSpPr>
          <p:nvPr>
            <p:ph type="title"/>
          </p:nvPr>
        </p:nvSpPr>
        <p:spPr>
          <a:xfrm>
            <a:off x="6096000" y="542926"/>
            <a:ext cx="5551668" cy="1671638"/>
          </a:xfrm>
        </p:spPr>
        <p:txBody>
          <a:bodyPr>
            <a:normAutofit/>
          </a:bodyPr>
          <a:lstStyle/>
          <a:p>
            <a:r>
              <a:rPr lang="en-US" dirty="0"/>
              <a:t>Ask questions</a:t>
            </a:r>
          </a:p>
        </p:txBody>
      </p:sp>
      <p:cxnSp>
        <p:nvCxnSpPr>
          <p:cNvPr id="14" name="Straight Connector 13">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Robin, bird with a red chest, with a colorful background">
            <a:extLst>
              <a:ext uri="{FF2B5EF4-FFF2-40B4-BE49-F238E27FC236}">
                <a16:creationId xmlns:a16="http://schemas.microsoft.com/office/drawing/2014/main" id="{047A39F6-9663-DD48-AAA1-485680224A46}"/>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D475102E-C81B-0746-8A24-07C793E54A15}"/>
              </a:ext>
            </a:extLst>
          </p:cNvPr>
          <p:cNvSpPr>
            <a:spLocks noGrp="1"/>
          </p:cNvSpPr>
          <p:nvPr>
            <p:ph idx="1"/>
          </p:nvPr>
        </p:nvSpPr>
        <p:spPr>
          <a:xfrm>
            <a:off x="6096000" y="2226516"/>
            <a:ext cx="5310188" cy="4098083"/>
          </a:xfrm>
        </p:spPr>
        <p:txBody>
          <a:bodyPr anchor="t">
            <a:normAutofit/>
          </a:bodyPr>
          <a:lstStyle/>
          <a:p>
            <a:r>
              <a:rPr lang="en-US" dirty="0"/>
              <a:t>Take a moment to focus on asking and recording questions. </a:t>
            </a:r>
          </a:p>
          <a:p>
            <a:r>
              <a:rPr lang="en-US" dirty="0"/>
              <a:t>Make a question mark icon and list as many questions as you can come up with below it. </a:t>
            </a:r>
          </a:p>
          <a:p>
            <a:r>
              <a:rPr lang="en-US" dirty="0"/>
              <a:t>Then go back to observing and add in questions as they come to you.</a:t>
            </a:r>
          </a:p>
        </p:txBody>
      </p:sp>
    </p:spTree>
    <p:extLst>
      <p:ext uri="{BB962C8B-B14F-4D97-AF65-F5344CB8AC3E}">
        <p14:creationId xmlns:p14="http://schemas.microsoft.com/office/powerpoint/2010/main" val="394643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A9C2FA-5C7A-EF4F-8BC7-DA4B87D8A3B7}"/>
              </a:ext>
            </a:extLst>
          </p:cNvPr>
          <p:cNvSpPr>
            <a:spLocks noGrp="1"/>
          </p:cNvSpPr>
          <p:nvPr>
            <p:ph type="title"/>
          </p:nvPr>
        </p:nvSpPr>
        <p:spPr>
          <a:xfrm>
            <a:off x="6096000" y="542926"/>
            <a:ext cx="5551668" cy="1671638"/>
          </a:xfrm>
        </p:spPr>
        <p:txBody>
          <a:bodyPr>
            <a:normAutofit/>
          </a:bodyPr>
          <a:lstStyle/>
          <a:p>
            <a:r>
              <a:rPr lang="en-US" sz="3700"/>
              <a:t>When the animal leaves</a:t>
            </a:r>
            <a:br>
              <a:rPr lang="en-US" sz="3700"/>
            </a:br>
            <a:endParaRPr lang="en-US" sz="3700"/>
          </a:p>
        </p:txBody>
      </p:sp>
      <p:cxnSp>
        <p:nvCxnSpPr>
          <p:cNvPr id="14" name="Straight Connector 13">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Robin, bird with a red chest, with a colorful background">
            <a:extLst>
              <a:ext uri="{FF2B5EF4-FFF2-40B4-BE49-F238E27FC236}">
                <a16:creationId xmlns:a16="http://schemas.microsoft.com/office/drawing/2014/main" id="{1279883E-6B43-DB4C-BE20-20C171BAC6FA}"/>
              </a:ext>
            </a:extLst>
          </p:cNvPr>
          <p:cNvPicPr>
            <a:picLocks noChangeAspect="1"/>
          </p:cNvPicPr>
          <p:nvPr/>
        </p:nvPicPr>
        <p:blipFill>
          <a:blip r:embed="rId2"/>
          <a:stretch>
            <a:fillRect/>
          </a:stretch>
        </p:blipFill>
        <p:spPr>
          <a:xfrm>
            <a:off x="544332" y="1765191"/>
            <a:ext cx="4967288" cy="3315664"/>
          </a:xfrm>
          <a:prstGeom prst="rect">
            <a:avLst/>
          </a:prstGeom>
        </p:spPr>
      </p:pic>
      <p:sp>
        <p:nvSpPr>
          <p:cNvPr id="3" name="Content Placeholder 2">
            <a:extLst>
              <a:ext uri="{FF2B5EF4-FFF2-40B4-BE49-F238E27FC236}">
                <a16:creationId xmlns:a16="http://schemas.microsoft.com/office/drawing/2014/main" id="{3632240C-64E2-334E-A4AA-7B54F506CDBA}"/>
              </a:ext>
            </a:extLst>
          </p:cNvPr>
          <p:cNvSpPr>
            <a:spLocks noGrp="1"/>
          </p:cNvSpPr>
          <p:nvPr>
            <p:ph idx="1"/>
          </p:nvPr>
        </p:nvSpPr>
        <p:spPr>
          <a:xfrm>
            <a:off x="6096000" y="2226516"/>
            <a:ext cx="5310188" cy="4098083"/>
          </a:xfrm>
        </p:spPr>
        <p:txBody>
          <a:bodyPr anchor="t">
            <a:normAutofit/>
          </a:bodyPr>
          <a:lstStyle/>
          <a:p>
            <a:pPr>
              <a:lnSpc>
                <a:spcPct val="90000"/>
              </a:lnSpc>
            </a:pPr>
            <a:r>
              <a:rPr lang="en-US" sz="1700" dirty="0"/>
              <a:t>Complete field notes from memory, adding in details that haven’t been recorded yet.</a:t>
            </a:r>
          </a:p>
          <a:p>
            <a:pPr lvl="1">
              <a:lnSpc>
                <a:spcPct val="90000"/>
              </a:lnSpc>
            </a:pPr>
            <a:r>
              <a:rPr lang="en-US" sz="1700" dirty="0"/>
              <a:t>This will be easy if you described your observations </a:t>
            </a:r>
            <a:r>
              <a:rPr lang="en-US" sz="1700" b="1" u="sng" dirty="0"/>
              <a:t>aloud</a:t>
            </a:r>
            <a:r>
              <a:rPr lang="en-US" sz="1700" dirty="0"/>
              <a:t>. </a:t>
            </a:r>
          </a:p>
          <a:p>
            <a:pPr>
              <a:lnSpc>
                <a:spcPct val="90000"/>
              </a:lnSpc>
            </a:pPr>
            <a:r>
              <a:rPr lang="en-US" sz="1700" dirty="0"/>
              <a:t>In time we will forget the details we do not put down on paper. Think for a moment about details or behaviors you observed that are not recorded in your notes.</a:t>
            </a:r>
          </a:p>
          <a:p>
            <a:pPr>
              <a:lnSpc>
                <a:spcPct val="90000"/>
              </a:lnSpc>
            </a:pPr>
            <a:r>
              <a:rPr lang="en-US" sz="1700" dirty="0"/>
              <a:t>Take another </a:t>
            </a:r>
            <a:r>
              <a:rPr lang="en-US" sz="1700" u="sng" dirty="0"/>
              <a:t>five minutes </a:t>
            </a:r>
            <a:r>
              <a:rPr lang="en-US" sz="1700" dirty="0"/>
              <a:t>to fill out the rest of your notes.</a:t>
            </a:r>
          </a:p>
          <a:p>
            <a:pPr lvl="1">
              <a:lnSpc>
                <a:spcPct val="90000"/>
              </a:lnSpc>
            </a:pPr>
            <a:r>
              <a:rPr lang="en-US" sz="1700" dirty="0"/>
              <a:t>This could be written descriptions or more details in your drawings. </a:t>
            </a:r>
          </a:p>
          <a:p>
            <a:pPr>
              <a:lnSpc>
                <a:spcPct val="90000"/>
              </a:lnSpc>
            </a:pPr>
            <a:r>
              <a:rPr lang="en-US" sz="2100" dirty="0"/>
              <a:t>When you are finished with your journal page, look up information on your animal. Cite your source and write all about your animal. Become an expert!</a:t>
            </a:r>
          </a:p>
        </p:txBody>
      </p:sp>
    </p:spTree>
    <p:extLst>
      <p:ext uri="{BB962C8B-B14F-4D97-AF65-F5344CB8AC3E}">
        <p14:creationId xmlns:p14="http://schemas.microsoft.com/office/powerpoint/2010/main" val="177182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DF54F-483C-9F4C-BE5D-75F2BB82BF36}"/>
              </a:ext>
            </a:extLst>
          </p:cNvPr>
          <p:cNvSpPr>
            <a:spLocks noGrp="1"/>
          </p:cNvSpPr>
          <p:nvPr>
            <p:ph type="title"/>
          </p:nvPr>
        </p:nvSpPr>
        <p:spPr>
          <a:xfrm>
            <a:off x="966983" y="115376"/>
            <a:ext cx="6008914" cy="1368868"/>
          </a:xfrm>
        </p:spPr>
        <p:txBody>
          <a:bodyPr>
            <a:normAutofit/>
          </a:bodyPr>
          <a:lstStyle/>
          <a:p>
            <a:r>
              <a:rPr lang="en-US" dirty="0"/>
              <a:t>Two drawing techniques</a:t>
            </a:r>
          </a:p>
        </p:txBody>
      </p:sp>
      <p:sp>
        <p:nvSpPr>
          <p:cNvPr id="3" name="Content Placeholder 2">
            <a:extLst>
              <a:ext uri="{FF2B5EF4-FFF2-40B4-BE49-F238E27FC236}">
                <a16:creationId xmlns:a16="http://schemas.microsoft.com/office/drawing/2014/main" id="{54D68FD9-5AD7-294E-AE11-065C86859563}"/>
              </a:ext>
            </a:extLst>
          </p:cNvPr>
          <p:cNvSpPr>
            <a:spLocks noGrp="1"/>
          </p:cNvSpPr>
          <p:nvPr>
            <p:ph idx="1"/>
          </p:nvPr>
        </p:nvSpPr>
        <p:spPr>
          <a:xfrm>
            <a:off x="142012" y="1762539"/>
            <a:ext cx="7151914" cy="4824873"/>
          </a:xfrm>
        </p:spPr>
        <p:txBody>
          <a:bodyPr>
            <a:normAutofit fontScale="85000" lnSpcReduction="20000"/>
          </a:bodyPr>
          <a:lstStyle/>
          <a:p>
            <a:pPr>
              <a:lnSpc>
                <a:spcPct val="90000"/>
              </a:lnSpc>
            </a:pPr>
            <a:r>
              <a:rPr lang="en-US" sz="3600" b="1" dirty="0"/>
              <a:t>Contour Drawing</a:t>
            </a:r>
            <a:r>
              <a:rPr lang="en-US" sz="2800" dirty="0"/>
              <a:t>: Try lightly drawing the outline of the animal you’re studying first. Then use your eraser to make adjustments. After you have all the proportions the way you want them, color your drawing.</a:t>
            </a:r>
          </a:p>
          <a:p>
            <a:pPr>
              <a:lnSpc>
                <a:spcPct val="90000"/>
              </a:lnSpc>
            </a:pPr>
            <a:endParaRPr lang="en-US" sz="2800" dirty="0"/>
          </a:p>
          <a:p>
            <a:pPr>
              <a:lnSpc>
                <a:spcPct val="90000"/>
              </a:lnSpc>
            </a:pPr>
            <a:r>
              <a:rPr lang="en-US" sz="3600" b="1" dirty="0"/>
              <a:t>Geometric shapes: </a:t>
            </a:r>
            <a:r>
              <a:rPr lang="en-US" sz="2800" dirty="0"/>
              <a:t>If the animal is too difficult to draw as a contour, break down the parts of the animal into general geometric shapes next to one another. Draw the geometric shapes very lightly with your pencil. Then use your eraser  and pencil to adjust the shapes to the actual shape of your animal. After you have all the proportions the way you want them, color your drawing. </a:t>
            </a:r>
          </a:p>
          <a:p>
            <a:pPr>
              <a:lnSpc>
                <a:spcPct val="90000"/>
              </a:lnSpc>
            </a:pPr>
            <a:endParaRPr lang="en-US" sz="2800" dirty="0"/>
          </a:p>
          <a:p>
            <a:pPr>
              <a:lnSpc>
                <a:spcPct val="90000"/>
              </a:lnSpc>
            </a:pPr>
            <a:r>
              <a:rPr lang="en-US" sz="2800" dirty="0"/>
              <a:t>ALWAYS begin with a light pencil sketch that you can erase easily. Finish with colors as your last step.  </a:t>
            </a:r>
          </a:p>
        </p:txBody>
      </p:sp>
      <p:cxnSp>
        <p:nvCxnSpPr>
          <p:cNvPr id="11" name="Straight Connector 10">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576FAA9-C184-4B03-AB64-2F1C7F391616}"/>
              </a:ext>
            </a:extLst>
          </p:cNvPr>
          <p:cNvPicPr>
            <a:picLocks noChangeAspect="1"/>
          </p:cNvPicPr>
          <p:nvPr/>
        </p:nvPicPr>
        <p:blipFill rotWithShape="1">
          <a:blip r:embed="rId2"/>
          <a:srcRect l="30058" r="23702"/>
          <a:stretch/>
        </p:blipFill>
        <p:spPr>
          <a:xfrm>
            <a:off x="7963785" y="10"/>
            <a:ext cx="4228215" cy="6857990"/>
          </a:xfrm>
          <a:prstGeom prst="rect">
            <a:avLst/>
          </a:prstGeom>
        </p:spPr>
      </p:pic>
    </p:spTree>
    <p:extLst>
      <p:ext uri="{BB962C8B-B14F-4D97-AF65-F5344CB8AC3E}">
        <p14:creationId xmlns:p14="http://schemas.microsoft.com/office/powerpoint/2010/main" val="72806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473138-80B8-5F42-A0BE-CAF184AFC53C}"/>
              </a:ext>
            </a:extLst>
          </p:cNvPr>
          <p:cNvSpPr>
            <a:spLocks noGrp="1"/>
          </p:cNvSpPr>
          <p:nvPr>
            <p:ph type="title"/>
          </p:nvPr>
        </p:nvSpPr>
        <p:spPr>
          <a:xfrm>
            <a:off x="5831406" y="450574"/>
            <a:ext cx="5711752" cy="5958888"/>
          </a:xfrm>
        </p:spPr>
        <p:txBody>
          <a:bodyPr vert="horz" lIns="91440" tIns="45720" rIns="91440" bIns="45720" rtlCol="0" anchor="t">
            <a:normAutofit/>
          </a:bodyPr>
          <a:lstStyle/>
          <a:p>
            <a:r>
              <a:rPr lang="en-US" sz="2400" b="1" i="0" dirty="0">
                <a:solidFill>
                  <a:schemeClr val="accent1">
                    <a:lumMod val="50000"/>
                  </a:schemeClr>
                </a:solidFill>
              </a:rPr>
              <a:t>Here’s what I got done before the Coot disappeared into the </a:t>
            </a:r>
            <a:r>
              <a:rPr lang="en-US" sz="2400" b="1" i="0" cap="none" dirty="0">
                <a:solidFill>
                  <a:schemeClr val="accent1">
                    <a:lumMod val="50000"/>
                  </a:schemeClr>
                </a:solidFill>
              </a:rPr>
              <a:t>Cattails:</a:t>
            </a:r>
            <a:br>
              <a:rPr lang="en-US" sz="2400" cap="none" dirty="0"/>
            </a:br>
            <a:br>
              <a:rPr lang="en-US" sz="2400" cap="none" dirty="0"/>
            </a:br>
            <a:r>
              <a:rPr lang="en-US" sz="2400" i="0" cap="none" dirty="0">
                <a:latin typeface="Abadi" panose="020F0502020204030204" pitchFamily="34" charset="0"/>
              </a:rPr>
              <a:t>1. Lots of descriptions written down after I said them aloud.</a:t>
            </a:r>
            <a:br>
              <a:rPr lang="en-US" sz="2400" i="0" cap="none" dirty="0">
                <a:latin typeface="Abadi" panose="020F0502020204030204" pitchFamily="34" charset="0"/>
              </a:rPr>
            </a:br>
            <a:br>
              <a:rPr lang="en-US" sz="2400" i="0" cap="none" dirty="0">
                <a:latin typeface="Abadi" panose="020F0502020204030204" pitchFamily="34" charset="0"/>
              </a:rPr>
            </a:br>
            <a:r>
              <a:rPr lang="en-US" sz="2400" i="0" cap="none" dirty="0">
                <a:latin typeface="Abadi" panose="020F0502020204030204" pitchFamily="34" charset="0"/>
              </a:rPr>
              <a:t>2. Small landscape picture</a:t>
            </a:r>
            <a:br>
              <a:rPr lang="en-US" sz="2400" i="0" cap="none" dirty="0">
                <a:latin typeface="Abadi" panose="020F0502020204030204" pitchFamily="34" charset="0"/>
              </a:rPr>
            </a:br>
            <a:br>
              <a:rPr lang="en-US" sz="2400" i="0" cap="none" dirty="0">
                <a:latin typeface="Abadi" panose="020F0502020204030204" pitchFamily="34" charset="0"/>
              </a:rPr>
            </a:br>
            <a:r>
              <a:rPr lang="en-US" sz="2400" i="0" cap="none" dirty="0">
                <a:latin typeface="Abadi" panose="020F0502020204030204" pitchFamily="34" charset="0"/>
              </a:rPr>
              <a:t>3. Three drawings in different positions</a:t>
            </a:r>
            <a:br>
              <a:rPr lang="en-US" sz="2400" i="0" cap="none" dirty="0">
                <a:latin typeface="Abadi" panose="020F0502020204030204" pitchFamily="34" charset="0"/>
              </a:rPr>
            </a:br>
            <a:br>
              <a:rPr lang="en-US" sz="2400" i="0" cap="none" dirty="0">
                <a:latin typeface="Abadi" panose="020F0502020204030204" pitchFamily="34" charset="0"/>
              </a:rPr>
            </a:br>
            <a:r>
              <a:rPr lang="en-US" sz="2400" i="0" cap="none" dirty="0">
                <a:latin typeface="Abadi" panose="020F0502020204030204" pitchFamily="34" charset="0"/>
              </a:rPr>
              <a:t>4. Close up study of head and tail.</a:t>
            </a:r>
            <a:br>
              <a:rPr lang="en-US" sz="2400" i="0" cap="none" dirty="0">
                <a:latin typeface="Abadi" panose="020F0502020204030204" pitchFamily="34" charset="0"/>
              </a:rPr>
            </a:br>
            <a:br>
              <a:rPr lang="en-US" sz="2400" i="0" cap="none" dirty="0">
                <a:latin typeface="Abadi" panose="020F0502020204030204" pitchFamily="34" charset="0"/>
              </a:rPr>
            </a:br>
            <a:r>
              <a:rPr lang="en-US" sz="2400" i="0" cap="none" dirty="0">
                <a:latin typeface="Abadi" panose="020F0502020204030204" pitchFamily="34" charset="0"/>
              </a:rPr>
              <a:t>5. List of questions with “?” icon.</a:t>
            </a:r>
            <a:endParaRPr lang="en-US" sz="2400" i="0" dirty="0">
              <a:latin typeface="Abadi" panose="020F0502020204030204" pitchFamily="34" charset="0"/>
            </a:endParaRPr>
          </a:p>
        </p:txBody>
      </p:sp>
      <p:sp>
        <p:nvSpPr>
          <p:cNvPr id="51" name="Freeform: Shape 50">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5"/>
            <a:ext cx="4584879" cy="686397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Lst>
            <a:ahLst/>
            <a:cxnLst>
              <a:cxn ang="0">
                <a:pos x="connsiteX0" y="connsiteY0"/>
              </a:cxn>
              <a:cxn ang="0">
                <a:pos x="connsiteX1" y="connsiteY1"/>
              </a:cxn>
              <a:cxn ang="0">
                <a:pos x="connsiteX2" y="connsiteY2"/>
              </a:cxn>
              <a:cxn ang="0">
                <a:pos x="connsiteX3" y="connsiteY3"/>
              </a:cxn>
            </a:cxnLst>
            <a:rect l="l" t="t" r="r" b="b"/>
            <a:pathLst>
              <a:path w="4584879" h="6863976">
                <a:moveTo>
                  <a:pt x="0" y="0"/>
                </a:moveTo>
                <a:lnTo>
                  <a:pt x="4584879" y="0"/>
                </a:lnTo>
                <a:lnTo>
                  <a:pt x="2493114" y="6863976"/>
                </a:lnTo>
                <a:lnTo>
                  <a:pt x="0" y="68639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10013" y="-8965"/>
            <a:ext cx="708298" cy="68699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401236"/>
            <a:ext cx="4011413" cy="345676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 letter&#10;&#10;Description automatically generated">
            <a:extLst>
              <a:ext uri="{FF2B5EF4-FFF2-40B4-BE49-F238E27FC236}">
                <a16:creationId xmlns:a16="http://schemas.microsoft.com/office/drawing/2014/main" id="{5703AE31-69D8-5B42-8069-FCC9235811D9}"/>
              </a:ext>
            </a:extLst>
          </p:cNvPr>
          <p:cNvPicPr>
            <a:picLocks noGrp="1" noChangeAspect="1"/>
          </p:cNvPicPr>
          <p:nvPr>
            <p:ph idx="1"/>
          </p:nvPr>
        </p:nvPicPr>
        <p:blipFill>
          <a:blip r:embed="rId2"/>
          <a:stretch>
            <a:fillRect/>
          </a:stretch>
        </p:blipFill>
        <p:spPr>
          <a:xfrm>
            <a:off x="186612" y="-3819"/>
            <a:ext cx="5452110" cy="6858000"/>
          </a:xfrm>
          <a:prstGeom prst="rect">
            <a:avLst/>
          </a:prstGeom>
        </p:spPr>
      </p:pic>
      <p:cxnSp>
        <p:nvCxnSpPr>
          <p:cNvPr id="7" name="Straight Arrow Connector 6">
            <a:extLst>
              <a:ext uri="{FF2B5EF4-FFF2-40B4-BE49-F238E27FC236}">
                <a16:creationId xmlns:a16="http://schemas.microsoft.com/office/drawing/2014/main" id="{E5189C4A-701A-214A-B958-BF5DE86EA4A2}"/>
              </a:ext>
            </a:extLst>
          </p:cNvPr>
          <p:cNvCxnSpPr/>
          <p:nvPr/>
        </p:nvCxnSpPr>
        <p:spPr>
          <a:xfrm flipH="1" flipV="1">
            <a:off x="5030795" y="1364974"/>
            <a:ext cx="891695" cy="64935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A901F3-EAF6-BE4A-8796-8BD1CCF1F67A}"/>
              </a:ext>
            </a:extLst>
          </p:cNvPr>
          <p:cNvCxnSpPr>
            <a:cxnSpLocks/>
          </p:cNvCxnSpPr>
          <p:nvPr/>
        </p:nvCxnSpPr>
        <p:spPr>
          <a:xfrm flipH="1">
            <a:off x="5030795" y="2014330"/>
            <a:ext cx="891695" cy="152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D81914-B08D-5C44-B433-4973D6F32839}"/>
              </a:ext>
            </a:extLst>
          </p:cNvPr>
          <p:cNvCxnSpPr>
            <a:cxnSpLocks/>
          </p:cNvCxnSpPr>
          <p:nvPr/>
        </p:nvCxnSpPr>
        <p:spPr>
          <a:xfrm flipH="1" flipV="1">
            <a:off x="2284687" y="2170551"/>
            <a:ext cx="3569229" cy="78214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07F5D87-B2BB-DD42-AA62-4989780BB3C4}"/>
              </a:ext>
            </a:extLst>
          </p:cNvPr>
          <p:cNvCxnSpPr>
            <a:cxnSpLocks/>
          </p:cNvCxnSpPr>
          <p:nvPr/>
        </p:nvCxnSpPr>
        <p:spPr>
          <a:xfrm flipH="1" flipV="1">
            <a:off x="3983962" y="2319130"/>
            <a:ext cx="1938528" cy="12810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17F9F5B-5828-A54A-BBAE-DE46D9B2FDF8}"/>
              </a:ext>
            </a:extLst>
          </p:cNvPr>
          <p:cNvCxnSpPr>
            <a:cxnSpLocks/>
          </p:cNvCxnSpPr>
          <p:nvPr/>
        </p:nvCxnSpPr>
        <p:spPr>
          <a:xfrm flipH="1">
            <a:off x="2086286" y="3609134"/>
            <a:ext cx="3836205" cy="1434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067E996-B23E-BD4F-A2B6-2DF0822E4384}"/>
              </a:ext>
            </a:extLst>
          </p:cNvPr>
          <p:cNvCxnSpPr>
            <a:cxnSpLocks/>
          </p:cNvCxnSpPr>
          <p:nvPr/>
        </p:nvCxnSpPr>
        <p:spPr>
          <a:xfrm flipH="1">
            <a:off x="4069301" y="3603987"/>
            <a:ext cx="1864438" cy="7271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A01F9E9-DDE4-B742-9F07-6320FFFFDF16}"/>
              </a:ext>
            </a:extLst>
          </p:cNvPr>
          <p:cNvCxnSpPr>
            <a:cxnSpLocks/>
          </p:cNvCxnSpPr>
          <p:nvPr/>
        </p:nvCxnSpPr>
        <p:spPr>
          <a:xfrm flipH="1" flipV="1">
            <a:off x="5155934" y="4539024"/>
            <a:ext cx="766557" cy="176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2A82420-002F-194F-8D20-8149510E4200}"/>
              </a:ext>
            </a:extLst>
          </p:cNvPr>
          <p:cNvCxnSpPr>
            <a:cxnSpLocks/>
          </p:cNvCxnSpPr>
          <p:nvPr/>
        </p:nvCxnSpPr>
        <p:spPr>
          <a:xfrm flipH="1" flipV="1">
            <a:off x="3514681" y="3379304"/>
            <a:ext cx="2407810" cy="11773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F41C73D-E28E-F24C-B543-AB41521FE40D}"/>
              </a:ext>
            </a:extLst>
          </p:cNvPr>
          <p:cNvCxnSpPr>
            <a:cxnSpLocks/>
          </p:cNvCxnSpPr>
          <p:nvPr/>
        </p:nvCxnSpPr>
        <p:spPr>
          <a:xfrm flipH="1">
            <a:off x="946631" y="5251333"/>
            <a:ext cx="4907285" cy="3655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651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C7D429-4782-2C4A-874F-B7D863D5213D}"/>
              </a:ext>
            </a:extLst>
          </p:cNvPr>
          <p:cNvSpPr>
            <a:spLocks noGrp="1"/>
          </p:cNvSpPr>
          <p:nvPr>
            <p:ph type="title"/>
          </p:nvPr>
        </p:nvSpPr>
        <p:spPr>
          <a:xfrm>
            <a:off x="5769413" y="806319"/>
            <a:ext cx="5450958" cy="5344387"/>
          </a:xfrm>
        </p:spPr>
        <p:txBody>
          <a:bodyPr vert="horz" lIns="91440" tIns="45720" rIns="91440" bIns="45720" rtlCol="0" anchor="t">
            <a:normAutofit/>
          </a:bodyPr>
          <a:lstStyle/>
          <a:p>
            <a:r>
              <a:rPr lang="en-US" sz="2800" b="1" i="0" dirty="0">
                <a:latin typeface="Abadi" panose="020B0604020104020204" pitchFamily="34" charset="0"/>
              </a:rPr>
              <a:t>I continued to work on the journal page</a:t>
            </a:r>
            <a:br>
              <a:rPr lang="en-US" sz="2800" i="0" dirty="0"/>
            </a:br>
            <a:br>
              <a:rPr lang="en-US" sz="2800" i="0" dirty="0"/>
            </a:br>
            <a:r>
              <a:rPr lang="en-US" sz="2800" i="0" dirty="0"/>
              <a:t>1. </a:t>
            </a:r>
            <a:r>
              <a:rPr lang="en-US" sz="2800" i="0" cap="none" dirty="0">
                <a:latin typeface="Abadi" panose="020B0604020104020204" pitchFamily="34" charset="0"/>
              </a:rPr>
              <a:t>I corrected shapes. </a:t>
            </a:r>
            <a:br>
              <a:rPr lang="en-US" sz="2800" i="0" cap="none" dirty="0">
                <a:latin typeface="Abadi" panose="020B0604020104020204" pitchFamily="34" charset="0"/>
              </a:rPr>
            </a:br>
            <a:br>
              <a:rPr lang="en-US" sz="2800" i="0" cap="none" dirty="0">
                <a:latin typeface="Abadi" panose="020B0604020104020204" pitchFamily="34" charset="0"/>
              </a:rPr>
            </a:br>
            <a:r>
              <a:rPr lang="en-US" sz="2800" i="0" cap="none" dirty="0">
                <a:latin typeface="Abadi" panose="020B0604020104020204" pitchFamily="34" charset="0"/>
              </a:rPr>
              <a:t>2. I added details (like the reflection of the coot in the water).</a:t>
            </a:r>
            <a:br>
              <a:rPr lang="en-US" sz="2800" i="0" cap="none" dirty="0">
                <a:latin typeface="Abadi" panose="020B0604020104020204" pitchFamily="34" charset="0"/>
              </a:rPr>
            </a:br>
            <a:br>
              <a:rPr lang="en-US" sz="2800" i="0" cap="none" dirty="0">
                <a:latin typeface="Abadi" panose="020B0604020104020204" pitchFamily="34" charset="0"/>
              </a:rPr>
            </a:br>
            <a:r>
              <a:rPr lang="en-US" sz="2800" i="0" cap="none" dirty="0">
                <a:latin typeface="Abadi" panose="020B0604020104020204" pitchFamily="34" charset="0"/>
              </a:rPr>
              <a:t>3. I added more ABC’s and 123’s.</a:t>
            </a:r>
            <a:br>
              <a:rPr lang="en-US" sz="2800" i="0" cap="none" dirty="0">
                <a:latin typeface="Abadi" panose="020B0604020104020204" pitchFamily="34" charset="0"/>
              </a:rPr>
            </a:br>
            <a:br>
              <a:rPr lang="en-US" sz="2800" i="0" cap="none" dirty="0">
                <a:latin typeface="Abadi" panose="020B0604020104020204" pitchFamily="34" charset="0"/>
              </a:rPr>
            </a:br>
            <a:r>
              <a:rPr lang="en-US" sz="2800" i="0" cap="none" dirty="0">
                <a:latin typeface="Abadi" panose="020B0604020104020204" pitchFamily="34" charset="0"/>
              </a:rPr>
              <a:t>4. I colored my drawings last.</a:t>
            </a:r>
            <a:endParaRPr lang="en-US" sz="2800" i="0" dirty="0">
              <a:latin typeface="Abadi" panose="020B0604020104020204" pitchFamily="34" charset="0"/>
            </a:endParaRPr>
          </a:p>
        </p:txBody>
      </p:sp>
      <p:sp>
        <p:nvSpPr>
          <p:cNvPr id="26" name="Freeform: Shape 25">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5"/>
            <a:ext cx="4584879" cy="686397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Lst>
            <a:ahLst/>
            <a:cxnLst>
              <a:cxn ang="0">
                <a:pos x="connsiteX0" y="connsiteY0"/>
              </a:cxn>
              <a:cxn ang="0">
                <a:pos x="connsiteX1" y="connsiteY1"/>
              </a:cxn>
              <a:cxn ang="0">
                <a:pos x="connsiteX2" y="connsiteY2"/>
              </a:cxn>
              <a:cxn ang="0">
                <a:pos x="connsiteX3" y="connsiteY3"/>
              </a:cxn>
            </a:cxnLst>
            <a:rect l="l" t="t" r="r" b="b"/>
            <a:pathLst>
              <a:path w="4584879" h="6863976">
                <a:moveTo>
                  <a:pt x="0" y="0"/>
                </a:moveTo>
                <a:lnTo>
                  <a:pt x="4584879" y="0"/>
                </a:lnTo>
                <a:lnTo>
                  <a:pt x="2493114" y="6863976"/>
                </a:lnTo>
                <a:lnTo>
                  <a:pt x="0" y="68639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8" name="Straight Connector 27">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10013" y="-8965"/>
            <a:ext cx="708298" cy="68699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401236"/>
            <a:ext cx="4011413" cy="345676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10;&#10;Description automatically generated">
            <a:extLst>
              <a:ext uri="{FF2B5EF4-FFF2-40B4-BE49-F238E27FC236}">
                <a16:creationId xmlns:a16="http://schemas.microsoft.com/office/drawing/2014/main" id="{E6FE0874-C3BF-2D4B-A99E-339349DFF8CE}"/>
              </a:ext>
            </a:extLst>
          </p:cNvPr>
          <p:cNvPicPr>
            <a:picLocks noGrp="1" noChangeAspect="1"/>
          </p:cNvPicPr>
          <p:nvPr>
            <p:ph idx="1"/>
          </p:nvPr>
        </p:nvPicPr>
        <p:blipFill>
          <a:blip r:embed="rId2"/>
          <a:stretch>
            <a:fillRect/>
          </a:stretch>
        </p:blipFill>
        <p:spPr>
          <a:xfrm rot="5400000">
            <a:off x="-856504" y="859492"/>
            <a:ext cx="6852022" cy="5139016"/>
          </a:xfrm>
          <a:prstGeom prst="rect">
            <a:avLst/>
          </a:prstGeom>
        </p:spPr>
      </p:pic>
    </p:spTree>
    <p:extLst>
      <p:ext uri="{BB962C8B-B14F-4D97-AF65-F5344CB8AC3E}">
        <p14:creationId xmlns:p14="http://schemas.microsoft.com/office/powerpoint/2010/main" val="397041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BD84DF-9481-E444-A504-7134524C4EFE}"/>
              </a:ext>
            </a:extLst>
          </p:cNvPr>
          <p:cNvSpPr>
            <a:spLocks noGrp="1"/>
          </p:cNvSpPr>
          <p:nvPr>
            <p:ph type="title"/>
          </p:nvPr>
        </p:nvSpPr>
        <p:spPr>
          <a:xfrm>
            <a:off x="5831406" y="410547"/>
            <a:ext cx="5450958" cy="6133127"/>
          </a:xfrm>
        </p:spPr>
        <p:txBody>
          <a:bodyPr vert="horz" lIns="91440" tIns="45720" rIns="91440" bIns="45720" rtlCol="0" anchor="t">
            <a:normAutofit fontScale="90000"/>
          </a:bodyPr>
          <a:lstStyle/>
          <a:p>
            <a:r>
              <a:rPr lang="en-US" sz="3100" b="1" i="0" dirty="0">
                <a:latin typeface="Abadi" panose="020B0604020104020204" pitchFamily="34" charset="0"/>
              </a:rPr>
              <a:t>My research:</a:t>
            </a:r>
            <a:br>
              <a:rPr lang="en-US" sz="3100" b="1" i="0" dirty="0">
                <a:latin typeface="Abadi" panose="020B0604020104020204" pitchFamily="34" charset="0"/>
              </a:rPr>
            </a:br>
            <a:br>
              <a:rPr lang="en-US" sz="2400" i="0" dirty="0"/>
            </a:br>
            <a:r>
              <a:rPr lang="en-US" sz="3200" i="0" cap="none" dirty="0">
                <a:latin typeface="Abadi" panose="020B0604020104020204" pitchFamily="34" charset="0"/>
              </a:rPr>
              <a:t>1. I cite my source at the top of the page.</a:t>
            </a:r>
            <a:br>
              <a:rPr lang="en-US" sz="3200" i="0" cap="none" dirty="0">
                <a:latin typeface="Abadi" panose="020B0604020104020204" pitchFamily="34" charset="0"/>
              </a:rPr>
            </a:br>
            <a:br>
              <a:rPr lang="en-US" sz="3200" i="0" cap="none" dirty="0">
                <a:latin typeface="Abadi" panose="020B0604020104020204" pitchFamily="34" charset="0"/>
              </a:rPr>
            </a:br>
            <a:r>
              <a:rPr lang="en-US" sz="3200" i="0" cap="none" dirty="0">
                <a:latin typeface="Abadi" panose="020B0604020104020204" pitchFamily="34" charset="0"/>
              </a:rPr>
              <a:t>2. I identify my animal.</a:t>
            </a:r>
            <a:br>
              <a:rPr lang="en-US" sz="3200" i="0" cap="none" dirty="0">
                <a:latin typeface="Abadi" panose="020B0604020104020204" pitchFamily="34" charset="0"/>
              </a:rPr>
            </a:br>
            <a:br>
              <a:rPr lang="en-US" sz="3200" i="0" cap="none" dirty="0">
                <a:latin typeface="Abadi" panose="020B0604020104020204" pitchFamily="34" charset="0"/>
              </a:rPr>
            </a:br>
            <a:r>
              <a:rPr lang="en-US" sz="3200" i="0" cap="none" dirty="0">
                <a:latin typeface="Abadi" panose="020B0604020104020204" pitchFamily="34" charset="0"/>
              </a:rPr>
              <a:t>3. I include the title of this lesson.</a:t>
            </a:r>
            <a:br>
              <a:rPr lang="en-US" sz="3200" i="0" cap="none" dirty="0">
                <a:latin typeface="Abadi" panose="020B0604020104020204" pitchFamily="34" charset="0"/>
              </a:rPr>
            </a:br>
            <a:br>
              <a:rPr lang="en-US" sz="3200" i="0" cap="none" dirty="0">
                <a:latin typeface="Abadi" panose="020B0604020104020204" pitchFamily="34" charset="0"/>
              </a:rPr>
            </a:br>
            <a:r>
              <a:rPr lang="en-US" sz="3200" i="0" cap="none" dirty="0">
                <a:latin typeface="Abadi" panose="020B0604020104020204" pitchFamily="34" charset="0"/>
              </a:rPr>
              <a:t>4. Lots of ABC's and 123’s.</a:t>
            </a:r>
            <a:br>
              <a:rPr lang="en-US" sz="3200" i="0" cap="none" dirty="0">
                <a:latin typeface="Abadi" panose="020B0604020104020204" pitchFamily="34" charset="0"/>
              </a:rPr>
            </a:br>
            <a:br>
              <a:rPr lang="en-US" sz="3200" i="0" cap="none" dirty="0">
                <a:latin typeface="Abadi" panose="020B0604020104020204" pitchFamily="34" charset="0"/>
              </a:rPr>
            </a:br>
            <a:r>
              <a:rPr lang="en-US" sz="3200" i="0" cap="none" dirty="0">
                <a:latin typeface="Abadi" panose="020B0604020104020204" pitchFamily="34" charset="0"/>
              </a:rPr>
              <a:t>5. Some of my questions have been answered by my research. </a:t>
            </a:r>
            <a:endParaRPr lang="en-US" sz="2400" i="0" dirty="0">
              <a:latin typeface="Abadi" panose="020B0604020104020204" pitchFamily="34" charset="0"/>
            </a:endParaRPr>
          </a:p>
        </p:txBody>
      </p:sp>
      <p:sp>
        <p:nvSpPr>
          <p:cNvPr id="34" name="Freeform: Shape 33">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5"/>
            <a:ext cx="4584879" cy="686397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Lst>
            <a:ahLst/>
            <a:cxnLst>
              <a:cxn ang="0">
                <a:pos x="connsiteX0" y="connsiteY0"/>
              </a:cxn>
              <a:cxn ang="0">
                <a:pos x="connsiteX1" y="connsiteY1"/>
              </a:cxn>
              <a:cxn ang="0">
                <a:pos x="connsiteX2" y="connsiteY2"/>
              </a:cxn>
              <a:cxn ang="0">
                <a:pos x="connsiteX3" y="connsiteY3"/>
              </a:cxn>
            </a:cxnLst>
            <a:rect l="l" t="t" r="r" b="b"/>
            <a:pathLst>
              <a:path w="4584879" h="6863976">
                <a:moveTo>
                  <a:pt x="0" y="0"/>
                </a:moveTo>
                <a:lnTo>
                  <a:pt x="4584879" y="0"/>
                </a:lnTo>
                <a:lnTo>
                  <a:pt x="2493114" y="6863976"/>
                </a:lnTo>
                <a:lnTo>
                  <a:pt x="0" y="68639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6" name="Straight Connector 35">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10013" y="-8965"/>
            <a:ext cx="708298" cy="68699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401236"/>
            <a:ext cx="4011413" cy="345676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7" name="Content Placeholder 16" descr="Text, letter&#10;&#10;Description automatically generated">
            <a:extLst>
              <a:ext uri="{FF2B5EF4-FFF2-40B4-BE49-F238E27FC236}">
                <a16:creationId xmlns:a16="http://schemas.microsoft.com/office/drawing/2014/main" id="{973517FE-FA22-5F4D-839E-DCA9D7031A80}"/>
              </a:ext>
            </a:extLst>
          </p:cNvPr>
          <p:cNvPicPr>
            <a:picLocks noGrp="1" noChangeAspect="1"/>
          </p:cNvPicPr>
          <p:nvPr>
            <p:ph idx="1"/>
          </p:nvPr>
        </p:nvPicPr>
        <p:blipFill>
          <a:blip r:embed="rId2"/>
          <a:stretch>
            <a:fillRect/>
          </a:stretch>
        </p:blipFill>
        <p:spPr>
          <a:xfrm>
            <a:off x="-3000" y="-11955"/>
            <a:ext cx="4927296" cy="6857999"/>
          </a:xfrm>
        </p:spPr>
      </p:pic>
      <p:cxnSp>
        <p:nvCxnSpPr>
          <p:cNvPr id="21" name="Straight Arrow Connector 20">
            <a:extLst>
              <a:ext uri="{FF2B5EF4-FFF2-40B4-BE49-F238E27FC236}">
                <a16:creationId xmlns:a16="http://schemas.microsoft.com/office/drawing/2014/main" id="{4DAB877C-F622-B744-A32A-29D1503B3723}"/>
              </a:ext>
            </a:extLst>
          </p:cNvPr>
          <p:cNvCxnSpPr>
            <a:cxnSpLocks/>
          </p:cNvCxnSpPr>
          <p:nvPr/>
        </p:nvCxnSpPr>
        <p:spPr>
          <a:xfrm flipH="1" flipV="1">
            <a:off x="4627743" y="169636"/>
            <a:ext cx="1226173" cy="1106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B49F7AA-ADF9-2046-B20C-D499FB39A10A}"/>
              </a:ext>
            </a:extLst>
          </p:cNvPr>
          <p:cNvCxnSpPr>
            <a:cxnSpLocks/>
          </p:cNvCxnSpPr>
          <p:nvPr/>
        </p:nvCxnSpPr>
        <p:spPr>
          <a:xfrm flipH="1" flipV="1">
            <a:off x="2999259" y="461225"/>
            <a:ext cx="2864089" cy="20379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724C247-98BC-9A43-9D03-413E065C23F2}"/>
              </a:ext>
            </a:extLst>
          </p:cNvPr>
          <p:cNvCxnSpPr>
            <a:cxnSpLocks/>
          </p:cNvCxnSpPr>
          <p:nvPr/>
        </p:nvCxnSpPr>
        <p:spPr>
          <a:xfrm flipH="1" flipV="1">
            <a:off x="4753829" y="2087017"/>
            <a:ext cx="1077577" cy="11848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245B0BA-8B0F-B443-8568-4AD2413F39DE}"/>
              </a:ext>
            </a:extLst>
          </p:cNvPr>
          <p:cNvCxnSpPr>
            <a:cxnSpLocks/>
          </p:cNvCxnSpPr>
          <p:nvPr/>
        </p:nvCxnSpPr>
        <p:spPr>
          <a:xfrm flipH="1" flipV="1">
            <a:off x="3350661" y="1772692"/>
            <a:ext cx="2555550" cy="27246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06ECE01-6459-024C-9AC5-6F155D3D323E}"/>
              </a:ext>
            </a:extLst>
          </p:cNvPr>
          <p:cNvCxnSpPr>
            <a:cxnSpLocks/>
          </p:cNvCxnSpPr>
          <p:nvPr/>
        </p:nvCxnSpPr>
        <p:spPr>
          <a:xfrm flipH="1" flipV="1">
            <a:off x="2005708" y="927214"/>
            <a:ext cx="3900503" cy="357014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93054AA-0626-5343-804C-23F865DC86DC}"/>
              </a:ext>
            </a:extLst>
          </p:cNvPr>
          <p:cNvCxnSpPr>
            <a:cxnSpLocks/>
          </p:cNvCxnSpPr>
          <p:nvPr/>
        </p:nvCxnSpPr>
        <p:spPr>
          <a:xfrm flipH="1" flipV="1">
            <a:off x="2236144" y="2764153"/>
            <a:ext cx="3670067" cy="244013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16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ext, letter&#10;&#10;Description automatically generated">
            <a:extLst>
              <a:ext uri="{FF2B5EF4-FFF2-40B4-BE49-F238E27FC236}">
                <a16:creationId xmlns:a16="http://schemas.microsoft.com/office/drawing/2014/main" id="{31F3E17A-699E-7948-A363-D33FE7D97360}"/>
              </a:ext>
            </a:extLst>
          </p:cNvPr>
          <p:cNvPicPr>
            <a:picLocks noGrp="1" noChangeAspect="1"/>
          </p:cNvPicPr>
          <p:nvPr>
            <p:ph idx="1"/>
          </p:nvPr>
        </p:nvPicPr>
        <p:blipFill rotWithShape="1">
          <a:blip r:embed="rId2"/>
          <a:srcRect b="16357"/>
          <a:stretch/>
        </p:blipFill>
        <p:spPr>
          <a:xfrm>
            <a:off x="20" y="10"/>
            <a:ext cx="12191980" cy="6857990"/>
          </a:xfrm>
          <a:prstGeom prst="rect">
            <a:avLst/>
          </a:prstGeom>
        </p:spPr>
      </p:pic>
    </p:spTree>
    <p:extLst>
      <p:ext uri="{BB962C8B-B14F-4D97-AF65-F5344CB8AC3E}">
        <p14:creationId xmlns:p14="http://schemas.microsoft.com/office/powerpoint/2010/main" val="108836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34B2-5DFB-D24F-A9F6-E90A65ED0BA6}"/>
              </a:ext>
            </a:extLst>
          </p:cNvPr>
          <p:cNvSpPr>
            <a:spLocks noGrp="1"/>
          </p:cNvSpPr>
          <p:nvPr>
            <p:ph type="title"/>
          </p:nvPr>
        </p:nvSpPr>
        <p:spPr>
          <a:xfrm>
            <a:off x="838200" y="557188"/>
            <a:ext cx="10515600" cy="1133499"/>
          </a:xfrm>
        </p:spPr>
        <p:txBody>
          <a:bodyPr>
            <a:normAutofit/>
          </a:bodyPr>
          <a:lstStyle/>
          <a:p>
            <a:pPr algn="ctr"/>
            <a:r>
              <a:rPr lang="en-US" sz="5200"/>
              <a:t>REFLECTION</a:t>
            </a:r>
          </a:p>
        </p:txBody>
      </p:sp>
      <p:graphicFrame>
        <p:nvGraphicFramePr>
          <p:cNvPr id="20" name="Content Placeholder 2">
            <a:extLst>
              <a:ext uri="{FF2B5EF4-FFF2-40B4-BE49-F238E27FC236}">
                <a16:creationId xmlns:a16="http://schemas.microsoft.com/office/drawing/2014/main" id="{2C1218A0-E263-4D59-9470-D6C43CAEE89B}"/>
              </a:ext>
            </a:extLst>
          </p:cNvPr>
          <p:cNvGraphicFramePr/>
          <p:nvPr>
            <p:extLst>
              <p:ext uri="{D42A27DB-BD31-4B8C-83A1-F6EECF244321}">
                <p14:modId xmlns:p14="http://schemas.microsoft.com/office/powerpoint/2010/main" val="207919882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00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A536-B1F5-3040-86FE-123132271A82}"/>
              </a:ext>
            </a:extLst>
          </p:cNvPr>
          <p:cNvSpPr>
            <a:spLocks noGrp="1"/>
          </p:cNvSpPr>
          <p:nvPr>
            <p:ph type="title"/>
          </p:nvPr>
        </p:nvSpPr>
        <p:spPr/>
        <p:txBody>
          <a:bodyPr/>
          <a:lstStyle/>
          <a:p>
            <a:r>
              <a:rPr lang="en-US" dirty="0"/>
              <a:t>Reflection questions</a:t>
            </a:r>
          </a:p>
        </p:txBody>
      </p:sp>
      <p:sp>
        <p:nvSpPr>
          <p:cNvPr id="3" name="Content Placeholder 2">
            <a:extLst>
              <a:ext uri="{FF2B5EF4-FFF2-40B4-BE49-F238E27FC236}">
                <a16:creationId xmlns:a16="http://schemas.microsoft.com/office/drawing/2014/main" id="{17D37246-CF7C-BA43-BC08-B7015A18DB52}"/>
              </a:ext>
            </a:extLst>
          </p:cNvPr>
          <p:cNvSpPr>
            <a:spLocks noGrp="1"/>
          </p:cNvSpPr>
          <p:nvPr>
            <p:ph idx="1"/>
          </p:nvPr>
        </p:nvSpPr>
        <p:spPr/>
        <p:txBody>
          <a:bodyPr/>
          <a:lstStyle/>
          <a:p>
            <a:r>
              <a:rPr lang="en-US" dirty="0"/>
              <a:t>1. What were some interesting questions you produced? What are some hypotheses for your questions?</a:t>
            </a:r>
          </a:p>
          <a:p>
            <a:r>
              <a:rPr lang="en-US" dirty="0"/>
              <a:t>Patterns: What patterns did you observe? What else have you seen with a similar pattern?</a:t>
            </a:r>
          </a:p>
          <a:p>
            <a:r>
              <a:rPr lang="en-US" dirty="0"/>
              <a:t>Cause and Effect: How might the behaviors you observed be affected by the time of day, year, weather, or location? What kinds of things might cause this animal’s behavior to change?</a:t>
            </a:r>
          </a:p>
          <a:p>
            <a:r>
              <a:rPr lang="en-US" dirty="0"/>
              <a:t>Structure and Function: Study your notes and drawings of your subject. Do any body parts seem specialized to do specific things or functions? Describe them.</a:t>
            </a:r>
          </a:p>
          <a:p>
            <a:endParaRPr lang="en-US" dirty="0"/>
          </a:p>
        </p:txBody>
      </p:sp>
    </p:spTree>
    <p:extLst>
      <p:ext uri="{BB962C8B-B14F-4D97-AF65-F5344CB8AC3E}">
        <p14:creationId xmlns:p14="http://schemas.microsoft.com/office/powerpoint/2010/main" val="82590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F1FC93-1440-4B98-BEA3-8750A1949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F5E11-2A7F-5743-9F7C-E720C62BC4F3}"/>
              </a:ext>
            </a:extLst>
          </p:cNvPr>
          <p:cNvSpPr>
            <a:spLocks noGrp="1"/>
          </p:cNvSpPr>
          <p:nvPr>
            <p:ph type="title"/>
          </p:nvPr>
        </p:nvSpPr>
        <p:spPr>
          <a:xfrm>
            <a:off x="821318" y="418913"/>
            <a:ext cx="8256978" cy="1004704"/>
          </a:xfrm>
        </p:spPr>
        <p:txBody>
          <a:bodyPr>
            <a:normAutofit/>
          </a:bodyPr>
          <a:lstStyle/>
          <a:p>
            <a:r>
              <a:rPr lang="en-US" sz="3100" dirty="0"/>
              <a:t>Ramping up Your observation skills </a:t>
            </a:r>
          </a:p>
        </p:txBody>
      </p:sp>
      <p:cxnSp>
        <p:nvCxnSpPr>
          <p:cNvPr id="11" name="Straight Connector 10">
            <a:extLst>
              <a:ext uri="{FF2B5EF4-FFF2-40B4-BE49-F238E27FC236}">
                <a16:creationId xmlns:a16="http://schemas.microsoft.com/office/drawing/2014/main" id="{EE8097BD-3640-487B-BBD8-EE139DA0A6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40570" y="0"/>
            <a:ext cx="5851430" cy="185798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B72F05-10A2-4D83-96F2-5DDFC587FD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296" y="1006592"/>
            <a:ext cx="12246591" cy="9280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E62424F-E951-4CC0-9CAD-F39061158C1D}"/>
              </a:ext>
            </a:extLst>
          </p:cNvPr>
          <p:cNvGraphicFramePr>
            <a:graphicFrameLocks noGrp="1"/>
          </p:cNvGraphicFramePr>
          <p:nvPr>
            <p:ph idx="1"/>
            <p:extLst>
              <p:ext uri="{D42A27DB-BD31-4B8C-83A1-F6EECF244321}">
                <p14:modId xmlns:p14="http://schemas.microsoft.com/office/powerpoint/2010/main" val="3164181565"/>
              </p:ext>
            </p:extLst>
          </p:nvPr>
        </p:nvGraphicFramePr>
        <p:xfrm>
          <a:off x="821317" y="2442050"/>
          <a:ext cx="10556665" cy="3522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703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6" name="Rectangle 55">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812B206-25E9-4F8B-AED7-8353BA62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E142A6D3-8DB2-4EE4-B19A-4C40D070F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366826"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2" idx="1"/>
          </p:cNvCxnSpPr>
          <p:nvPr>
            <p:extLst>
              <p:ext uri="{386F3935-93C4-4BCD-93E2-E3B085C9AB24}">
                <p16:designElem xmlns:p16="http://schemas.microsoft.com/office/powerpoint/2015/main" val="1"/>
              </p:ext>
            </p:extLst>
          </p:nvPr>
        </p:nvCxnSpPr>
        <p:spPr>
          <a:xfrm flipH="1">
            <a:off x="0" y="4849099"/>
            <a:ext cx="3027816" cy="100445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FC5E0A-875E-AF4E-92A6-3FB682DA0B2B}"/>
              </a:ext>
            </a:extLst>
          </p:cNvPr>
          <p:cNvSpPr>
            <a:spLocks noGrp="1"/>
          </p:cNvSpPr>
          <p:nvPr>
            <p:ph type="title"/>
          </p:nvPr>
        </p:nvSpPr>
        <p:spPr>
          <a:xfrm>
            <a:off x="1574460" y="5709368"/>
            <a:ext cx="9144000" cy="1043750"/>
          </a:xfrm>
        </p:spPr>
        <p:txBody>
          <a:bodyPr vert="horz" lIns="91440" tIns="45720" rIns="91440" bIns="45720" rtlCol="0" anchor="b">
            <a:normAutofit/>
          </a:bodyPr>
          <a:lstStyle/>
          <a:p>
            <a:pPr algn="ctr"/>
            <a:r>
              <a:rPr lang="en-US" sz="3400" i="1" kern="1200" cap="all" baseline="0" dirty="0">
                <a:solidFill>
                  <a:schemeClr val="tx2"/>
                </a:solidFill>
                <a:latin typeface="+mj-lt"/>
                <a:ea typeface="+mj-ea"/>
                <a:cs typeface="+mj-cs"/>
              </a:rPr>
              <a:t>Bye for now</a:t>
            </a:r>
            <a:br>
              <a:rPr lang="en-US" sz="3400" i="1" kern="1200" cap="all" baseline="0" dirty="0">
                <a:solidFill>
                  <a:schemeClr val="tx2"/>
                </a:solidFill>
                <a:latin typeface="+mj-lt"/>
                <a:ea typeface="+mj-ea"/>
                <a:cs typeface="+mj-cs"/>
              </a:rPr>
            </a:br>
            <a:r>
              <a:rPr lang="en-US" sz="3400" i="1" kern="1200" cap="all" baseline="0" dirty="0">
                <a:solidFill>
                  <a:schemeClr val="tx2"/>
                </a:solidFill>
                <a:latin typeface="+mj-lt"/>
                <a:ea typeface="+mj-ea"/>
                <a:cs typeface="+mj-cs"/>
              </a:rPr>
              <a:t>Thanks for joining me</a:t>
            </a:r>
          </a:p>
        </p:txBody>
      </p:sp>
      <p:pic>
        <p:nvPicPr>
          <p:cNvPr id="4" name="Content Placeholder 3" descr="A picture containing bed, indoor, photo, sign&#10;&#10;Description automatically generated">
            <a:extLst>
              <a:ext uri="{FF2B5EF4-FFF2-40B4-BE49-F238E27FC236}">
                <a16:creationId xmlns:a16="http://schemas.microsoft.com/office/drawing/2014/main" id="{2DA4564D-205C-CB40-A87B-BEDEEF287AF4}"/>
              </a:ext>
            </a:extLst>
          </p:cNvPr>
          <p:cNvPicPr>
            <a:picLocks noGrp="1" noChangeAspect="1"/>
          </p:cNvPicPr>
          <p:nvPr>
            <p:ph idx="1"/>
          </p:nvPr>
        </p:nvPicPr>
        <p:blipFill rotWithShape="1">
          <a:blip r:embed="rId2"/>
          <a:srcRect l="4645" r="4620" b="3"/>
          <a:stretch/>
        </p:blipFill>
        <p:spPr>
          <a:xfrm>
            <a:off x="141349" y="519108"/>
            <a:ext cx="4109217" cy="3260646"/>
          </a:xfrm>
          <a:prstGeom prst="rect">
            <a:avLst/>
          </a:prstGeom>
        </p:spPr>
      </p:pic>
      <p:pic>
        <p:nvPicPr>
          <p:cNvPr id="8" name="Picture 7" descr="A picture containing bird, water, outdoor, aquatic bird&#10;&#10;Description automatically generated">
            <a:extLst>
              <a:ext uri="{FF2B5EF4-FFF2-40B4-BE49-F238E27FC236}">
                <a16:creationId xmlns:a16="http://schemas.microsoft.com/office/drawing/2014/main" id="{12213DA6-6949-CC4F-BBF0-39EDB7A5BA87}"/>
              </a:ext>
            </a:extLst>
          </p:cNvPr>
          <p:cNvPicPr>
            <a:picLocks noChangeAspect="1"/>
          </p:cNvPicPr>
          <p:nvPr/>
        </p:nvPicPr>
        <p:blipFill>
          <a:blip r:embed="rId3"/>
          <a:stretch>
            <a:fillRect/>
          </a:stretch>
        </p:blipFill>
        <p:spPr>
          <a:xfrm>
            <a:off x="4320006" y="208236"/>
            <a:ext cx="7667773" cy="5118238"/>
          </a:xfrm>
          <a:prstGeom prst="rect">
            <a:avLst/>
          </a:prstGeom>
          <a:solidFill>
            <a:schemeClr val="accent6">
              <a:lumMod val="75000"/>
            </a:schemeClr>
          </a:solidFill>
        </p:spPr>
      </p:pic>
      <p:cxnSp>
        <p:nvCxnSpPr>
          <p:cNvPr id="64" name="Straight Connector 63">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602477" y="4849098"/>
            <a:ext cx="339224" cy="20089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965CFDB-63A4-4033-A10B-8444138F68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2420" y="4849097"/>
            <a:ext cx="3309580" cy="13821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34E8D8-8A81-DC49-94CD-E98463D7E698}"/>
              </a:ext>
            </a:extLst>
          </p:cNvPr>
          <p:cNvSpPr txBox="1"/>
          <p:nvPr/>
        </p:nvSpPr>
        <p:spPr>
          <a:xfrm>
            <a:off x="6558587" y="4805363"/>
            <a:ext cx="3932710" cy="369332"/>
          </a:xfrm>
          <a:prstGeom prst="rect">
            <a:avLst/>
          </a:prstGeom>
          <a:noFill/>
        </p:spPr>
        <p:txBody>
          <a:bodyPr wrap="square" rtlCol="0">
            <a:spAutoFit/>
          </a:bodyPr>
          <a:lstStyle/>
          <a:p>
            <a:r>
              <a:rPr lang="en-US" dirty="0"/>
              <a:t>Black Necked Stilt</a:t>
            </a:r>
          </a:p>
        </p:txBody>
      </p:sp>
    </p:spTree>
    <p:extLst>
      <p:ext uri="{BB962C8B-B14F-4D97-AF65-F5344CB8AC3E}">
        <p14:creationId xmlns:p14="http://schemas.microsoft.com/office/powerpoint/2010/main" val="38994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26011-B606-234E-A99F-E9B6FCE48C4B}"/>
              </a:ext>
            </a:extLst>
          </p:cNvPr>
          <p:cNvSpPr>
            <a:spLocks noGrp="1"/>
          </p:cNvSpPr>
          <p:nvPr>
            <p:ph type="title"/>
          </p:nvPr>
        </p:nvSpPr>
        <p:spPr>
          <a:xfrm>
            <a:off x="5146159" y="685800"/>
            <a:ext cx="6238688" cy="1382233"/>
          </a:xfrm>
        </p:spPr>
        <p:txBody>
          <a:bodyPr>
            <a:normAutofit/>
          </a:bodyPr>
          <a:lstStyle/>
          <a:p>
            <a:r>
              <a:rPr lang="en-US" dirty="0"/>
              <a:t>Be flexible in your approach</a:t>
            </a:r>
          </a:p>
        </p:txBody>
      </p:sp>
      <p:pic>
        <p:nvPicPr>
          <p:cNvPr id="5" name="Picture 4">
            <a:extLst>
              <a:ext uri="{FF2B5EF4-FFF2-40B4-BE49-F238E27FC236}">
                <a16:creationId xmlns:a16="http://schemas.microsoft.com/office/drawing/2014/main" id="{2317699C-8FBE-46DA-B1F1-89613421E859}"/>
              </a:ext>
            </a:extLst>
          </p:cNvPr>
          <p:cNvPicPr>
            <a:picLocks noChangeAspect="1"/>
          </p:cNvPicPr>
          <p:nvPr/>
        </p:nvPicPr>
        <p:blipFill rotWithShape="1">
          <a:blip r:embed="rId2"/>
          <a:srcRect l="12734" r="7074"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E1829704-DE6E-2646-836D-2E09DF27DD44}"/>
              </a:ext>
            </a:extLst>
          </p:cNvPr>
          <p:cNvSpPr>
            <a:spLocks noGrp="1"/>
          </p:cNvSpPr>
          <p:nvPr>
            <p:ph idx="1"/>
          </p:nvPr>
        </p:nvSpPr>
        <p:spPr>
          <a:xfrm>
            <a:off x="5146158" y="2301949"/>
            <a:ext cx="6238687" cy="4022650"/>
          </a:xfrm>
        </p:spPr>
        <p:txBody>
          <a:bodyPr>
            <a:normAutofit/>
          </a:bodyPr>
          <a:lstStyle/>
          <a:p>
            <a:r>
              <a:rPr lang="en-US" dirty="0"/>
              <a:t>When you see an animal, assume the animal will not be around for too long. Start working with that in mind.</a:t>
            </a:r>
          </a:p>
          <a:p>
            <a:r>
              <a:rPr lang="en-US" dirty="0"/>
              <a:t>If you notice the animal is sticking around, you can change your approach and continue journaling. </a:t>
            </a:r>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61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37D5D-CD97-2A44-9C54-306101D8B74B}"/>
              </a:ext>
            </a:extLst>
          </p:cNvPr>
          <p:cNvSpPr>
            <a:spLocks noGrp="1"/>
          </p:cNvSpPr>
          <p:nvPr>
            <p:ph type="title"/>
          </p:nvPr>
        </p:nvSpPr>
        <p:spPr>
          <a:xfrm>
            <a:off x="6096000" y="519111"/>
            <a:ext cx="5435010" cy="1705617"/>
          </a:xfrm>
        </p:spPr>
        <p:txBody>
          <a:bodyPr>
            <a:normAutofit/>
          </a:bodyPr>
          <a:lstStyle/>
          <a:p>
            <a:r>
              <a:rPr lang="en-US"/>
              <a:t>Natural phenomena</a:t>
            </a:r>
            <a:endParaRPr lang="en-US" dirty="0"/>
          </a:p>
        </p:txBody>
      </p:sp>
      <p:sp>
        <p:nvSpPr>
          <p:cNvPr id="21" name="Rectangle 23">
            <a:extLst>
              <a:ext uri="{FF2B5EF4-FFF2-40B4-BE49-F238E27FC236}">
                <a16:creationId xmlns:a16="http://schemas.microsoft.com/office/drawing/2014/main" id="{4CFFC8CC-8357-4EAE-8DE4-28B285E7F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4906370"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22">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941093" y="-5979"/>
            <a:ext cx="2549950" cy="68639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wo bald eagles against snowy mountains">
            <a:extLst>
              <a:ext uri="{FF2B5EF4-FFF2-40B4-BE49-F238E27FC236}">
                <a16:creationId xmlns:a16="http://schemas.microsoft.com/office/drawing/2014/main" id="{D2CCB7E6-F9DC-0346-9FAC-C42B23BD1F31}"/>
              </a:ext>
            </a:extLst>
          </p:cNvPr>
          <p:cNvPicPr>
            <a:picLocks noChangeAspect="1"/>
          </p:cNvPicPr>
          <p:nvPr/>
        </p:nvPicPr>
        <p:blipFill rotWithShape="1">
          <a:blip r:embed="rId2"/>
          <a:srcRect l="42454" r="16547"/>
          <a:stretch/>
        </p:blipFill>
        <p:spPr>
          <a:xfrm>
            <a:off x="1262786" y="533401"/>
            <a:ext cx="3570426" cy="5791199"/>
          </a:xfrm>
          <a:prstGeom prst="rect">
            <a:avLst/>
          </a:prstGeom>
        </p:spPr>
      </p:pic>
      <p:sp>
        <p:nvSpPr>
          <p:cNvPr id="3" name="Content Placeholder 2">
            <a:extLst>
              <a:ext uri="{FF2B5EF4-FFF2-40B4-BE49-F238E27FC236}">
                <a16:creationId xmlns:a16="http://schemas.microsoft.com/office/drawing/2014/main" id="{ED23138F-6504-A242-B277-B088E28C2223}"/>
              </a:ext>
            </a:extLst>
          </p:cNvPr>
          <p:cNvSpPr>
            <a:spLocks noGrp="1"/>
          </p:cNvSpPr>
          <p:nvPr>
            <p:ph idx="1"/>
          </p:nvPr>
        </p:nvSpPr>
        <p:spPr>
          <a:xfrm>
            <a:off x="6096001" y="2224729"/>
            <a:ext cx="5435010" cy="4099872"/>
          </a:xfrm>
        </p:spPr>
        <p:txBody>
          <a:bodyPr>
            <a:normAutofit/>
          </a:bodyPr>
          <a:lstStyle/>
          <a:p>
            <a:r>
              <a:rPr lang="en-US" dirty="0"/>
              <a:t>You can use this procedure with any animal encounter you have. This approach works for mammals, birds, insects, reptiles, and amphibians.</a:t>
            </a:r>
          </a:p>
          <a:p>
            <a:r>
              <a:rPr lang="en-US" dirty="0"/>
              <a:t>The longer, closer, and less obstructed the view the better, but go with what you get.</a:t>
            </a:r>
          </a:p>
          <a:p>
            <a:r>
              <a:rPr lang="en-US" dirty="0"/>
              <a:t>Even a quick glimpse of a deer in passing is rich with information if you </a:t>
            </a:r>
            <a:r>
              <a:rPr lang="en-US" b="1" u="sng" dirty="0"/>
              <a:t>intentionally</a:t>
            </a:r>
            <a:r>
              <a:rPr lang="en-US" dirty="0"/>
              <a:t> remember what you see.</a:t>
            </a:r>
          </a:p>
        </p:txBody>
      </p:sp>
    </p:spTree>
    <p:extLst>
      <p:ext uri="{BB962C8B-B14F-4D97-AF65-F5344CB8AC3E}">
        <p14:creationId xmlns:p14="http://schemas.microsoft.com/office/powerpoint/2010/main" val="261633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BC6E0-C41F-5E44-A3DF-910E03CCCBD4}"/>
              </a:ext>
            </a:extLst>
          </p:cNvPr>
          <p:cNvSpPr>
            <a:spLocks noGrp="1"/>
          </p:cNvSpPr>
          <p:nvPr>
            <p:ph type="title"/>
          </p:nvPr>
        </p:nvSpPr>
        <p:spPr>
          <a:xfrm>
            <a:off x="5146159" y="685800"/>
            <a:ext cx="6238688" cy="1382233"/>
          </a:xfrm>
        </p:spPr>
        <p:txBody>
          <a:bodyPr>
            <a:normAutofit/>
          </a:bodyPr>
          <a:lstStyle/>
          <a:p>
            <a:r>
              <a:rPr lang="en-US"/>
              <a:t>Procedure summary</a:t>
            </a:r>
            <a:endParaRPr lang="en-US" dirty="0"/>
          </a:p>
        </p:txBody>
      </p:sp>
      <p:pic>
        <p:nvPicPr>
          <p:cNvPr id="5" name="Picture 4" descr="Falcon landing">
            <a:extLst>
              <a:ext uri="{FF2B5EF4-FFF2-40B4-BE49-F238E27FC236}">
                <a16:creationId xmlns:a16="http://schemas.microsoft.com/office/drawing/2014/main" id="{12DAF5FF-6AFF-DB4E-9F27-CC226D91400E}"/>
              </a:ext>
            </a:extLst>
          </p:cNvPr>
          <p:cNvPicPr>
            <a:picLocks noChangeAspect="1"/>
          </p:cNvPicPr>
          <p:nvPr/>
        </p:nvPicPr>
        <p:blipFill rotWithShape="1">
          <a:blip r:embed="rId2"/>
          <a:srcRect l="17592" r="34184"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0AE0DCC7-0E6B-B84B-B3D3-767F753B733E}"/>
              </a:ext>
            </a:extLst>
          </p:cNvPr>
          <p:cNvSpPr>
            <a:spLocks noGrp="1"/>
          </p:cNvSpPr>
          <p:nvPr>
            <p:ph idx="1"/>
          </p:nvPr>
        </p:nvSpPr>
        <p:spPr>
          <a:xfrm>
            <a:off x="5146158" y="2301949"/>
            <a:ext cx="6238687" cy="4022650"/>
          </a:xfrm>
        </p:spPr>
        <p:txBody>
          <a:bodyPr>
            <a:normAutofit/>
          </a:bodyPr>
          <a:lstStyle/>
          <a:p>
            <a:pPr marL="457200" indent="-457200">
              <a:buFont typeface="+mj-lt"/>
              <a:buAutoNum type="arabicPeriod"/>
            </a:pPr>
            <a:r>
              <a:rPr lang="en-US" dirty="0"/>
              <a:t>Say observations </a:t>
            </a:r>
            <a:r>
              <a:rPr lang="en-US" b="1" u="sng" dirty="0"/>
              <a:t>out loud </a:t>
            </a:r>
            <a:r>
              <a:rPr lang="en-US" dirty="0"/>
              <a:t>as long as you can see the animal.</a:t>
            </a:r>
          </a:p>
          <a:p>
            <a:pPr marL="457200" indent="-457200">
              <a:buFont typeface="+mj-lt"/>
              <a:buAutoNum type="arabicPeriod"/>
            </a:pPr>
            <a:r>
              <a:rPr lang="en-US" dirty="0"/>
              <a:t>Use words, pictures and numbers to describe the appearance and behavior of the animal, using words to capture what is difficult to draw quickly.</a:t>
            </a:r>
          </a:p>
          <a:p>
            <a:pPr marL="914400" lvl="1" indent="-457200">
              <a:buFont typeface="+mj-lt"/>
              <a:buAutoNum type="arabicPeriod"/>
            </a:pPr>
            <a:r>
              <a:rPr lang="en-US" dirty="0"/>
              <a:t>The detail you put into your words will serve as a recipe for your drawings. </a:t>
            </a:r>
          </a:p>
          <a:p>
            <a:pPr marL="457200" indent="-457200">
              <a:buFont typeface="+mj-lt"/>
              <a:buAutoNum type="arabicPeriod"/>
            </a:pPr>
            <a:r>
              <a:rPr lang="en-US" dirty="0"/>
              <a:t>Because the animal will move, start several drawings and work on one whenever the animal assumes that pose. </a:t>
            </a:r>
          </a:p>
        </p:txBody>
      </p:sp>
      <p:cxnSp>
        <p:nvCxnSpPr>
          <p:cNvPr id="21" name="Straight Connector 2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70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C4E51-9685-5845-AFB5-F2E7B81C44EF}"/>
              </a:ext>
            </a:extLst>
          </p:cNvPr>
          <p:cNvSpPr>
            <a:spLocks noGrp="1"/>
          </p:cNvSpPr>
          <p:nvPr>
            <p:ph type="title"/>
          </p:nvPr>
        </p:nvSpPr>
        <p:spPr>
          <a:xfrm>
            <a:off x="6096000" y="542926"/>
            <a:ext cx="5551668" cy="1671638"/>
          </a:xfrm>
        </p:spPr>
        <p:txBody>
          <a:bodyPr>
            <a:normAutofit/>
          </a:bodyPr>
          <a:lstStyle/>
          <a:p>
            <a:r>
              <a:rPr lang="en-US"/>
              <a:t>Step 1</a:t>
            </a:r>
            <a:endParaRPr lang="en-US" dirty="0"/>
          </a:p>
        </p:txBody>
      </p:sp>
      <p:cxnSp>
        <p:nvCxnSpPr>
          <p:cNvPr id="28" name="Straight Connector 13">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Robin, bird with a red chest, with a colorful background">
            <a:extLst>
              <a:ext uri="{FF2B5EF4-FFF2-40B4-BE49-F238E27FC236}">
                <a16:creationId xmlns:a16="http://schemas.microsoft.com/office/drawing/2014/main" id="{9DB4D3ED-1E57-9B4F-8566-20397F6BC7FC}"/>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A46A6F21-56C5-AF4A-893D-7AC419FD36ED}"/>
              </a:ext>
            </a:extLst>
          </p:cNvPr>
          <p:cNvSpPr>
            <a:spLocks noGrp="1"/>
          </p:cNvSpPr>
          <p:nvPr>
            <p:ph idx="1"/>
          </p:nvPr>
        </p:nvSpPr>
        <p:spPr>
          <a:xfrm>
            <a:off x="6096000" y="2226516"/>
            <a:ext cx="5310188" cy="4098083"/>
          </a:xfrm>
        </p:spPr>
        <p:txBody>
          <a:bodyPr anchor="t">
            <a:normAutofit/>
          </a:bodyPr>
          <a:lstStyle/>
          <a:p>
            <a:r>
              <a:rPr lang="en-US" dirty="0"/>
              <a:t>Start verbalizing your observations in a soft conversational voice.</a:t>
            </a:r>
          </a:p>
          <a:p>
            <a:r>
              <a:rPr lang="en-US" dirty="0"/>
              <a:t>This helps you remember the details you see and to make sure you observe accurately. </a:t>
            </a:r>
          </a:p>
          <a:p>
            <a:pPr lvl="1"/>
            <a:r>
              <a:rPr lang="en-US" dirty="0"/>
              <a:t>Describe how the animal looks and what it is doing.</a:t>
            </a:r>
          </a:p>
          <a:p>
            <a:pPr lvl="1"/>
            <a:r>
              <a:rPr lang="en-US" dirty="0"/>
              <a:t>You MUST say this </a:t>
            </a:r>
            <a:r>
              <a:rPr lang="en-US" b="1" u="sng" dirty="0"/>
              <a:t>out loud</a:t>
            </a:r>
            <a:r>
              <a:rPr lang="en-US" dirty="0"/>
              <a:t>, but quietly enough that you don’t scare away the animal.</a:t>
            </a:r>
          </a:p>
        </p:txBody>
      </p:sp>
    </p:spTree>
    <p:extLst>
      <p:ext uri="{BB962C8B-B14F-4D97-AF65-F5344CB8AC3E}">
        <p14:creationId xmlns:p14="http://schemas.microsoft.com/office/powerpoint/2010/main" val="336125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A3B13B-AEA3-214E-8104-1EF9393CDC93}"/>
              </a:ext>
            </a:extLst>
          </p:cNvPr>
          <p:cNvSpPr>
            <a:spLocks noGrp="1"/>
          </p:cNvSpPr>
          <p:nvPr>
            <p:ph type="title"/>
          </p:nvPr>
        </p:nvSpPr>
        <p:spPr>
          <a:xfrm>
            <a:off x="6096000" y="542926"/>
            <a:ext cx="5551668" cy="1671638"/>
          </a:xfrm>
        </p:spPr>
        <p:txBody>
          <a:bodyPr>
            <a:normAutofit/>
          </a:bodyPr>
          <a:lstStyle/>
          <a:p>
            <a:r>
              <a:rPr lang="en-US" dirty="0"/>
              <a:t>Step 2</a:t>
            </a:r>
          </a:p>
        </p:txBody>
      </p:sp>
      <p:cxnSp>
        <p:nvCxnSpPr>
          <p:cNvPr id="13" name="Straight Connector 12">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Robin, bird with a red chest, with a colorful background">
            <a:extLst>
              <a:ext uri="{FF2B5EF4-FFF2-40B4-BE49-F238E27FC236}">
                <a16:creationId xmlns:a16="http://schemas.microsoft.com/office/drawing/2014/main" id="{00DBA6F1-74F2-F846-8DED-6542E69106E0}"/>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41E5167D-46C9-234F-9BFE-31C323149A63}"/>
              </a:ext>
            </a:extLst>
          </p:cNvPr>
          <p:cNvSpPr>
            <a:spLocks noGrp="1"/>
          </p:cNvSpPr>
          <p:nvPr>
            <p:ph idx="1"/>
          </p:nvPr>
        </p:nvSpPr>
        <p:spPr>
          <a:xfrm>
            <a:off x="6096000" y="2226516"/>
            <a:ext cx="5310188" cy="4098083"/>
          </a:xfrm>
        </p:spPr>
        <p:txBody>
          <a:bodyPr anchor="t">
            <a:normAutofit/>
          </a:bodyPr>
          <a:lstStyle/>
          <a:p>
            <a:r>
              <a:rPr lang="en-US" dirty="0"/>
              <a:t>Continue to make your observations.</a:t>
            </a:r>
          </a:p>
          <a:p>
            <a:r>
              <a:rPr lang="en-US" dirty="0"/>
              <a:t>Start using words, pictures and numbers to describe the appearance and behavior of the animal and write them into your journal page.</a:t>
            </a:r>
          </a:p>
          <a:p>
            <a:r>
              <a:rPr lang="en-US" dirty="0"/>
              <a:t>Think carefully about which note-taking approach is best for the information you are trying to capture. </a:t>
            </a:r>
          </a:p>
        </p:txBody>
      </p:sp>
    </p:spTree>
    <p:extLst>
      <p:ext uri="{BB962C8B-B14F-4D97-AF65-F5344CB8AC3E}">
        <p14:creationId xmlns:p14="http://schemas.microsoft.com/office/powerpoint/2010/main" val="91221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61AEA8-83DC-F74E-8B93-25D74F3465CB}"/>
              </a:ext>
            </a:extLst>
          </p:cNvPr>
          <p:cNvSpPr>
            <a:spLocks noGrp="1"/>
          </p:cNvSpPr>
          <p:nvPr>
            <p:ph type="title"/>
          </p:nvPr>
        </p:nvSpPr>
        <p:spPr>
          <a:xfrm>
            <a:off x="6096000" y="542926"/>
            <a:ext cx="5551668" cy="1671638"/>
          </a:xfrm>
        </p:spPr>
        <p:txBody>
          <a:bodyPr>
            <a:normAutofit/>
          </a:bodyPr>
          <a:lstStyle/>
          <a:p>
            <a:r>
              <a:rPr lang="en-US" sz="3100"/>
              <a:t>Step 3: Quick strategy for dealing with the animal’s movements</a:t>
            </a:r>
          </a:p>
        </p:txBody>
      </p:sp>
      <p:cxnSp>
        <p:nvCxnSpPr>
          <p:cNvPr id="22" name="Straight Connector 21">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Robin, bird with a red chest, with a colorful background">
            <a:extLst>
              <a:ext uri="{FF2B5EF4-FFF2-40B4-BE49-F238E27FC236}">
                <a16:creationId xmlns:a16="http://schemas.microsoft.com/office/drawing/2014/main" id="{C58FFB4B-8485-4744-BA48-8681CD7ABDFD}"/>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2CE5AEC0-B96E-8B4D-B0CF-F27EA25251D2}"/>
              </a:ext>
            </a:extLst>
          </p:cNvPr>
          <p:cNvSpPr>
            <a:spLocks noGrp="1"/>
          </p:cNvSpPr>
          <p:nvPr>
            <p:ph idx="1"/>
          </p:nvPr>
        </p:nvSpPr>
        <p:spPr>
          <a:xfrm>
            <a:off x="6096000" y="2226516"/>
            <a:ext cx="5310188" cy="4098083"/>
          </a:xfrm>
        </p:spPr>
        <p:txBody>
          <a:bodyPr anchor="t">
            <a:normAutofit/>
          </a:bodyPr>
          <a:lstStyle/>
          <a:p>
            <a:r>
              <a:rPr lang="en-US" sz="2200" dirty="0"/>
              <a:t>Start three drawings of different poses.</a:t>
            </a:r>
          </a:p>
          <a:p>
            <a:r>
              <a:rPr lang="en-US" sz="2200" dirty="0"/>
              <a:t>Shift the drawing you’re working on when the animal moves.</a:t>
            </a:r>
          </a:p>
          <a:p>
            <a:r>
              <a:rPr lang="en-US" sz="2200" dirty="0"/>
              <a:t>Make two drawings that show different views or poses. These could be side and back views, or two different positions the animal returns to often, like head up and head down.</a:t>
            </a:r>
          </a:p>
          <a:p>
            <a:r>
              <a:rPr lang="en-US" sz="2200" dirty="0"/>
              <a:t>The third view will be a close-up of some detail that is interesting to you.</a:t>
            </a:r>
          </a:p>
        </p:txBody>
      </p:sp>
    </p:spTree>
    <p:extLst>
      <p:ext uri="{BB962C8B-B14F-4D97-AF65-F5344CB8AC3E}">
        <p14:creationId xmlns:p14="http://schemas.microsoft.com/office/powerpoint/2010/main" val="120246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A9FD37-2066-3348-B440-79BB32FA3D75}"/>
              </a:ext>
            </a:extLst>
          </p:cNvPr>
          <p:cNvSpPr>
            <a:spLocks noGrp="1"/>
          </p:cNvSpPr>
          <p:nvPr>
            <p:ph type="title"/>
          </p:nvPr>
        </p:nvSpPr>
        <p:spPr>
          <a:xfrm>
            <a:off x="6096000" y="542926"/>
            <a:ext cx="5551668" cy="1671638"/>
          </a:xfrm>
        </p:spPr>
        <p:txBody>
          <a:bodyPr>
            <a:normAutofit/>
          </a:bodyPr>
          <a:lstStyle/>
          <a:p>
            <a:r>
              <a:rPr lang="en-US" sz="3700"/>
              <a:t>How to draw three things at once</a:t>
            </a:r>
          </a:p>
        </p:txBody>
      </p:sp>
      <p:cxnSp>
        <p:nvCxnSpPr>
          <p:cNvPr id="15" name="Straight Connector 14">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Robin, bird with a red chest, with a colorful background">
            <a:extLst>
              <a:ext uri="{FF2B5EF4-FFF2-40B4-BE49-F238E27FC236}">
                <a16:creationId xmlns:a16="http://schemas.microsoft.com/office/drawing/2014/main" id="{6D05D6F0-CF9F-FD4E-BCCE-F2A3EA920644}"/>
              </a:ext>
            </a:extLst>
          </p:cNvPr>
          <p:cNvPicPr>
            <a:picLocks noChangeAspect="1"/>
          </p:cNvPicPr>
          <p:nvPr/>
        </p:nvPicPr>
        <p:blipFill>
          <a:blip r:embed="rId2"/>
          <a:stretch>
            <a:fillRect/>
          </a:stretch>
        </p:blipFill>
        <p:spPr>
          <a:xfrm>
            <a:off x="533400" y="1771168"/>
            <a:ext cx="4967288" cy="3315664"/>
          </a:xfrm>
          <a:prstGeom prst="rect">
            <a:avLst/>
          </a:prstGeom>
        </p:spPr>
      </p:pic>
      <p:sp>
        <p:nvSpPr>
          <p:cNvPr id="3" name="Content Placeholder 2">
            <a:extLst>
              <a:ext uri="{FF2B5EF4-FFF2-40B4-BE49-F238E27FC236}">
                <a16:creationId xmlns:a16="http://schemas.microsoft.com/office/drawing/2014/main" id="{C343BA4A-9FE1-E243-A6E2-088C035399E6}"/>
              </a:ext>
            </a:extLst>
          </p:cNvPr>
          <p:cNvSpPr>
            <a:spLocks noGrp="1"/>
          </p:cNvSpPr>
          <p:nvPr>
            <p:ph idx="1"/>
          </p:nvPr>
        </p:nvSpPr>
        <p:spPr>
          <a:xfrm>
            <a:off x="6096000" y="2226516"/>
            <a:ext cx="5310188" cy="4098083"/>
          </a:xfrm>
        </p:spPr>
        <p:txBody>
          <a:bodyPr anchor="t">
            <a:normAutofit/>
          </a:bodyPr>
          <a:lstStyle/>
          <a:p>
            <a:pPr>
              <a:lnSpc>
                <a:spcPct val="90000"/>
              </a:lnSpc>
            </a:pPr>
            <a:r>
              <a:rPr lang="en-US" dirty="0"/>
              <a:t>Bounce around from one drawing to another as the animal moves.</a:t>
            </a:r>
            <a:endParaRPr lang="en-US"/>
          </a:p>
          <a:p>
            <a:pPr>
              <a:lnSpc>
                <a:spcPct val="90000"/>
              </a:lnSpc>
            </a:pPr>
            <a:r>
              <a:rPr lang="en-US" dirty="0"/>
              <a:t>When you get a good look at the detailed pose you are interested in, work on that drawing.</a:t>
            </a:r>
            <a:endParaRPr lang="en-US"/>
          </a:p>
          <a:p>
            <a:pPr>
              <a:lnSpc>
                <a:spcPct val="90000"/>
              </a:lnSpc>
            </a:pPr>
            <a:r>
              <a:rPr lang="en-US" dirty="0"/>
              <a:t>When you get your side view, work on that drawing.</a:t>
            </a:r>
            <a:endParaRPr lang="en-US"/>
          </a:p>
          <a:p>
            <a:pPr>
              <a:lnSpc>
                <a:spcPct val="90000"/>
              </a:lnSpc>
            </a:pPr>
            <a:r>
              <a:rPr lang="en-US" dirty="0"/>
              <a:t>You do not need to finish all three drawings.</a:t>
            </a:r>
            <a:endParaRPr lang="en-US"/>
          </a:p>
          <a:p>
            <a:pPr>
              <a:lnSpc>
                <a:spcPct val="90000"/>
              </a:lnSpc>
            </a:pPr>
            <a:r>
              <a:rPr lang="en-US" dirty="0"/>
              <a:t>One will probably get further developed than the others, and that’s okay.</a:t>
            </a:r>
            <a:endParaRPr lang="en-US"/>
          </a:p>
        </p:txBody>
      </p:sp>
    </p:spTree>
    <p:extLst>
      <p:ext uri="{BB962C8B-B14F-4D97-AF65-F5344CB8AC3E}">
        <p14:creationId xmlns:p14="http://schemas.microsoft.com/office/powerpoint/2010/main" val="2713955241"/>
      </p:ext>
    </p:extLst>
  </p:cSld>
  <p:clrMapOvr>
    <a:masterClrMapping/>
  </p:clrMapOvr>
</p:sld>
</file>

<file path=ppt/theme/theme1.xml><?xml version="1.0" encoding="utf-8"?>
<a:theme xmlns:a="http://schemas.openxmlformats.org/drawingml/2006/main" name="AngleLinesVTI">
  <a:themeElements>
    <a:clrScheme name="AnalogousFromDarkSeedLeftStep">
      <a:dk1>
        <a:srgbClr val="000000"/>
      </a:dk1>
      <a:lt1>
        <a:srgbClr val="FFFFFF"/>
      </a:lt1>
      <a:dk2>
        <a:srgbClr val="223C2A"/>
      </a:dk2>
      <a:lt2>
        <a:srgbClr val="E8E2E3"/>
      </a:lt2>
      <a:accent1>
        <a:srgbClr val="45B0A6"/>
      </a:accent1>
      <a:accent2>
        <a:srgbClr val="3BB174"/>
      </a:accent2>
      <a:accent3>
        <a:srgbClr val="47B54E"/>
      </a:accent3>
      <a:accent4>
        <a:srgbClr val="64B13B"/>
      </a:accent4>
      <a:accent5>
        <a:srgbClr val="92AA43"/>
      </a:accent5>
      <a:accent6>
        <a:srgbClr val="B19C3B"/>
      </a:accent6>
      <a:hlink>
        <a:srgbClr val="668B2E"/>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55</TotalTime>
  <Words>1273</Words>
  <Application>Microsoft Macintosh PowerPoint</Application>
  <PresentationFormat>Widescreen</PresentationFormat>
  <Paragraphs>81</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Abadi</vt:lpstr>
      <vt:lpstr>Arial</vt:lpstr>
      <vt:lpstr>Univers Condensed Light</vt:lpstr>
      <vt:lpstr>Walbaum Display Light</vt:lpstr>
      <vt:lpstr>AngleLinesVTI</vt:lpstr>
      <vt:lpstr>LESSON 8</vt:lpstr>
      <vt:lpstr>Ramping up Your observation skills </vt:lpstr>
      <vt:lpstr>Be flexible in your approach</vt:lpstr>
      <vt:lpstr>Natural phenomena</vt:lpstr>
      <vt:lpstr>Procedure summary</vt:lpstr>
      <vt:lpstr>Step 1</vt:lpstr>
      <vt:lpstr>Step 2</vt:lpstr>
      <vt:lpstr>Step 3: Quick strategy for dealing with the animal’s movements</vt:lpstr>
      <vt:lpstr>How to draw three things at once</vt:lpstr>
      <vt:lpstr>Modifying your strategy if the animal stays around</vt:lpstr>
      <vt:lpstr>Ask questions</vt:lpstr>
      <vt:lpstr>When the animal leaves </vt:lpstr>
      <vt:lpstr>Two drawing techniques</vt:lpstr>
      <vt:lpstr>Here’s what I got done before the Coot disappeared into the Cattails:  1. Lots of descriptions written down after I said them aloud.  2. Small landscape picture  3. Three drawings in different positions  4. Close up study of head and tail.  5. List of questions with “?” icon.</vt:lpstr>
      <vt:lpstr>I continued to work on the journal page  1. I corrected shapes.   2. I added details (like the reflection of the coot in the water).  3. I added more ABC’s and 123’s.  4. I colored my drawings last.</vt:lpstr>
      <vt:lpstr>My research:  1. I cite my source at the top of the page.  2. I identify my animal.  3. I include the title of this lesson.  4. Lots of ABC's and 123’s.  5. Some of my questions have been answered by my research. </vt:lpstr>
      <vt:lpstr>PowerPoint Presentation</vt:lpstr>
      <vt:lpstr>REFLECTION</vt:lpstr>
      <vt:lpstr>Reflection questions</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8</dc:title>
  <dc:creator>Paula Harvey</dc:creator>
  <cp:lastModifiedBy>Paula Harvey</cp:lastModifiedBy>
  <cp:revision>3</cp:revision>
  <dcterms:created xsi:type="dcterms:W3CDTF">2020-10-29T21:03:25Z</dcterms:created>
  <dcterms:modified xsi:type="dcterms:W3CDTF">2020-10-29T21:59:19Z</dcterms:modified>
</cp:coreProperties>
</file>