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8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7" r:id="rId30"/>
    <p:sldId id="283" r:id="rId31"/>
    <p:sldId id="284" r:id="rId32"/>
    <p:sldId id="285"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4"/>
  </p:normalViewPr>
  <p:slideViewPr>
    <p:cSldViewPr snapToGrid="0" snapToObjects="1">
      <p:cViewPr>
        <p:scale>
          <a:sx n="105" d="100"/>
          <a:sy n="105" d="100"/>
        </p:scale>
        <p:origin x="84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BAFB-89B6-1C4B-86ED-D03A51FB74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1ADF70-F84F-DA4A-AC88-0150DE425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EF12F3-2BF2-B24C-95AB-32AE8F0F7BB5}"/>
              </a:ext>
            </a:extLst>
          </p:cNvPr>
          <p:cNvSpPr>
            <a:spLocks noGrp="1"/>
          </p:cNvSpPr>
          <p:nvPr>
            <p:ph type="dt" sz="half" idx="10"/>
          </p:nvPr>
        </p:nvSpPr>
        <p:spPr/>
        <p:txBody>
          <a:bodyPr/>
          <a:lstStyle/>
          <a:p>
            <a:fld id="{EDDBC82C-F2E8-7D4A-8BD1-C0291F37A748}" type="datetimeFigureOut">
              <a:rPr lang="en-US" smtClean="0"/>
              <a:t>3/12/21</a:t>
            </a:fld>
            <a:endParaRPr lang="en-US"/>
          </a:p>
        </p:txBody>
      </p:sp>
      <p:sp>
        <p:nvSpPr>
          <p:cNvPr id="5" name="Footer Placeholder 4">
            <a:extLst>
              <a:ext uri="{FF2B5EF4-FFF2-40B4-BE49-F238E27FC236}">
                <a16:creationId xmlns:a16="http://schemas.microsoft.com/office/drawing/2014/main" id="{794412D3-A98E-1E4C-B739-64D8E1B5E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C05AC-BD7B-8B4E-BCD4-316A61B73481}"/>
              </a:ext>
            </a:extLst>
          </p:cNvPr>
          <p:cNvSpPr>
            <a:spLocks noGrp="1"/>
          </p:cNvSpPr>
          <p:nvPr>
            <p:ph type="sldNum" sz="quarter" idx="12"/>
          </p:nvPr>
        </p:nvSpPr>
        <p:spPr/>
        <p:txBody>
          <a:bodyPr/>
          <a:lstStyle/>
          <a:p>
            <a:fld id="{5B6D3EAA-59DA-B043-812E-2A15D33C49FE}" type="slidenum">
              <a:rPr lang="en-US" smtClean="0"/>
              <a:t>‹#›</a:t>
            </a:fld>
            <a:endParaRPr lang="en-US"/>
          </a:p>
        </p:txBody>
      </p:sp>
    </p:spTree>
    <p:extLst>
      <p:ext uri="{BB962C8B-B14F-4D97-AF65-F5344CB8AC3E}">
        <p14:creationId xmlns:p14="http://schemas.microsoft.com/office/powerpoint/2010/main" val="260669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373C-A63A-5A4A-AB91-EBD52D43DF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E0269F-0560-8546-9635-0D1876971D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B739C-0353-2D46-BBBD-7E99709A9824}"/>
              </a:ext>
            </a:extLst>
          </p:cNvPr>
          <p:cNvSpPr>
            <a:spLocks noGrp="1"/>
          </p:cNvSpPr>
          <p:nvPr>
            <p:ph type="dt" sz="half" idx="10"/>
          </p:nvPr>
        </p:nvSpPr>
        <p:spPr/>
        <p:txBody>
          <a:bodyPr/>
          <a:lstStyle/>
          <a:p>
            <a:fld id="{EDDBC82C-F2E8-7D4A-8BD1-C0291F37A748}" type="datetimeFigureOut">
              <a:rPr lang="en-US" smtClean="0"/>
              <a:t>3/12/21</a:t>
            </a:fld>
            <a:endParaRPr lang="en-US"/>
          </a:p>
        </p:txBody>
      </p:sp>
      <p:sp>
        <p:nvSpPr>
          <p:cNvPr id="5" name="Footer Placeholder 4">
            <a:extLst>
              <a:ext uri="{FF2B5EF4-FFF2-40B4-BE49-F238E27FC236}">
                <a16:creationId xmlns:a16="http://schemas.microsoft.com/office/drawing/2014/main" id="{772DC295-9BE8-0049-8C18-98594EF0D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D741B-22E3-6D49-BF04-C3646A487CF0}"/>
              </a:ext>
            </a:extLst>
          </p:cNvPr>
          <p:cNvSpPr>
            <a:spLocks noGrp="1"/>
          </p:cNvSpPr>
          <p:nvPr>
            <p:ph type="sldNum" sz="quarter" idx="12"/>
          </p:nvPr>
        </p:nvSpPr>
        <p:spPr/>
        <p:txBody>
          <a:bodyPr/>
          <a:lstStyle/>
          <a:p>
            <a:fld id="{5B6D3EAA-59DA-B043-812E-2A15D33C49FE}" type="slidenum">
              <a:rPr lang="en-US" smtClean="0"/>
              <a:t>‹#›</a:t>
            </a:fld>
            <a:endParaRPr lang="en-US"/>
          </a:p>
        </p:txBody>
      </p:sp>
    </p:spTree>
    <p:extLst>
      <p:ext uri="{BB962C8B-B14F-4D97-AF65-F5344CB8AC3E}">
        <p14:creationId xmlns:p14="http://schemas.microsoft.com/office/powerpoint/2010/main" val="342672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D2C6AF-34D2-AB46-96EF-1F11E5B0CA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8A9BF3-7787-1C49-8351-288B3DD4B0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6AE28A-F3EB-914C-931B-3110BE40C158}"/>
              </a:ext>
            </a:extLst>
          </p:cNvPr>
          <p:cNvSpPr>
            <a:spLocks noGrp="1"/>
          </p:cNvSpPr>
          <p:nvPr>
            <p:ph type="dt" sz="half" idx="10"/>
          </p:nvPr>
        </p:nvSpPr>
        <p:spPr/>
        <p:txBody>
          <a:bodyPr/>
          <a:lstStyle/>
          <a:p>
            <a:fld id="{EDDBC82C-F2E8-7D4A-8BD1-C0291F37A748}" type="datetimeFigureOut">
              <a:rPr lang="en-US" smtClean="0"/>
              <a:t>3/12/21</a:t>
            </a:fld>
            <a:endParaRPr lang="en-US"/>
          </a:p>
        </p:txBody>
      </p:sp>
      <p:sp>
        <p:nvSpPr>
          <p:cNvPr id="5" name="Footer Placeholder 4">
            <a:extLst>
              <a:ext uri="{FF2B5EF4-FFF2-40B4-BE49-F238E27FC236}">
                <a16:creationId xmlns:a16="http://schemas.microsoft.com/office/drawing/2014/main" id="{23977951-B4A9-CC4E-88EA-A4F69368E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E7F08-7FE8-704C-90F9-A9E9DC95AEDD}"/>
              </a:ext>
            </a:extLst>
          </p:cNvPr>
          <p:cNvSpPr>
            <a:spLocks noGrp="1"/>
          </p:cNvSpPr>
          <p:nvPr>
            <p:ph type="sldNum" sz="quarter" idx="12"/>
          </p:nvPr>
        </p:nvSpPr>
        <p:spPr/>
        <p:txBody>
          <a:bodyPr/>
          <a:lstStyle/>
          <a:p>
            <a:fld id="{5B6D3EAA-59DA-B043-812E-2A15D33C49FE}" type="slidenum">
              <a:rPr lang="en-US" smtClean="0"/>
              <a:t>‹#›</a:t>
            </a:fld>
            <a:endParaRPr lang="en-US"/>
          </a:p>
        </p:txBody>
      </p:sp>
    </p:spTree>
    <p:extLst>
      <p:ext uri="{BB962C8B-B14F-4D97-AF65-F5344CB8AC3E}">
        <p14:creationId xmlns:p14="http://schemas.microsoft.com/office/powerpoint/2010/main" val="148564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324E-A178-AC42-8BCF-5A25164E9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56BC1A-E127-3747-9900-7BED740CA6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F68CD-AADD-F84E-ABD6-A8D40087DA8A}"/>
              </a:ext>
            </a:extLst>
          </p:cNvPr>
          <p:cNvSpPr>
            <a:spLocks noGrp="1"/>
          </p:cNvSpPr>
          <p:nvPr>
            <p:ph type="dt" sz="half" idx="10"/>
          </p:nvPr>
        </p:nvSpPr>
        <p:spPr/>
        <p:txBody>
          <a:bodyPr/>
          <a:lstStyle/>
          <a:p>
            <a:fld id="{EDDBC82C-F2E8-7D4A-8BD1-C0291F37A748}" type="datetimeFigureOut">
              <a:rPr lang="en-US" smtClean="0"/>
              <a:t>3/12/21</a:t>
            </a:fld>
            <a:endParaRPr lang="en-US"/>
          </a:p>
        </p:txBody>
      </p:sp>
      <p:sp>
        <p:nvSpPr>
          <p:cNvPr id="5" name="Footer Placeholder 4">
            <a:extLst>
              <a:ext uri="{FF2B5EF4-FFF2-40B4-BE49-F238E27FC236}">
                <a16:creationId xmlns:a16="http://schemas.microsoft.com/office/drawing/2014/main" id="{D1285650-A699-FC43-9A51-89BDEDBA7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72A12-F328-524B-9317-79B5FE7F869A}"/>
              </a:ext>
            </a:extLst>
          </p:cNvPr>
          <p:cNvSpPr>
            <a:spLocks noGrp="1"/>
          </p:cNvSpPr>
          <p:nvPr>
            <p:ph type="sldNum" sz="quarter" idx="12"/>
          </p:nvPr>
        </p:nvSpPr>
        <p:spPr/>
        <p:txBody>
          <a:bodyPr/>
          <a:lstStyle/>
          <a:p>
            <a:fld id="{5B6D3EAA-59DA-B043-812E-2A15D33C49FE}" type="slidenum">
              <a:rPr lang="en-US" smtClean="0"/>
              <a:t>‹#›</a:t>
            </a:fld>
            <a:endParaRPr lang="en-US"/>
          </a:p>
        </p:txBody>
      </p:sp>
    </p:spTree>
    <p:extLst>
      <p:ext uri="{BB962C8B-B14F-4D97-AF65-F5344CB8AC3E}">
        <p14:creationId xmlns:p14="http://schemas.microsoft.com/office/powerpoint/2010/main" val="22668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3FEF-0AD2-8D46-B02B-F934A58998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53C98B-73C6-944A-8795-B3D3BD25C0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F9428-5390-7C4E-9EF5-AFAC9E7EBB00}"/>
              </a:ext>
            </a:extLst>
          </p:cNvPr>
          <p:cNvSpPr>
            <a:spLocks noGrp="1"/>
          </p:cNvSpPr>
          <p:nvPr>
            <p:ph type="dt" sz="half" idx="10"/>
          </p:nvPr>
        </p:nvSpPr>
        <p:spPr/>
        <p:txBody>
          <a:bodyPr/>
          <a:lstStyle/>
          <a:p>
            <a:fld id="{EDDBC82C-F2E8-7D4A-8BD1-C0291F37A748}" type="datetimeFigureOut">
              <a:rPr lang="en-US" smtClean="0"/>
              <a:t>3/12/21</a:t>
            </a:fld>
            <a:endParaRPr lang="en-US"/>
          </a:p>
        </p:txBody>
      </p:sp>
      <p:sp>
        <p:nvSpPr>
          <p:cNvPr id="5" name="Footer Placeholder 4">
            <a:extLst>
              <a:ext uri="{FF2B5EF4-FFF2-40B4-BE49-F238E27FC236}">
                <a16:creationId xmlns:a16="http://schemas.microsoft.com/office/drawing/2014/main" id="{BB3F5AAE-66AA-E24B-B5DD-BD17A3F7D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1AB16-1015-E94D-8522-F3DCD233A108}"/>
              </a:ext>
            </a:extLst>
          </p:cNvPr>
          <p:cNvSpPr>
            <a:spLocks noGrp="1"/>
          </p:cNvSpPr>
          <p:nvPr>
            <p:ph type="sldNum" sz="quarter" idx="12"/>
          </p:nvPr>
        </p:nvSpPr>
        <p:spPr/>
        <p:txBody>
          <a:bodyPr/>
          <a:lstStyle/>
          <a:p>
            <a:fld id="{5B6D3EAA-59DA-B043-812E-2A15D33C49FE}" type="slidenum">
              <a:rPr lang="en-US" smtClean="0"/>
              <a:t>‹#›</a:t>
            </a:fld>
            <a:endParaRPr lang="en-US"/>
          </a:p>
        </p:txBody>
      </p:sp>
    </p:spTree>
    <p:extLst>
      <p:ext uri="{BB962C8B-B14F-4D97-AF65-F5344CB8AC3E}">
        <p14:creationId xmlns:p14="http://schemas.microsoft.com/office/powerpoint/2010/main" val="75035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C803-A9BB-AE40-A362-990B07BADB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FAA2E-2D6A-DA42-AF07-2B1BBF0030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E37CED-4109-5943-A16D-A35E6744D3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5E85A0-3EFA-6A41-89B3-993414437363}"/>
              </a:ext>
            </a:extLst>
          </p:cNvPr>
          <p:cNvSpPr>
            <a:spLocks noGrp="1"/>
          </p:cNvSpPr>
          <p:nvPr>
            <p:ph type="dt" sz="half" idx="10"/>
          </p:nvPr>
        </p:nvSpPr>
        <p:spPr/>
        <p:txBody>
          <a:bodyPr/>
          <a:lstStyle/>
          <a:p>
            <a:fld id="{EDDBC82C-F2E8-7D4A-8BD1-C0291F37A748}" type="datetimeFigureOut">
              <a:rPr lang="en-US" smtClean="0"/>
              <a:t>3/12/21</a:t>
            </a:fld>
            <a:endParaRPr lang="en-US"/>
          </a:p>
        </p:txBody>
      </p:sp>
      <p:sp>
        <p:nvSpPr>
          <p:cNvPr id="6" name="Footer Placeholder 5">
            <a:extLst>
              <a:ext uri="{FF2B5EF4-FFF2-40B4-BE49-F238E27FC236}">
                <a16:creationId xmlns:a16="http://schemas.microsoft.com/office/drawing/2014/main" id="{5DDECF3E-60A6-2544-878A-B3863C9B8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DCDFD-2BA4-3846-809B-95B6A09D1A1A}"/>
              </a:ext>
            </a:extLst>
          </p:cNvPr>
          <p:cNvSpPr>
            <a:spLocks noGrp="1"/>
          </p:cNvSpPr>
          <p:nvPr>
            <p:ph type="sldNum" sz="quarter" idx="12"/>
          </p:nvPr>
        </p:nvSpPr>
        <p:spPr/>
        <p:txBody>
          <a:bodyPr/>
          <a:lstStyle/>
          <a:p>
            <a:fld id="{5B6D3EAA-59DA-B043-812E-2A15D33C49FE}" type="slidenum">
              <a:rPr lang="en-US" smtClean="0"/>
              <a:t>‹#›</a:t>
            </a:fld>
            <a:endParaRPr lang="en-US"/>
          </a:p>
        </p:txBody>
      </p:sp>
    </p:spTree>
    <p:extLst>
      <p:ext uri="{BB962C8B-B14F-4D97-AF65-F5344CB8AC3E}">
        <p14:creationId xmlns:p14="http://schemas.microsoft.com/office/powerpoint/2010/main" val="58662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4911-DAE3-F546-92C1-24BD40CA59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716BE1-EF48-C641-B7E1-916A30486D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73A316-7C6C-4149-9F21-CB5CF7BAF8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F2D7F-56F5-AB49-AB55-1536FF40F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B4AF5D-3315-7648-957E-00B4B30494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3CD97-1794-5947-B305-BED85B98F3A1}"/>
              </a:ext>
            </a:extLst>
          </p:cNvPr>
          <p:cNvSpPr>
            <a:spLocks noGrp="1"/>
          </p:cNvSpPr>
          <p:nvPr>
            <p:ph type="dt" sz="half" idx="10"/>
          </p:nvPr>
        </p:nvSpPr>
        <p:spPr/>
        <p:txBody>
          <a:bodyPr/>
          <a:lstStyle/>
          <a:p>
            <a:fld id="{EDDBC82C-F2E8-7D4A-8BD1-C0291F37A748}" type="datetimeFigureOut">
              <a:rPr lang="en-US" smtClean="0"/>
              <a:t>3/12/21</a:t>
            </a:fld>
            <a:endParaRPr lang="en-US"/>
          </a:p>
        </p:txBody>
      </p:sp>
      <p:sp>
        <p:nvSpPr>
          <p:cNvPr id="8" name="Footer Placeholder 7">
            <a:extLst>
              <a:ext uri="{FF2B5EF4-FFF2-40B4-BE49-F238E27FC236}">
                <a16:creationId xmlns:a16="http://schemas.microsoft.com/office/drawing/2014/main" id="{96D8AEF9-A714-944A-8686-92FD6F4E93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5B8F6D-DC3D-8347-8469-F779090C0F93}"/>
              </a:ext>
            </a:extLst>
          </p:cNvPr>
          <p:cNvSpPr>
            <a:spLocks noGrp="1"/>
          </p:cNvSpPr>
          <p:nvPr>
            <p:ph type="sldNum" sz="quarter" idx="12"/>
          </p:nvPr>
        </p:nvSpPr>
        <p:spPr/>
        <p:txBody>
          <a:bodyPr/>
          <a:lstStyle/>
          <a:p>
            <a:fld id="{5B6D3EAA-59DA-B043-812E-2A15D33C49FE}" type="slidenum">
              <a:rPr lang="en-US" smtClean="0"/>
              <a:t>‹#›</a:t>
            </a:fld>
            <a:endParaRPr lang="en-US"/>
          </a:p>
        </p:txBody>
      </p:sp>
    </p:spTree>
    <p:extLst>
      <p:ext uri="{BB962C8B-B14F-4D97-AF65-F5344CB8AC3E}">
        <p14:creationId xmlns:p14="http://schemas.microsoft.com/office/powerpoint/2010/main" val="387891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CE4D-4422-4048-A928-47333622EF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0E1C91-BA62-A14C-BEF6-A4625059C59F}"/>
              </a:ext>
            </a:extLst>
          </p:cNvPr>
          <p:cNvSpPr>
            <a:spLocks noGrp="1"/>
          </p:cNvSpPr>
          <p:nvPr>
            <p:ph type="dt" sz="half" idx="10"/>
          </p:nvPr>
        </p:nvSpPr>
        <p:spPr/>
        <p:txBody>
          <a:bodyPr/>
          <a:lstStyle/>
          <a:p>
            <a:fld id="{EDDBC82C-F2E8-7D4A-8BD1-C0291F37A748}" type="datetimeFigureOut">
              <a:rPr lang="en-US" smtClean="0"/>
              <a:t>3/12/21</a:t>
            </a:fld>
            <a:endParaRPr lang="en-US"/>
          </a:p>
        </p:txBody>
      </p:sp>
      <p:sp>
        <p:nvSpPr>
          <p:cNvPr id="4" name="Footer Placeholder 3">
            <a:extLst>
              <a:ext uri="{FF2B5EF4-FFF2-40B4-BE49-F238E27FC236}">
                <a16:creationId xmlns:a16="http://schemas.microsoft.com/office/drawing/2014/main" id="{9C4CBB01-B987-C84E-9935-C4C45D4AA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4E208D-58DA-C54A-9318-3A216DEAD096}"/>
              </a:ext>
            </a:extLst>
          </p:cNvPr>
          <p:cNvSpPr>
            <a:spLocks noGrp="1"/>
          </p:cNvSpPr>
          <p:nvPr>
            <p:ph type="sldNum" sz="quarter" idx="12"/>
          </p:nvPr>
        </p:nvSpPr>
        <p:spPr/>
        <p:txBody>
          <a:bodyPr/>
          <a:lstStyle/>
          <a:p>
            <a:fld id="{5B6D3EAA-59DA-B043-812E-2A15D33C49FE}" type="slidenum">
              <a:rPr lang="en-US" smtClean="0"/>
              <a:t>‹#›</a:t>
            </a:fld>
            <a:endParaRPr lang="en-US"/>
          </a:p>
        </p:txBody>
      </p:sp>
    </p:spTree>
    <p:extLst>
      <p:ext uri="{BB962C8B-B14F-4D97-AF65-F5344CB8AC3E}">
        <p14:creationId xmlns:p14="http://schemas.microsoft.com/office/powerpoint/2010/main" val="89265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93CEB8-4BE7-9C43-A582-64B229477DFA}"/>
              </a:ext>
            </a:extLst>
          </p:cNvPr>
          <p:cNvSpPr>
            <a:spLocks noGrp="1"/>
          </p:cNvSpPr>
          <p:nvPr>
            <p:ph type="dt" sz="half" idx="10"/>
          </p:nvPr>
        </p:nvSpPr>
        <p:spPr/>
        <p:txBody>
          <a:bodyPr/>
          <a:lstStyle/>
          <a:p>
            <a:fld id="{EDDBC82C-F2E8-7D4A-8BD1-C0291F37A748}" type="datetimeFigureOut">
              <a:rPr lang="en-US" smtClean="0"/>
              <a:t>3/12/21</a:t>
            </a:fld>
            <a:endParaRPr lang="en-US"/>
          </a:p>
        </p:txBody>
      </p:sp>
      <p:sp>
        <p:nvSpPr>
          <p:cNvPr id="3" name="Footer Placeholder 2">
            <a:extLst>
              <a:ext uri="{FF2B5EF4-FFF2-40B4-BE49-F238E27FC236}">
                <a16:creationId xmlns:a16="http://schemas.microsoft.com/office/drawing/2014/main" id="{BC442D46-1F10-424A-A120-F7F293DCFF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D4FFF1-0E39-A046-AA15-23AD5DB12467}"/>
              </a:ext>
            </a:extLst>
          </p:cNvPr>
          <p:cNvSpPr>
            <a:spLocks noGrp="1"/>
          </p:cNvSpPr>
          <p:nvPr>
            <p:ph type="sldNum" sz="quarter" idx="12"/>
          </p:nvPr>
        </p:nvSpPr>
        <p:spPr/>
        <p:txBody>
          <a:bodyPr/>
          <a:lstStyle/>
          <a:p>
            <a:fld id="{5B6D3EAA-59DA-B043-812E-2A15D33C49FE}" type="slidenum">
              <a:rPr lang="en-US" smtClean="0"/>
              <a:t>‹#›</a:t>
            </a:fld>
            <a:endParaRPr lang="en-US"/>
          </a:p>
        </p:txBody>
      </p:sp>
    </p:spTree>
    <p:extLst>
      <p:ext uri="{BB962C8B-B14F-4D97-AF65-F5344CB8AC3E}">
        <p14:creationId xmlns:p14="http://schemas.microsoft.com/office/powerpoint/2010/main" val="393492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D439-B9DC-B642-81A7-F7E7C2C48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677B3B-49F9-5E45-9ECC-BA76EDD26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605FE6-0EBB-7443-95F9-DDF44E1EF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6E46FC-71EF-8D42-8A1E-6D732D847741}"/>
              </a:ext>
            </a:extLst>
          </p:cNvPr>
          <p:cNvSpPr>
            <a:spLocks noGrp="1"/>
          </p:cNvSpPr>
          <p:nvPr>
            <p:ph type="dt" sz="half" idx="10"/>
          </p:nvPr>
        </p:nvSpPr>
        <p:spPr/>
        <p:txBody>
          <a:bodyPr/>
          <a:lstStyle/>
          <a:p>
            <a:fld id="{EDDBC82C-F2E8-7D4A-8BD1-C0291F37A748}" type="datetimeFigureOut">
              <a:rPr lang="en-US" smtClean="0"/>
              <a:t>3/12/21</a:t>
            </a:fld>
            <a:endParaRPr lang="en-US"/>
          </a:p>
        </p:txBody>
      </p:sp>
      <p:sp>
        <p:nvSpPr>
          <p:cNvPr id="6" name="Footer Placeholder 5">
            <a:extLst>
              <a:ext uri="{FF2B5EF4-FFF2-40B4-BE49-F238E27FC236}">
                <a16:creationId xmlns:a16="http://schemas.microsoft.com/office/drawing/2014/main" id="{C9EBA8C6-2DD2-D949-84D6-91DF9964AC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D0839-C9C0-854A-957B-0DF6FB87E103}"/>
              </a:ext>
            </a:extLst>
          </p:cNvPr>
          <p:cNvSpPr>
            <a:spLocks noGrp="1"/>
          </p:cNvSpPr>
          <p:nvPr>
            <p:ph type="sldNum" sz="quarter" idx="12"/>
          </p:nvPr>
        </p:nvSpPr>
        <p:spPr/>
        <p:txBody>
          <a:bodyPr/>
          <a:lstStyle/>
          <a:p>
            <a:fld id="{5B6D3EAA-59DA-B043-812E-2A15D33C49FE}" type="slidenum">
              <a:rPr lang="en-US" smtClean="0"/>
              <a:t>‹#›</a:t>
            </a:fld>
            <a:endParaRPr lang="en-US"/>
          </a:p>
        </p:txBody>
      </p:sp>
    </p:spTree>
    <p:extLst>
      <p:ext uri="{BB962C8B-B14F-4D97-AF65-F5344CB8AC3E}">
        <p14:creationId xmlns:p14="http://schemas.microsoft.com/office/powerpoint/2010/main" val="66461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D378-694D-D645-BF07-E5328DCD12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41EE5B-97DD-8F45-A14B-78054C96D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6E0934-E6E4-FD4F-BA5D-E3ED75232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E359D2-F4FC-B147-A0EE-1F76BF22F57D}"/>
              </a:ext>
            </a:extLst>
          </p:cNvPr>
          <p:cNvSpPr>
            <a:spLocks noGrp="1"/>
          </p:cNvSpPr>
          <p:nvPr>
            <p:ph type="dt" sz="half" idx="10"/>
          </p:nvPr>
        </p:nvSpPr>
        <p:spPr/>
        <p:txBody>
          <a:bodyPr/>
          <a:lstStyle/>
          <a:p>
            <a:fld id="{EDDBC82C-F2E8-7D4A-8BD1-C0291F37A748}" type="datetimeFigureOut">
              <a:rPr lang="en-US" smtClean="0"/>
              <a:t>3/12/21</a:t>
            </a:fld>
            <a:endParaRPr lang="en-US"/>
          </a:p>
        </p:txBody>
      </p:sp>
      <p:sp>
        <p:nvSpPr>
          <p:cNvPr id="6" name="Footer Placeholder 5">
            <a:extLst>
              <a:ext uri="{FF2B5EF4-FFF2-40B4-BE49-F238E27FC236}">
                <a16:creationId xmlns:a16="http://schemas.microsoft.com/office/drawing/2014/main" id="{59B7098D-7AAC-E74E-9E11-EB6823011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68F52-125F-7844-97E1-5D22F7F016B6}"/>
              </a:ext>
            </a:extLst>
          </p:cNvPr>
          <p:cNvSpPr>
            <a:spLocks noGrp="1"/>
          </p:cNvSpPr>
          <p:nvPr>
            <p:ph type="sldNum" sz="quarter" idx="12"/>
          </p:nvPr>
        </p:nvSpPr>
        <p:spPr/>
        <p:txBody>
          <a:bodyPr/>
          <a:lstStyle/>
          <a:p>
            <a:fld id="{5B6D3EAA-59DA-B043-812E-2A15D33C49FE}" type="slidenum">
              <a:rPr lang="en-US" smtClean="0"/>
              <a:t>‹#›</a:t>
            </a:fld>
            <a:endParaRPr lang="en-US"/>
          </a:p>
        </p:txBody>
      </p:sp>
    </p:spTree>
    <p:extLst>
      <p:ext uri="{BB962C8B-B14F-4D97-AF65-F5344CB8AC3E}">
        <p14:creationId xmlns:p14="http://schemas.microsoft.com/office/powerpoint/2010/main" val="80272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7904CD-034F-7C41-B64D-63ADA19D0D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BECEC-E28C-5E4A-8FD6-7D66AEA2E1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9C94B-E529-BE43-9C5B-3300031132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BC82C-F2E8-7D4A-8BD1-C0291F37A748}" type="datetimeFigureOut">
              <a:rPr lang="en-US" smtClean="0"/>
              <a:t>3/12/21</a:t>
            </a:fld>
            <a:endParaRPr lang="en-US"/>
          </a:p>
        </p:txBody>
      </p:sp>
      <p:sp>
        <p:nvSpPr>
          <p:cNvPr id="5" name="Footer Placeholder 4">
            <a:extLst>
              <a:ext uri="{FF2B5EF4-FFF2-40B4-BE49-F238E27FC236}">
                <a16:creationId xmlns:a16="http://schemas.microsoft.com/office/drawing/2014/main" id="{52668FBF-0F12-0048-811E-EE9F14E2DA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EEB488-F133-5D45-B130-E90F7E6865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D3EAA-59DA-B043-812E-2A15D33C49FE}" type="slidenum">
              <a:rPr lang="en-US" smtClean="0"/>
              <a:t>‹#›</a:t>
            </a:fld>
            <a:endParaRPr lang="en-US"/>
          </a:p>
        </p:txBody>
      </p:sp>
    </p:spTree>
    <p:extLst>
      <p:ext uri="{BB962C8B-B14F-4D97-AF65-F5344CB8AC3E}">
        <p14:creationId xmlns:p14="http://schemas.microsoft.com/office/powerpoint/2010/main" val="1830998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Light bulb on yellow background with sketched light beams and cord">
            <a:extLst>
              <a:ext uri="{FF2B5EF4-FFF2-40B4-BE49-F238E27FC236}">
                <a16:creationId xmlns:a16="http://schemas.microsoft.com/office/drawing/2014/main" id="{F1070B46-F91B-4CB3-B18B-D76CD0846086}"/>
              </a:ext>
            </a:extLst>
          </p:cNvPr>
          <p:cNvPicPr>
            <a:picLocks noChangeAspect="1"/>
          </p:cNvPicPr>
          <p:nvPr/>
        </p:nvPicPr>
        <p:blipFill rotWithShape="1">
          <a:blip r:embed="rId2">
            <a:alphaModFix amt="50000"/>
          </a:blip>
          <a:srcRect t="8536"/>
          <a:stretch/>
        </p:blipFill>
        <p:spPr>
          <a:xfrm>
            <a:off x="20" y="1"/>
            <a:ext cx="12191980" cy="6857999"/>
          </a:xfrm>
          <a:prstGeom prst="rect">
            <a:avLst/>
          </a:prstGeom>
        </p:spPr>
      </p:pic>
      <p:sp>
        <p:nvSpPr>
          <p:cNvPr id="2" name="Title 1">
            <a:extLst>
              <a:ext uri="{FF2B5EF4-FFF2-40B4-BE49-F238E27FC236}">
                <a16:creationId xmlns:a16="http://schemas.microsoft.com/office/drawing/2014/main" id="{45621F3A-9DDA-E84E-AF1B-EBF439E03C3F}"/>
              </a:ext>
            </a:extLst>
          </p:cNvPr>
          <p:cNvSpPr>
            <a:spLocks noGrp="1"/>
          </p:cNvSpPr>
          <p:nvPr>
            <p:ph type="ctrTitle"/>
          </p:nvPr>
        </p:nvSpPr>
        <p:spPr>
          <a:xfrm>
            <a:off x="1524000" y="1122362"/>
            <a:ext cx="9144000" cy="2900518"/>
          </a:xfrm>
        </p:spPr>
        <p:txBody>
          <a:bodyPr>
            <a:normAutofit/>
          </a:bodyPr>
          <a:lstStyle/>
          <a:p>
            <a:r>
              <a:rPr lang="en-US" b="1">
                <a:solidFill>
                  <a:srgbClr val="FFFFFF"/>
                </a:solidFill>
              </a:rPr>
              <a:t>INQUIRY, INVESTIGATION, AND SCIENTIFIC THINKING</a:t>
            </a:r>
          </a:p>
        </p:txBody>
      </p:sp>
      <p:sp>
        <p:nvSpPr>
          <p:cNvPr id="3" name="Subtitle 2">
            <a:extLst>
              <a:ext uri="{FF2B5EF4-FFF2-40B4-BE49-F238E27FC236}">
                <a16:creationId xmlns:a16="http://schemas.microsoft.com/office/drawing/2014/main" id="{32F623FF-7559-6D46-B13E-6258DD54216C}"/>
              </a:ext>
            </a:extLst>
          </p:cNvPr>
          <p:cNvSpPr>
            <a:spLocks noGrp="1"/>
          </p:cNvSpPr>
          <p:nvPr>
            <p:ph type="subTitle" idx="1"/>
          </p:nvPr>
        </p:nvSpPr>
        <p:spPr>
          <a:xfrm>
            <a:off x="1524000" y="4159404"/>
            <a:ext cx="9144000" cy="1098395"/>
          </a:xfrm>
        </p:spPr>
        <p:txBody>
          <a:bodyPr>
            <a:normAutofit/>
          </a:bodyPr>
          <a:lstStyle/>
          <a:p>
            <a:r>
              <a:rPr lang="en-US" sz="2000" b="1">
                <a:solidFill>
                  <a:srgbClr val="FFFFFF"/>
                </a:solidFill>
              </a:rPr>
              <a:t>INTENTIONAL CURIOSITY </a:t>
            </a:r>
            <a:r>
              <a:rPr lang="en-US" sz="2000">
                <a:solidFill>
                  <a:srgbClr val="FFFFFF"/>
                </a:solidFill>
              </a:rPr>
              <a:t>AND TOOLS TO PURSUE QUESTIONS </a:t>
            </a:r>
          </a:p>
          <a:p>
            <a:r>
              <a:rPr lang="en-US" sz="2000">
                <a:solidFill>
                  <a:srgbClr val="FFFFFF"/>
                </a:solidFill>
              </a:rPr>
              <a:t>BUILDING SKILLS IN </a:t>
            </a:r>
            <a:r>
              <a:rPr lang="en-US" sz="2000" b="1">
                <a:solidFill>
                  <a:srgbClr val="FFFFFF"/>
                </a:solidFill>
              </a:rPr>
              <a:t>ASKING VARIED QUESTIONS </a:t>
            </a:r>
            <a:r>
              <a:rPr lang="en-US" sz="2000">
                <a:solidFill>
                  <a:srgbClr val="FFFFFF"/>
                </a:solidFill>
              </a:rPr>
              <a:t>AND APPROACHES FOR DANCING WITH THOSE QUESTIONS</a:t>
            </a:r>
          </a:p>
        </p:txBody>
      </p:sp>
    </p:spTree>
    <p:extLst>
      <p:ext uri="{BB962C8B-B14F-4D97-AF65-F5344CB8AC3E}">
        <p14:creationId xmlns:p14="http://schemas.microsoft.com/office/powerpoint/2010/main" val="31980056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97BD1C4-123D-424B-91BB-6A0073EB51DB}"/>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Your curiosity tool kit: </a:t>
            </a:r>
            <a:br>
              <a:rPr lang="en-US" sz="4000">
                <a:solidFill>
                  <a:srgbClr val="FFFFFF"/>
                </a:solidFill>
              </a:rPr>
            </a:br>
            <a:r>
              <a:rPr lang="en-US" sz="4000">
                <a:solidFill>
                  <a:srgbClr val="FFFFFF"/>
                </a:solidFill>
              </a:rPr>
              <a:t>#3. The 7 Crosscutting Concepts</a:t>
            </a:r>
          </a:p>
        </p:txBody>
      </p:sp>
      <p:sp>
        <p:nvSpPr>
          <p:cNvPr id="3" name="Content Placeholder 2">
            <a:extLst>
              <a:ext uri="{FF2B5EF4-FFF2-40B4-BE49-F238E27FC236}">
                <a16:creationId xmlns:a16="http://schemas.microsoft.com/office/drawing/2014/main" id="{DD0DB56F-D4FF-9E4B-AD6D-8A3C7BDF132B}"/>
              </a:ext>
            </a:extLst>
          </p:cNvPr>
          <p:cNvSpPr>
            <a:spLocks noGrp="1"/>
          </p:cNvSpPr>
          <p:nvPr>
            <p:ph idx="1"/>
          </p:nvPr>
        </p:nvSpPr>
        <p:spPr>
          <a:xfrm>
            <a:off x="1367624" y="2490436"/>
            <a:ext cx="9708995" cy="3567173"/>
          </a:xfrm>
        </p:spPr>
        <p:txBody>
          <a:bodyPr anchor="ctr">
            <a:normAutofit/>
          </a:bodyPr>
          <a:lstStyle/>
          <a:p>
            <a:r>
              <a:rPr lang="en-US" sz="1700"/>
              <a:t>Patterns </a:t>
            </a:r>
          </a:p>
          <a:p>
            <a:pPr lvl="1"/>
            <a:r>
              <a:rPr lang="en-US" sz="1700"/>
              <a:t>Ask: What patterns do you notice? How can you describe the pattern? Are there exceptions to the pattern? What might be causing the pattern? What does the pattern remind you of?</a:t>
            </a:r>
          </a:p>
          <a:p>
            <a:r>
              <a:rPr lang="en-US" sz="1700"/>
              <a:t>Cause and Effect</a:t>
            </a:r>
          </a:p>
          <a:p>
            <a:pPr lvl="1"/>
            <a:r>
              <a:rPr lang="en-US" sz="1700"/>
              <a:t>Ask: What happened here? Why is it like this? What might be causing the effect you observe? What are other possible explanations? What might happen if…? Is this causation or correlation? How do you know?</a:t>
            </a:r>
          </a:p>
          <a:p>
            <a:r>
              <a:rPr lang="en-US" sz="1700"/>
              <a:t>Scale, Proportion, and Quantity</a:t>
            </a:r>
          </a:p>
          <a:p>
            <a:pPr lvl="1"/>
            <a:r>
              <a:rPr lang="en-US" sz="1700"/>
              <a:t>Ask: At what scale have you explored this phenomenon? Would you think about it differently if you zoomed in or out? Can you make a model that helps you understand nature at this scale? How can you measure change at different scales? What can you quantify at this scale and how can you measure it accurately?</a:t>
            </a:r>
          </a:p>
        </p:txBody>
      </p:sp>
    </p:spTree>
    <p:extLst>
      <p:ext uri="{BB962C8B-B14F-4D97-AF65-F5344CB8AC3E}">
        <p14:creationId xmlns:p14="http://schemas.microsoft.com/office/powerpoint/2010/main" val="317331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962665C-2955-674F-B41A-181A92A0FD06}"/>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The Crosscutting Concepts (Continued)</a:t>
            </a:r>
          </a:p>
        </p:txBody>
      </p:sp>
      <p:sp>
        <p:nvSpPr>
          <p:cNvPr id="3" name="Content Placeholder 2">
            <a:extLst>
              <a:ext uri="{FF2B5EF4-FFF2-40B4-BE49-F238E27FC236}">
                <a16:creationId xmlns:a16="http://schemas.microsoft.com/office/drawing/2014/main" id="{DE854262-EDA5-A240-BF85-370DCB8CEFCF}"/>
              </a:ext>
            </a:extLst>
          </p:cNvPr>
          <p:cNvSpPr>
            <a:spLocks noGrp="1"/>
          </p:cNvSpPr>
          <p:nvPr>
            <p:ph idx="1"/>
          </p:nvPr>
        </p:nvSpPr>
        <p:spPr>
          <a:xfrm>
            <a:off x="1367624" y="2490436"/>
            <a:ext cx="9708995" cy="3567173"/>
          </a:xfrm>
        </p:spPr>
        <p:txBody>
          <a:bodyPr anchor="ctr">
            <a:normAutofit/>
          </a:bodyPr>
          <a:lstStyle/>
          <a:p>
            <a:r>
              <a:rPr lang="en-US" sz="2000"/>
              <a:t>Structure and Function</a:t>
            </a:r>
          </a:p>
          <a:p>
            <a:pPr lvl="1"/>
            <a:r>
              <a:rPr lang="en-US" sz="2000"/>
              <a:t>Ask: What is it like? How might this structure work to help the organism survive in its environment? How does it work? How is this structure like others you have seen? How is it different? How might those differences impact the function of the structure?</a:t>
            </a:r>
          </a:p>
          <a:p>
            <a:r>
              <a:rPr lang="en-US" sz="2000"/>
              <a:t>Systems and System Models</a:t>
            </a:r>
          </a:p>
          <a:p>
            <a:pPr lvl="1"/>
            <a:r>
              <a:rPr lang="en-US" sz="2000"/>
              <a:t>Ask: What are the boundaries of this system? How does the system work? What are the parts of the system? How do the parts interact? How is this system affected by other things? What would happen if X were removed? What would happen if Y were added? Is there feedback? What was it before? What will it be next? How can you model this system? </a:t>
            </a:r>
          </a:p>
        </p:txBody>
      </p:sp>
    </p:spTree>
    <p:extLst>
      <p:ext uri="{BB962C8B-B14F-4D97-AF65-F5344CB8AC3E}">
        <p14:creationId xmlns:p14="http://schemas.microsoft.com/office/powerpoint/2010/main" val="122375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3BAD0F3-5199-274A-937A-3D5FEAA0753A}"/>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The Crosscutting Concepts (Continued)</a:t>
            </a:r>
          </a:p>
        </p:txBody>
      </p:sp>
      <p:sp>
        <p:nvSpPr>
          <p:cNvPr id="3" name="Content Placeholder 2">
            <a:extLst>
              <a:ext uri="{FF2B5EF4-FFF2-40B4-BE49-F238E27FC236}">
                <a16:creationId xmlns:a16="http://schemas.microsoft.com/office/drawing/2014/main" id="{CFA8DB03-4305-9D46-AD52-9C33635598E0}"/>
              </a:ext>
            </a:extLst>
          </p:cNvPr>
          <p:cNvSpPr>
            <a:spLocks noGrp="1"/>
          </p:cNvSpPr>
          <p:nvPr>
            <p:ph idx="1"/>
          </p:nvPr>
        </p:nvSpPr>
        <p:spPr>
          <a:xfrm>
            <a:off x="1367624" y="2490436"/>
            <a:ext cx="9708995" cy="3567173"/>
          </a:xfrm>
        </p:spPr>
        <p:txBody>
          <a:bodyPr anchor="ctr">
            <a:normAutofit/>
          </a:bodyPr>
          <a:lstStyle/>
          <a:p>
            <a:r>
              <a:rPr lang="en-US" sz="2400"/>
              <a:t>Energy and Matter</a:t>
            </a:r>
          </a:p>
          <a:p>
            <a:pPr lvl="1"/>
            <a:r>
              <a:rPr lang="en-US" dirty="0"/>
              <a:t>Ask: Where does the matter in this system come from? How does it change within the system? Where does it go? How do matter and energy interact with this system? Where does the energy in this system come from? What does the energy do in this system?</a:t>
            </a:r>
          </a:p>
          <a:p>
            <a:r>
              <a:rPr lang="en-US" sz="2400"/>
              <a:t>Stability and Change</a:t>
            </a:r>
          </a:p>
          <a:p>
            <a:pPr lvl="1"/>
            <a:r>
              <a:rPr lang="en-US" dirty="0"/>
              <a:t>Ask: What causes change in this system&gt; What is stable in this system? What isn’t? What changes quickly in this system? What would happen if X were different?</a:t>
            </a:r>
          </a:p>
          <a:p>
            <a:endParaRPr lang="en-US" sz="2400"/>
          </a:p>
        </p:txBody>
      </p:sp>
    </p:spTree>
    <p:extLst>
      <p:ext uri="{BB962C8B-B14F-4D97-AF65-F5344CB8AC3E}">
        <p14:creationId xmlns:p14="http://schemas.microsoft.com/office/powerpoint/2010/main" val="168146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F5E6831-91F6-964C-9429-827D1EB33ED9}"/>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Your curiosity tool kit: </a:t>
            </a:r>
            <a:br>
              <a:rPr lang="en-US" sz="4000">
                <a:solidFill>
                  <a:srgbClr val="FFFFFF"/>
                </a:solidFill>
              </a:rPr>
            </a:br>
            <a:r>
              <a:rPr lang="en-US" sz="4000">
                <a:solidFill>
                  <a:srgbClr val="FFFFFF"/>
                </a:solidFill>
              </a:rPr>
              <a:t>#4 Who, What, Where, When, How, and Why</a:t>
            </a:r>
          </a:p>
        </p:txBody>
      </p:sp>
      <p:sp>
        <p:nvSpPr>
          <p:cNvPr id="3" name="Content Placeholder 2">
            <a:extLst>
              <a:ext uri="{FF2B5EF4-FFF2-40B4-BE49-F238E27FC236}">
                <a16:creationId xmlns:a16="http://schemas.microsoft.com/office/drawing/2014/main" id="{07E75972-62D1-884B-AE46-525B91B60B44}"/>
              </a:ext>
            </a:extLst>
          </p:cNvPr>
          <p:cNvSpPr>
            <a:spLocks noGrp="1"/>
          </p:cNvSpPr>
          <p:nvPr>
            <p:ph idx="1"/>
          </p:nvPr>
        </p:nvSpPr>
        <p:spPr>
          <a:xfrm>
            <a:off x="1367624" y="2490436"/>
            <a:ext cx="9708995" cy="3567173"/>
          </a:xfrm>
        </p:spPr>
        <p:txBody>
          <a:bodyPr anchor="ctr">
            <a:normAutofit/>
          </a:bodyPr>
          <a:lstStyle/>
          <a:p>
            <a:r>
              <a:rPr lang="en-US" sz="2200"/>
              <a:t>Who: Identification and classification</a:t>
            </a:r>
          </a:p>
          <a:p>
            <a:pPr lvl="1"/>
            <a:r>
              <a:rPr lang="en-US" sz="2200"/>
              <a:t>Ask: Who is it? Who was it? Who will it be? Who made these tracks? Who could have made these holes in this leaf? What bird is that?</a:t>
            </a:r>
          </a:p>
          <a:p>
            <a:r>
              <a:rPr lang="en-US" sz="2200"/>
              <a:t>What: Questions about phenomenon. Focuses on cause and effect</a:t>
            </a:r>
          </a:p>
          <a:p>
            <a:pPr lvl="1"/>
            <a:r>
              <a:rPr lang="en-US" sz="2200"/>
              <a:t>Ask: What is happening? What happened? What will happen next? What does it do? What will the caterpillars do when the leaves fall from the trees(prediction)? What causes the darkened sky above the rainbow?</a:t>
            </a:r>
          </a:p>
          <a:p>
            <a:r>
              <a:rPr lang="en-US" sz="2200"/>
              <a:t>Where: Space, location, and biogeography</a:t>
            </a:r>
          </a:p>
          <a:p>
            <a:pPr lvl="1"/>
            <a:r>
              <a:rPr lang="en-US" sz="2200"/>
              <a:t>Ask: Where is it? Where was it? Where will it be? Where is the bird’s nest? Where is the current fastest? Where do frogs go at night?</a:t>
            </a:r>
          </a:p>
        </p:txBody>
      </p:sp>
    </p:spTree>
    <p:extLst>
      <p:ext uri="{BB962C8B-B14F-4D97-AF65-F5344CB8AC3E}">
        <p14:creationId xmlns:p14="http://schemas.microsoft.com/office/powerpoint/2010/main" val="335554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A0DBABE-CFF1-6242-8770-C86FE971F26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Who, What, Where, When, How, and Why</a:t>
            </a:r>
            <a:br>
              <a:rPr lang="en-US" sz="4000">
                <a:solidFill>
                  <a:srgbClr val="FFFFFF"/>
                </a:solidFill>
              </a:rPr>
            </a:br>
            <a:r>
              <a:rPr lang="en-US" sz="4000">
                <a:solidFill>
                  <a:srgbClr val="FFFFFF"/>
                </a:solidFill>
              </a:rPr>
              <a:t>(Continued)</a:t>
            </a:r>
          </a:p>
        </p:txBody>
      </p:sp>
      <p:sp>
        <p:nvSpPr>
          <p:cNvPr id="3" name="Content Placeholder 2">
            <a:extLst>
              <a:ext uri="{FF2B5EF4-FFF2-40B4-BE49-F238E27FC236}">
                <a16:creationId xmlns:a16="http://schemas.microsoft.com/office/drawing/2014/main" id="{6B41E325-D46E-E04F-959C-3F71041C63AC}"/>
              </a:ext>
            </a:extLst>
          </p:cNvPr>
          <p:cNvSpPr>
            <a:spLocks noGrp="1"/>
          </p:cNvSpPr>
          <p:nvPr>
            <p:ph idx="1"/>
          </p:nvPr>
        </p:nvSpPr>
        <p:spPr>
          <a:xfrm>
            <a:off x="1367624" y="2490436"/>
            <a:ext cx="9708995" cy="3567173"/>
          </a:xfrm>
        </p:spPr>
        <p:txBody>
          <a:bodyPr anchor="ctr">
            <a:normAutofit/>
          </a:bodyPr>
          <a:lstStyle/>
          <a:p>
            <a:r>
              <a:rPr lang="en-US" sz="2200"/>
              <a:t>When: Timing—How long? </a:t>
            </a:r>
          </a:p>
          <a:p>
            <a:pPr lvl="1"/>
            <a:r>
              <a:rPr lang="en-US" sz="2200"/>
              <a:t>Ask: When did it happen? When will it happen? What is the timeline? When did this tree start to grow?</a:t>
            </a:r>
          </a:p>
          <a:p>
            <a:r>
              <a:rPr lang="en-US" sz="2200"/>
              <a:t>How: Mechanism—how does it work? Focuses on form and function</a:t>
            </a:r>
          </a:p>
          <a:p>
            <a:pPr lvl="1"/>
            <a:r>
              <a:rPr lang="en-US" sz="2200"/>
              <a:t>Ask: How do cracks in mud form? How do beavers survive under a frozen pond? How did that tree grow from such a tiny crack in the rock?</a:t>
            </a:r>
          </a:p>
          <a:p>
            <a:r>
              <a:rPr lang="en-US" sz="2200"/>
              <a:t>Why: Meaning, cause and effect, structure and function</a:t>
            </a:r>
          </a:p>
          <a:p>
            <a:pPr lvl="1"/>
            <a:r>
              <a:rPr lang="en-US" sz="2200"/>
              <a:t>Ask: Why did this happen? Why is it this way? Why do small birds fly in a tight flock and not a V? Why are the leaves darker green on one side and pale on the other? Why is the plant hairy?</a:t>
            </a:r>
          </a:p>
        </p:txBody>
      </p:sp>
    </p:spTree>
    <p:extLst>
      <p:ext uri="{BB962C8B-B14F-4D97-AF65-F5344CB8AC3E}">
        <p14:creationId xmlns:p14="http://schemas.microsoft.com/office/powerpoint/2010/main" val="237940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FF9F22D-C3A9-FC49-BCBF-00B3DB2A716F}"/>
              </a:ext>
            </a:extLst>
          </p:cNvPr>
          <p:cNvSpPr>
            <a:spLocks noGrp="1"/>
          </p:cNvSpPr>
          <p:nvPr>
            <p:ph type="title"/>
          </p:nvPr>
        </p:nvSpPr>
        <p:spPr>
          <a:xfrm>
            <a:off x="958506" y="800392"/>
            <a:ext cx="10264697" cy="1212102"/>
          </a:xfrm>
        </p:spPr>
        <p:txBody>
          <a:bodyPr>
            <a:normAutofit/>
          </a:bodyPr>
          <a:lstStyle/>
          <a:p>
            <a:r>
              <a:rPr lang="en-US" sz="3700">
                <a:solidFill>
                  <a:srgbClr val="FFFFFF"/>
                </a:solidFill>
              </a:rPr>
              <a:t>Your curiosity tool kit: </a:t>
            </a:r>
            <a:br>
              <a:rPr lang="en-US" sz="3700">
                <a:solidFill>
                  <a:srgbClr val="FFFFFF"/>
                </a:solidFill>
              </a:rPr>
            </a:br>
            <a:r>
              <a:rPr lang="en-US" sz="3700">
                <a:solidFill>
                  <a:srgbClr val="FFFFFF"/>
                </a:solidFill>
              </a:rPr>
              <a:t>#5 The 8 International Baccalaureate Key Concepts</a:t>
            </a:r>
          </a:p>
        </p:txBody>
      </p:sp>
      <p:sp>
        <p:nvSpPr>
          <p:cNvPr id="3" name="Content Placeholder 2">
            <a:extLst>
              <a:ext uri="{FF2B5EF4-FFF2-40B4-BE49-F238E27FC236}">
                <a16:creationId xmlns:a16="http://schemas.microsoft.com/office/drawing/2014/main" id="{87C30B77-48FF-B441-8E57-EE9B50021754}"/>
              </a:ext>
            </a:extLst>
          </p:cNvPr>
          <p:cNvSpPr>
            <a:spLocks noGrp="1"/>
          </p:cNvSpPr>
          <p:nvPr>
            <p:ph idx="1"/>
          </p:nvPr>
        </p:nvSpPr>
        <p:spPr>
          <a:xfrm>
            <a:off x="1367624" y="2490436"/>
            <a:ext cx="9708995" cy="3567173"/>
          </a:xfrm>
        </p:spPr>
        <p:txBody>
          <a:bodyPr anchor="ctr">
            <a:normAutofit/>
          </a:bodyPr>
          <a:lstStyle/>
          <a:p>
            <a:r>
              <a:rPr lang="en-US" sz="2400"/>
              <a:t>These concepts are similar to Crosscutting Concepts but with a slightly different focus.</a:t>
            </a:r>
          </a:p>
          <a:p>
            <a:pPr marL="0" indent="0">
              <a:buNone/>
            </a:pPr>
            <a:endParaRPr lang="en-US" sz="2400"/>
          </a:p>
          <a:p>
            <a:r>
              <a:rPr lang="en-US" sz="2400" u="sng"/>
              <a:t>Form: </a:t>
            </a:r>
            <a:r>
              <a:rPr lang="en-US" sz="2400"/>
              <a:t>The understanding that everything has a form with recognizable features that can be observed, identified, described and categorized.</a:t>
            </a:r>
          </a:p>
          <a:p>
            <a:pPr lvl="1"/>
            <a:r>
              <a:rPr lang="en-US" b="1" dirty="0"/>
              <a:t>Ask: What is it like?</a:t>
            </a:r>
          </a:p>
          <a:p>
            <a:r>
              <a:rPr lang="en-US" sz="2400" u="sng"/>
              <a:t>Function: </a:t>
            </a:r>
            <a:r>
              <a:rPr lang="en-US" sz="2400"/>
              <a:t>The understanding that everything has a purpose, a role, or a way of behaving that can be investigated.</a:t>
            </a:r>
          </a:p>
          <a:p>
            <a:pPr lvl="1"/>
            <a:r>
              <a:rPr lang="en-US" b="1" dirty="0"/>
              <a:t>Ask: How does it work?</a:t>
            </a:r>
          </a:p>
        </p:txBody>
      </p:sp>
    </p:spTree>
    <p:extLst>
      <p:ext uri="{BB962C8B-B14F-4D97-AF65-F5344CB8AC3E}">
        <p14:creationId xmlns:p14="http://schemas.microsoft.com/office/powerpoint/2010/main" val="222728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C374163-660E-A046-B264-B647B1856B64}"/>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International Baccalaureate Key Concepts</a:t>
            </a:r>
            <a:br>
              <a:rPr lang="en-US" sz="4000">
                <a:solidFill>
                  <a:srgbClr val="FFFFFF"/>
                </a:solidFill>
              </a:rPr>
            </a:br>
            <a:r>
              <a:rPr lang="en-US" sz="4000">
                <a:solidFill>
                  <a:srgbClr val="FFFFFF"/>
                </a:solidFill>
              </a:rPr>
              <a:t>(Continued)</a:t>
            </a:r>
          </a:p>
        </p:txBody>
      </p:sp>
      <p:sp>
        <p:nvSpPr>
          <p:cNvPr id="3" name="Content Placeholder 2">
            <a:extLst>
              <a:ext uri="{FF2B5EF4-FFF2-40B4-BE49-F238E27FC236}">
                <a16:creationId xmlns:a16="http://schemas.microsoft.com/office/drawing/2014/main" id="{B757D48F-836C-124E-A14F-8AEAB0E0054B}"/>
              </a:ext>
            </a:extLst>
          </p:cNvPr>
          <p:cNvSpPr>
            <a:spLocks noGrp="1"/>
          </p:cNvSpPr>
          <p:nvPr>
            <p:ph idx="1"/>
          </p:nvPr>
        </p:nvSpPr>
        <p:spPr>
          <a:xfrm>
            <a:off x="1367624" y="2490436"/>
            <a:ext cx="9708995" cy="3567173"/>
          </a:xfrm>
        </p:spPr>
        <p:txBody>
          <a:bodyPr anchor="ctr">
            <a:normAutofit/>
          </a:bodyPr>
          <a:lstStyle/>
          <a:p>
            <a:r>
              <a:rPr lang="en-US" sz="2400" u="sng"/>
              <a:t>Causation</a:t>
            </a:r>
            <a:r>
              <a:rPr lang="en-US" sz="2400"/>
              <a:t>: The understanding that things do not just happen, that there are causal relationships at work, and that actions have consequences.</a:t>
            </a:r>
          </a:p>
          <a:p>
            <a:pPr lvl="1"/>
            <a:r>
              <a:rPr lang="en-US" b="1" dirty="0"/>
              <a:t>Ask: Why is it like this?</a:t>
            </a:r>
          </a:p>
          <a:p>
            <a:r>
              <a:rPr lang="en-US" sz="2400" u="sng"/>
              <a:t>Change</a:t>
            </a:r>
            <a:r>
              <a:rPr lang="en-US" sz="2400"/>
              <a:t>: The understanding that change is the process of movement from one state to another; it is universal and inevitable.</a:t>
            </a:r>
          </a:p>
          <a:p>
            <a:pPr lvl="1"/>
            <a:r>
              <a:rPr lang="en-US" b="1" dirty="0"/>
              <a:t>Ask: How is it changing/stable? What was it like before? What will it become? What is the rate of change?</a:t>
            </a:r>
          </a:p>
        </p:txBody>
      </p:sp>
    </p:spTree>
    <p:extLst>
      <p:ext uri="{BB962C8B-B14F-4D97-AF65-F5344CB8AC3E}">
        <p14:creationId xmlns:p14="http://schemas.microsoft.com/office/powerpoint/2010/main" val="42667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EB8E3C3-DB81-3140-867F-2E5B9AE6FD5C}"/>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International Baccalaureate Key Concepts</a:t>
            </a:r>
            <a:br>
              <a:rPr lang="en-US" sz="4000">
                <a:solidFill>
                  <a:srgbClr val="FFFFFF"/>
                </a:solidFill>
              </a:rPr>
            </a:br>
            <a:r>
              <a:rPr lang="en-US" sz="4000">
                <a:solidFill>
                  <a:srgbClr val="FFFFFF"/>
                </a:solidFill>
              </a:rPr>
              <a:t>(Continued)</a:t>
            </a:r>
          </a:p>
        </p:txBody>
      </p:sp>
      <p:sp>
        <p:nvSpPr>
          <p:cNvPr id="3" name="Content Placeholder 2">
            <a:extLst>
              <a:ext uri="{FF2B5EF4-FFF2-40B4-BE49-F238E27FC236}">
                <a16:creationId xmlns:a16="http://schemas.microsoft.com/office/drawing/2014/main" id="{7369EF52-9BB2-5D4A-A56D-AD64BACA90F2}"/>
              </a:ext>
            </a:extLst>
          </p:cNvPr>
          <p:cNvSpPr>
            <a:spLocks noGrp="1"/>
          </p:cNvSpPr>
          <p:nvPr>
            <p:ph idx="1"/>
          </p:nvPr>
        </p:nvSpPr>
        <p:spPr>
          <a:xfrm>
            <a:off x="1367624" y="2490436"/>
            <a:ext cx="9708995" cy="3567173"/>
          </a:xfrm>
        </p:spPr>
        <p:txBody>
          <a:bodyPr anchor="ctr">
            <a:normAutofit/>
          </a:bodyPr>
          <a:lstStyle/>
          <a:p>
            <a:r>
              <a:rPr lang="en-US" sz="2200" u="sng"/>
              <a:t>Perspective</a:t>
            </a:r>
            <a:r>
              <a:rPr lang="en-US" sz="2200"/>
              <a:t>: The understanding that knowledge is moderated by perspectives; different perspectives lead us to put our attention in different places and make different observations. Perspectives affect our interpretations, understanding and findings.</a:t>
            </a:r>
          </a:p>
          <a:p>
            <a:pPr lvl="1"/>
            <a:r>
              <a:rPr lang="en-US" sz="2200" b="1"/>
              <a:t>Ask: What are the points of view? What is another perspective on this?</a:t>
            </a:r>
          </a:p>
          <a:p>
            <a:r>
              <a:rPr lang="en-US" sz="2200" u="sng"/>
              <a:t>Reflection</a:t>
            </a:r>
            <a:r>
              <a:rPr lang="en-US" sz="2200"/>
              <a:t>: The understanding that there are different ways of knowing and that it is important to reflect on our conclusions, to consider our methods of reasoning and the quality and reliability of the evidence.</a:t>
            </a:r>
          </a:p>
          <a:p>
            <a:pPr lvl="1"/>
            <a:r>
              <a:rPr lang="en-US" sz="2200" b="1"/>
              <a:t>Ask: How do I know? How strong is the evidence? How reliable is the source of my information?</a:t>
            </a:r>
          </a:p>
        </p:txBody>
      </p:sp>
    </p:spTree>
    <p:extLst>
      <p:ext uri="{BB962C8B-B14F-4D97-AF65-F5344CB8AC3E}">
        <p14:creationId xmlns:p14="http://schemas.microsoft.com/office/powerpoint/2010/main" val="3999270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8DD798B-5F63-8744-B518-A161B1D1E93C}"/>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International Baccalaureate Key Concepts</a:t>
            </a:r>
            <a:br>
              <a:rPr lang="en-US" sz="4000">
                <a:solidFill>
                  <a:srgbClr val="FFFFFF"/>
                </a:solidFill>
              </a:rPr>
            </a:br>
            <a:r>
              <a:rPr lang="en-US" sz="4000">
                <a:solidFill>
                  <a:srgbClr val="FFFFFF"/>
                </a:solidFill>
              </a:rPr>
              <a:t>(Continued)</a:t>
            </a:r>
          </a:p>
        </p:txBody>
      </p:sp>
      <p:sp>
        <p:nvSpPr>
          <p:cNvPr id="3" name="Content Placeholder 2">
            <a:extLst>
              <a:ext uri="{FF2B5EF4-FFF2-40B4-BE49-F238E27FC236}">
                <a16:creationId xmlns:a16="http://schemas.microsoft.com/office/drawing/2014/main" id="{3380E437-A174-3443-8574-DBEE703C2709}"/>
              </a:ext>
            </a:extLst>
          </p:cNvPr>
          <p:cNvSpPr>
            <a:spLocks noGrp="1"/>
          </p:cNvSpPr>
          <p:nvPr>
            <p:ph idx="1"/>
          </p:nvPr>
        </p:nvSpPr>
        <p:spPr>
          <a:xfrm>
            <a:off x="1367624" y="2490436"/>
            <a:ext cx="9708995" cy="3567173"/>
          </a:xfrm>
        </p:spPr>
        <p:txBody>
          <a:bodyPr anchor="ctr">
            <a:normAutofit/>
          </a:bodyPr>
          <a:lstStyle/>
          <a:p>
            <a:r>
              <a:rPr lang="en-US" sz="2400" u="sng"/>
              <a:t>Connection</a:t>
            </a:r>
            <a:r>
              <a:rPr lang="en-US" sz="2400"/>
              <a:t>: The understanding that we live in a world of interacting systems in which the actions of any individual element affect others.</a:t>
            </a:r>
          </a:p>
          <a:p>
            <a:pPr lvl="1"/>
            <a:r>
              <a:rPr lang="en-US" b="1" dirty="0"/>
              <a:t>Ask: How is it connected to other things? How is it a part of a system or systems?</a:t>
            </a:r>
            <a:endParaRPr lang="en-US" u="sng" dirty="0"/>
          </a:p>
          <a:p>
            <a:r>
              <a:rPr lang="en-US" sz="2400" u="sng"/>
              <a:t>Responsibility</a:t>
            </a:r>
            <a:r>
              <a:rPr lang="en-US" sz="2400"/>
              <a:t>: The understanding that people make choices based on their understandings and the actions they take as a result do make a difference.</a:t>
            </a:r>
          </a:p>
          <a:p>
            <a:pPr lvl="1"/>
            <a:r>
              <a:rPr lang="en-US" b="1" dirty="0"/>
              <a:t>Ask: What is my responsibility? What is my impact in this situation?</a:t>
            </a:r>
          </a:p>
        </p:txBody>
      </p:sp>
    </p:spTree>
    <p:extLst>
      <p:ext uri="{BB962C8B-B14F-4D97-AF65-F5344CB8AC3E}">
        <p14:creationId xmlns:p14="http://schemas.microsoft.com/office/powerpoint/2010/main" val="3229967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EDD64-2044-8B4A-A309-F6EE17297FEA}"/>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How do you answer your questions?</a:t>
            </a:r>
          </a:p>
        </p:txBody>
      </p:sp>
      <p:sp>
        <p:nvSpPr>
          <p:cNvPr id="3" name="Content Placeholder 2">
            <a:extLst>
              <a:ext uri="{FF2B5EF4-FFF2-40B4-BE49-F238E27FC236}">
                <a16:creationId xmlns:a16="http://schemas.microsoft.com/office/drawing/2014/main" id="{23461770-37B9-6043-B8CA-5183F0D1FA0F}"/>
              </a:ext>
            </a:extLst>
          </p:cNvPr>
          <p:cNvSpPr>
            <a:spLocks noGrp="1"/>
          </p:cNvSpPr>
          <p:nvPr>
            <p:ph idx="1"/>
          </p:nvPr>
        </p:nvSpPr>
        <p:spPr>
          <a:xfrm>
            <a:off x="1371599" y="2318197"/>
            <a:ext cx="9724031" cy="3683358"/>
          </a:xfrm>
        </p:spPr>
        <p:txBody>
          <a:bodyPr anchor="ctr">
            <a:normAutofit/>
          </a:bodyPr>
          <a:lstStyle/>
          <a:p>
            <a:r>
              <a:rPr lang="en-US" sz="2000"/>
              <a:t>We can do a lot more with questions than just look up the answers. Learning to engage with nature mysteries can lead to huge learning opportunities.</a:t>
            </a:r>
          </a:p>
          <a:p>
            <a:r>
              <a:rPr lang="en-US" sz="2000"/>
              <a:t>Science is a system of creating and evaluating testable explanations of natural phenomena. </a:t>
            </a:r>
          </a:p>
          <a:p>
            <a:r>
              <a:rPr lang="en-US" sz="2000"/>
              <a:t>It is limited to the study of what can be DIRECTLY OBSERVED or inferred from observation.</a:t>
            </a:r>
          </a:p>
          <a:p>
            <a:r>
              <a:rPr lang="en-US" sz="2000"/>
              <a:t>Scientific explanations must be </a:t>
            </a:r>
            <a:r>
              <a:rPr lang="en-US" sz="2000" b="1"/>
              <a:t>testable</a:t>
            </a:r>
            <a:r>
              <a:rPr lang="en-US" sz="2000"/>
              <a:t>, or able to be supported or contradicted by </a:t>
            </a:r>
            <a:r>
              <a:rPr lang="en-US" sz="2000" b="1"/>
              <a:t>concrete evidence</a:t>
            </a:r>
            <a:r>
              <a:rPr lang="en-US" sz="2000"/>
              <a:t>.</a:t>
            </a:r>
          </a:p>
          <a:p>
            <a:r>
              <a:rPr lang="en-US" sz="2000"/>
              <a:t>A scientist should be able to ask, “How would I know if I were wrong?”</a:t>
            </a:r>
          </a:p>
        </p:txBody>
      </p:sp>
    </p:spTree>
    <p:extLst>
      <p:ext uri="{BB962C8B-B14F-4D97-AF65-F5344CB8AC3E}">
        <p14:creationId xmlns:p14="http://schemas.microsoft.com/office/powerpoint/2010/main" val="3064778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A2F48B3-E538-5343-B6D8-34EC6CE46551}"/>
              </a:ext>
            </a:extLst>
          </p:cNvPr>
          <p:cNvSpPr>
            <a:spLocks noGrp="1"/>
          </p:cNvSpPr>
          <p:nvPr>
            <p:ph type="title"/>
          </p:nvPr>
        </p:nvSpPr>
        <p:spPr>
          <a:xfrm>
            <a:off x="1188069" y="381935"/>
            <a:ext cx="4008583" cy="5974414"/>
          </a:xfrm>
        </p:spPr>
        <p:txBody>
          <a:bodyPr anchor="ctr">
            <a:normAutofit/>
          </a:bodyPr>
          <a:lstStyle/>
          <a:p>
            <a:r>
              <a:rPr lang="en-US">
                <a:solidFill>
                  <a:srgbClr val="FFFFFF"/>
                </a:solidFill>
              </a:rPr>
              <a:t>YOU CAN TRAIN YOURSELF TO BE MORE CURIOUS AND TO FIND MYSTERIES EVERYWHERE YOU LOOK</a:t>
            </a:r>
          </a:p>
        </p:txBody>
      </p:sp>
      <p:grpSp>
        <p:nvGrpSpPr>
          <p:cNvPr id="37" name="Group 26">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3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52ADB28A-8DFB-DD46-B8ED-6951DBE0FB66}"/>
              </a:ext>
            </a:extLst>
          </p:cNvPr>
          <p:cNvSpPr>
            <a:spLocks noGrp="1"/>
          </p:cNvSpPr>
          <p:nvPr>
            <p:ph idx="1"/>
          </p:nvPr>
        </p:nvSpPr>
        <p:spPr>
          <a:xfrm>
            <a:off x="5892337" y="518400"/>
            <a:ext cx="4771607" cy="5837949"/>
          </a:xfrm>
        </p:spPr>
        <p:txBody>
          <a:bodyPr anchor="ctr">
            <a:normAutofit/>
          </a:bodyPr>
          <a:lstStyle/>
          <a:p>
            <a:r>
              <a:rPr lang="en-US" sz="2000" dirty="0">
                <a:solidFill>
                  <a:schemeClr val="tx1">
                    <a:alpha val="80000"/>
                  </a:schemeClr>
                </a:solidFill>
              </a:rPr>
              <a:t>Why should you develop your sense of curiosity?</a:t>
            </a:r>
          </a:p>
          <a:p>
            <a:pPr lvl="1"/>
            <a:r>
              <a:rPr lang="en-US" sz="2000" dirty="0">
                <a:solidFill>
                  <a:schemeClr val="tx1">
                    <a:alpha val="80000"/>
                  </a:schemeClr>
                </a:solidFill>
              </a:rPr>
              <a:t>Curiosity focuses attention</a:t>
            </a:r>
          </a:p>
          <a:p>
            <a:pPr lvl="1"/>
            <a:r>
              <a:rPr lang="en-US" sz="2000" dirty="0">
                <a:solidFill>
                  <a:schemeClr val="tx1">
                    <a:alpha val="80000"/>
                  </a:schemeClr>
                </a:solidFill>
              </a:rPr>
              <a:t>Curiosity drives discovery, investigation</a:t>
            </a:r>
          </a:p>
          <a:p>
            <a:pPr lvl="1"/>
            <a:r>
              <a:rPr lang="en-US" sz="2000" dirty="0">
                <a:solidFill>
                  <a:schemeClr val="tx1">
                    <a:alpha val="80000"/>
                  </a:schemeClr>
                </a:solidFill>
              </a:rPr>
              <a:t>Curiosity increases intelligence</a:t>
            </a:r>
          </a:p>
          <a:p>
            <a:pPr lvl="1"/>
            <a:r>
              <a:rPr lang="en-US" sz="2000" dirty="0">
                <a:solidFill>
                  <a:schemeClr val="tx1">
                    <a:alpha val="80000"/>
                  </a:schemeClr>
                </a:solidFill>
              </a:rPr>
              <a:t>Curiosity improves memory and thinking</a:t>
            </a:r>
          </a:p>
          <a:p>
            <a:pPr lvl="1"/>
            <a:r>
              <a:rPr lang="en-US" sz="2000" dirty="0">
                <a:solidFill>
                  <a:schemeClr val="tx1">
                    <a:alpha val="80000"/>
                  </a:schemeClr>
                </a:solidFill>
              </a:rPr>
              <a:t>Curiosity promotes a flow state in which you perform your best work</a:t>
            </a:r>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19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00CC1F-9AA9-5740-A023-351916043A5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How do you answer your questions?</a:t>
            </a:r>
          </a:p>
        </p:txBody>
      </p:sp>
      <p:sp>
        <p:nvSpPr>
          <p:cNvPr id="3" name="Content Placeholder 2">
            <a:extLst>
              <a:ext uri="{FF2B5EF4-FFF2-40B4-BE49-F238E27FC236}">
                <a16:creationId xmlns:a16="http://schemas.microsoft.com/office/drawing/2014/main" id="{53AC278C-DFCD-754B-AE25-DD291E2AB45A}"/>
              </a:ext>
            </a:extLst>
          </p:cNvPr>
          <p:cNvSpPr>
            <a:spLocks noGrp="1"/>
          </p:cNvSpPr>
          <p:nvPr>
            <p:ph idx="1"/>
          </p:nvPr>
        </p:nvSpPr>
        <p:spPr>
          <a:xfrm>
            <a:off x="1371599" y="2318197"/>
            <a:ext cx="9724031" cy="3683358"/>
          </a:xfrm>
        </p:spPr>
        <p:txBody>
          <a:bodyPr anchor="ctr">
            <a:normAutofit/>
          </a:bodyPr>
          <a:lstStyle/>
          <a:p>
            <a:r>
              <a:rPr lang="en-US" sz="2000" b="1"/>
              <a:t>Scientific Mindset</a:t>
            </a:r>
            <a:r>
              <a:rPr lang="en-US" sz="2000"/>
              <a:t>: Ask questions, find mysteries, look for clues, make explanations, try to prove yourself wrong, and change your mind in the presence of evidence.</a:t>
            </a:r>
          </a:p>
          <a:p>
            <a:r>
              <a:rPr lang="en-US" sz="2000" b="1">
                <a:highlight>
                  <a:srgbClr val="FFFF00"/>
                </a:highlight>
              </a:rPr>
              <a:t>If there is no way to test whether an explanation is wrong, it is NOT open to science. It must be able to be observed and measured.</a:t>
            </a:r>
          </a:p>
          <a:p>
            <a:r>
              <a:rPr lang="en-US" sz="2000"/>
              <a:t>Our tendency to rush for answers is tempting when we can find them with a click of a button. </a:t>
            </a:r>
          </a:p>
          <a:p>
            <a:r>
              <a:rPr lang="en-US" sz="2000"/>
              <a:t>BUT we can train ourselves to sit with mysteries and use methods to approach deeper understanding. It takes patience but ultimately it enhances our understanding of the world and our connection to it. </a:t>
            </a:r>
          </a:p>
        </p:txBody>
      </p:sp>
    </p:spTree>
    <p:extLst>
      <p:ext uri="{BB962C8B-B14F-4D97-AF65-F5344CB8AC3E}">
        <p14:creationId xmlns:p14="http://schemas.microsoft.com/office/powerpoint/2010/main" val="3800353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88BA2F0-1B84-9043-9C8E-E1DC3E304592}"/>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Here are some approaches  to exploring nature mysteries.</a:t>
            </a:r>
          </a:p>
        </p:txBody>
      </p:sp>
      <p:sp>
        <p:nvSpPr>
          <p:cNvPr id="3" name="Content Placeholder 2">
            <a:extLst>
              <a:ext uri="{FF2B5EF4-FFF2-40B4-BE49-F238E27FC236}">
                <a16:creationId xmlns:a16="http://schemas.microsoft.com/office/drawing/2014/main" id="{DA6AA41E-57C5-DF45-AA97-09866BB25EE9}"/>
              </a:ext>
            </a:extLst>
          </p:cNvPr>
          <p:cNvSpPr>
            <a:spLocks noGrp="1"/>
          </p:cNvSpPr>
          <p:nvPr>
            <p:ph idx="1"/>
          </p:nvPr>
        </p:nvSpPr>
        <p:spPr>
          <a:xfrm>
            <a:off x="1367624" y="2490436"/>
            <a:ext cx="9708995" cy="3567173"/>
          </a:xfrm>
        </p:spPr>
        <p:txBody>
          <a:bodyPr anchor="ctr">
            <a:normAutofit/>
          </a:bodyPr>
          <a:lstStyle/>
          <a:p>
            <a:r>
              <a:rPr lang="en-US" sz="2400" b="1" u="sng"/>
              <a:t>LET’S GO SEE</a:t>
            </a:r>
            <a:r>
              <a:rPr lang="en-US" sz="2400"/>
              <a:t>: Sometimes we can observe an answer to one of our questions right away. If it’s possible to answer a question through observation, but it will require additional equipment or time, we “</a:t>
            </a:r>
            <a:r>
              <a:rPr lang="en-US" sz="2400" i="1"/>
              <a:t>wait and see</a:t>
            </a:r>
            <a:r>
              <a:rPr lang="en-US" sz="2400"/>
              <a:t>,” gathering the data to answer the question later.</a:t>
            </a:r>
          </a:p>
          <a:p>
            <a:r>
              <a:rPr lang="en-US" sz="2400" b="1" u="sng"/>
              <a:t>COULD IT BE, MAYBE</a:t>
            </a:r>
            <a:r>
              <a:rPr lang="en-US" sz="2400"/>
              <a:t>: If we can’t directly observe an answer to one of our questions, we can come up with possible explanations for it. We can create “Why webs” proposing several possible explanations to the nature mystery or “Why” question. We can weigh one explanation against another using evidence to INFER which ones are plausible and which one is more likely to be right.</a:t>
            </a:r>
          </a:p>
        </p:txBody>
      </p:sp>
    </p:spTree>
    <p:extLst>
      <p:ext uri="{BB962C8B-B14F-4D97-AF65-F5344CB8AC3E}">
        <p14:creationId xmlns:p14="http://schemas.microsoft.com/office/powerpoint/2010/main" val="2022386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D35E70B-D05A-864C-9608-7FD42F851599}"/>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Here are some approaches  to exploring nature mysteries (continued)</a:t>
            </a:r>
          </a:p>
        </p:txBody>
      </p:sp>
      <p:sp>
        <p:nvSpPr>
          <p:cNvPr id="3" name="Content Placeholder 2">
            <a:extLst>
              <a:ext uri="{FF2B5EF4-FFF2-40B4-BE49-F238E27FC236}">
                <a16:creationId xmlns:a16="http://schemas.microsoft.com/office/drawing/2014/main" id="{0DEF2EEE-D651-9943-A621-2C7918A03DE3}"/>
              </a:ext>
            </a:extLst>
          </p:cNvPr>
          <p:cNvSpPr>
            <a:spLocks noGrp="1"/>
          </p:cNvSpPr>
          <p:nvPr>
            <p:ph idx="1"/>
          </p:nvPr>
        </p:nvSpPr>
        <p:spPr>
          <a:xfrm>
            <a:off x="1367624" y="2490436"/>
            <a:ext cx="9708995" cy="3567173"/>
          </a:xfrm>
        </p:spPr>
        <p:txBody>
          <a:bodyPr anchor="ctr">
            <a:normAutofit/>
          </a:bodyPr>
          <a:lstStyle/>
          <a:p>
            <a:r>
              <a:rPr lang="en-US" sz="2400" u="sng"/>
              <a:t>LOOK IT UP</a:t>
            </a:r>
            <a:r>
              <a:rPr lang="en-US" sz="2400"/>
              <a:t>: If we can’t answer a question through our own observations, we can look up the subject or see whether additional information will provide evidence to deepen our understanding. BUT play with your mysteries first, instead of turning straight to an outside resource. Be certain you ask yourself what the credibility is of the sources you're using. </a:t>
            </a:r>
            <a:r>
              <a:rPr lang="en-US" sz="2400" b="1" u="sng"/>
              <a:t>Just because it’s written or on the internet doesn’t make it true!!!!!</a:t>
            </a:r>
          </a:p>
          <a:p>
            <a:r>
              <a:rPr lang="en-US" sz="2400" u="sng"/>
              <a:t>LET IT BE</a:t>
            </a:r>
            <a:r>
              <a:rPr lang="en-US" sz="2400"/>
              <a:t>: Science is a system of creating testable explanations of natural phenomena. If it can’t be directly observed or inferred from observations, your question is outside the realm of science. Therefore, if a question cannot be answered, you should let it be.</a:t>
            </a:r>
          </a:p>
        </p:txBody>
      </p:sp>
    </p:spTree>
    <p:extLst>
      <p:ext uri="{BB962C8B-B14F-4D97-AF65-F5344CB8AC3E}">
        <p14:creationId xmlns:p14="http://schemas.microsoft.com/office/powerpoint/2010/main" val="2546102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9138F87-8667-7D40-89FE-7426F1017E04}"/>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Here are some approaches  to exploring nature mysteries.</a:t>
            </a:r>
          </a:p>
        </p:txBody>
      </p:sp>
      <p:sp>
        <p:nvSpPr>
          <p:cNvPr id="3" name="Content Placeholder 2">
            <a:extLst>
              <a:ext uri="{FF2B5EF4-FFF2-40B4-BE49-F238E27FC236}">
                <a16:creationId xmlns:a16="http://schemas.microsoft.com/office/drawing/2014/main" id="{70D0C7BE-AF55-CF42-8EFD-ED8423D60763}"/>
              </a:ext>
            </a:extLst>
          </p:cNvPr>
          <p:cNvSpPr>
            <a:spLocks noGrp="1"/>
          </p:cNvSpPr>
          <p:nvPr>
            <p:ph idx="1"/>
          </p:nvPr>
        </p:nvSpPr>
        <p:spPr>
          <a:xfrm>
            <a:off x="1367624" y="2490436"/>
            <a:ext cx="9708995" cy="3567173"/>
          </a:xfrm>
        </p:spPr>
        <p:txBody>
          <a:bodyPr anchor="ctr">
            <a:normAutofit/>
          </a:bodyPr>
          <a:lstStyle/>
          <a:p>
            <a:r>
              <a:rPr lang="en-US" sz="2400" u="sng"/>
              <a:t>A TOOL FOR EACH MYSTERY: </a:t>
            </a:r>
            <a:r>
              <a:rPr lang="en-US" sz="2400"/>
              <a:t>For any mystery, we can </a:t>
            </a:r>
            <a:r>
              <a:rPr lang="en-US" sz="2400" i="1"/>
              <a:t>ask questions</a:t>
            </a:r>
            <a:r>
              <a:rPr lang="en-US" sz="2400"/>
              <a:t>, </a:t>
            </a:r>
            <a:r>
              <a:rPr lang="en-US" sz="2400" i="1"/>
              <a:t>make observations</a:t>
            </a:r>
            <a:r>
              <a:rPr lang="en-US" sz="2400"/>
              <a:t>, </a:t>
            </a:r>
            <a:r>
              <a:rPr lang="en-US" sz="2400" i="1"/>
              <a:t>construct explanations </a:t>
            </a:r>
            <a:r>
              <a:rPr lang="en-US" sz="2400"/>
              <a:t>and </a:t>
            </a:r>
            <a:r>
              <a:rPr lang="en-US" sz="2400" i="1"/>
              <a:t>look things up</a:t>
            </a:r>
            <a:r>
              <a:rPr lang="en-US" sz="2400"/>
              <a:t>.  </a:t>
            </a:r>
          </a:p>
          <a:p>
            <a:r>
              <a:rPr lang="en-US" sz="2400"/>
              <a:t>We don’t need to do anything in a specific order!</a:t>
            </a:r>
          </a:p>
          <a:p>
            <a:r>
              <a:rPr lang="en-US" sz="2400"/>
              <a:t>We might ask a question, then come up with a possible explanation, then make an observation that contradicts our explanation, which leads us to another question. </a:t>
            </a:r>
          </a:p>
          <a:p>
            <a:r>
              <a:rPr lang="en-US" sz="2400"/>
              <a:t>We might consult a source to find some key piece of evidence, then go back out to observe more.</a:t>
            </a:r>
          </a:p>
        </p:txBody>
      </p:sp>
    </p:spTree>
    <p:extLst>
      <p:ext uri="{BB962C8B-B14F-4D97-AF65-F5344CB8AC3E}">
        <p14:creationId xmlns:p14="http://schemas.microsoft.com/office/powerpoint/2010/main" val="3657575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689B26-2F5C-FF4C-A311-B4E384CD0013}"/>
              </a:ext>
            </a:extLst>
          </p:cNvPr>
          <p:cNvSpPr>
            <a:spLocks noGrp="1"/>
          </p:cNvSpPr>
          <p:nvPr>
            <p:ph type="title"/>
          </p:nvPr>
        </p:nvSpPr>
        <p:spPr>
          <a:xfrm>
            <a:off x="838200" y="631825"/>
            <a:ext cx="10515600" cy="1325563"/>
          </a:xfrm>
        </p:spPr>
        <p:txBody>
          <a:bodyPr>
            <a:normAutofit/>
          </a:bodyPr>
          <a:lstStyle/>
          <a:p>
            <a:r>
              <a:rPr lang="en-US" dirty="0"/>
              <a:t>Curiosity Chains and Why Webs</a:t>
            </a:r>
          </a:p>
        </p:txBody>
      </p:sp>
      <p:sp>
        <p:nvSpPr>
          <p:cNvPr id="3" name="Content Placeholder 2">
            <a:extLst>
              <a:ext uri="{FF2B5EF4-FFF2-40B4-BE49-F238E27FC236}">
                <a16:creationId xmlns:a16="http://schemas.microsoft.com/office/drawing/2014/main" id="{42A1BB43-55C3-2A49-9BB5-0D310FCED340}"/>
              </a:ext>
            </a:extLst>
          </p:cNvPr>
          <p:cNvSpPr>
            <a:spLocks noGrp="1"/>
          </p:cNvSpPr>
          <p:nvPr>
            <p:ph idx="1"/>
          </p:nvPr>
        </p:nvSpPr>
        <p:spPr>
          <a:xfrm>
            <a:off x="838200" y="2057400"/>
            <a:ext cx="10515600" cy="3871762"/>
          </a:xfrm>
        </p:spPr>
        <p:txBody>
          <a:bodyPr>
            <a:normAutofit/>
          </a:bodyPr>
          <a:lstStyle/>
          <a:p>
            <a:r>
              <a:rPr lang="en-US" sz="2400"/>
              <a:t>The most interesting questions are rarely the first ones asked. Being deliberately curious and following a train of thought on the page can lead to learning, wonder, and insight.</a:t>
            </a:r>
          </a:p>
          <a:p>
            <a:r>
              <a:rPr lang="en-US" sz="2400"/>
              <a:t>Look for what is out in nature waiting for you.</a:t>
            </a:r>
          </a:p>
          <a:p>
            <a:r>
              <a:rPr lang="en-US" sz="2400"/>
              <a:t>Once you find a mystery, start asking basic questions that lead to more and more complex questions. </a:t>
            </a:r>
          </a:p>
          <a:p>
            <a:r>
              <a:rPr lang="en-US" sz="2400"/>
              <a:t>If you can’t think up interesting questions right from the start, use the basic questions (who, what, where, when, why, how) to start up your curiosity. </a:t>
            </a:r>
          </a:p>
        </p:txBody>
      </p:sp>
    </p:spTree>
    <p:extLst>
      <p:ext uri="{BB962C8B-B14F-4D97-AF65-F5344CB8AC3E}">
        <p14:creationId xmlns:p14="http://schemas.microsoft.com/office/powerpoint/2010/main" val="2219338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BC446-70B6-4643-9324-C1742A0D32E8}"/>
              </a:ext>
            </a:extLst>
          </p:cNvPr>
          <p:cNvSpPr>
            <a:spLocks noGrp="1"/>
          </p:cNvSpPr>
          <p:nvPr>
            <p:ph type="title"/>
          </p:nvPr>
        </p:nvSpPr>
        <p:spPr>
          <a:xfrm>
            <a:off x="838200" y="631825"/>
            <a:ext cx="10515600" cy="1325563"/>
          </a:xfrm>
        </p:spPr>
        <p:txBody>
          <a:bodyPr>
            <a:normAutofit/>
          </a:bodyPr>
          <a:lstStyle/>
          <a:p>
            <a:r>
              <a:rPr lang="en-US" dirty="0"/>
              <a:t>Curiosity Chains and Why Webs</a:t>
            </a:r>
          </a:p>
        </p:txBody>
      </p:sp>
      <p:sp>
        <p:nvSpPr>
          <p:cNvPr id="3" name="Content Placeholder 2">
            <a:extLst>
              <a:ext uri="{FF2B5EF4-FFF2-40B4-BE49-F238E27FC236}">
                <a16:creationId xmlns:a16="http://schemas.microsoft.com/office/drawing/2014/main" id="{A771FB88-5923-2044-B3D5-9F3077693343}"/>
              </a:ext>
            </a:extLst>
          </p:cNvPr>
          <p:cNvSpPr>
            <a:spLocks noGrp="1"/>
          </p:cNvSpPr>
          <p:nvPr>
            <p:ph idx="1"/>
          </p:nvPr>
        </p:nvSpPr>
        <p:spPr>
          <a:xfrm>
            <a:off x="838200" y="2057400"/>
            <a:ext cx="10515600" cy="3871762"/>
          </a:xfrm>
        </p:spPr>
        <p:txBody>
          <a:bodyPr>
            <a:normAutofit/>
          </a:bodyPr>
          <a:lstStyle/>
          <a:p>
            <a:r>
              <a:rPr lang="en-US" sz="2400"/>
              <a:t>A set of observations and questions begins with an “</a:t>
            </a:r>
            <a:r>
              <a:rPr lang="en-US" sz="2400" b="1"/>
              <a:t>unexpected observation.” </a:t>
            </a:r>
            <a:r>
              <a:rPr lang="en-US" sz="2400"/>
              <a:t>This stimulates questions which lead to more observations, which lead to more questions…</a:t>
            </a:r>
          </a:p>
          <a:p>
            <a:r>
              <a:rPr lang="en-US" sz="2400"/>
              <a:t>If you find yourself saying, “That’s interesting…” you’ve found an unexpected observation.</a:t>
            </a:r>
          </a:p>
          <a:p>
            <a:r>
              <a:rPr lang="en-US" sz="2400"/>
              <a:t>Use drawings, words, and numbers. Use arrows to track the flow of observations and ideas.</a:t>
            </a:r>
          </a:p>
          <a:p>
            <a:endParaRPr lang="en-US" sz="2400"/>
          </a:p>
        </p:txBody>
      </p:sp>
    </p:spTree>
    <p:extLst>
      <p:ext uri="{BB962C8B-B14F-4D97-AF65-F5344CB8AC3E}">
        <p14:creationId xmlns:p14="http://schemas.microsoft.com/office/powerpoint/2010/main" val="3700015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8DEC-D308-FC46-BCC2-227849B1FA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931F4D-F48D-B44F-BF3B-28A995E6DD4B}"/>
              </a:ext>
            </a:extLst>
          </p:cNvPr>
          <p:cNvSpPr>
            <a:spLocks noGrp="1"/>
          </p:cNvSpPr>
          <p:nvPr>
            <p:ph idx="1"/>
          </p:nvPr>
        </p:nvSpPr>
        <p:spPr>
          <a:xfrm>
            <a:off x="1054768" y="2006099"/>
            <a:ext cx="10515600" cy="4351338"/>
          </a:xfrm>
        </p:spPr>
        <p:txBody>
          <a:bodyPr/>
          <a:lstStyle/>
          <a:p>
            <a:endParaRPr lang="en-US" dirty="0"/>
          </a:p>
        </p:txBody>
      </p:sp>
      <p:pic>
        <p:nvPicPr>
          <p:cNvPr id="1026" name="Picture 2" descr="page110image47521504">
            <a:extLst>
              <a:ext uri="{FF2B5EF4-FFF2-40B4-BE49-F238E27FC236}">
                <a16:creationId xmlns:a16="http://schemas.microsoft.com/office/drawing/2014/main" id="{9DE58C94-2716-414C-9769-56309489D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68" y="180474"/>
            <a:ext cx="711200" cy="774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10image37000256">
            <a:extLst>
              <a:ext uri="{FF2B5EF4-FFF2-40B4-BE49-F238E27FC236}">
                <a16:creationId xmlns:a16="http://schemas.microsoft.com/office/drawing/2014/main" id="{D5B68068-E0AE-664D-920A-53FEF5BB5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68" y="180474"/>
            <a:ext cx="8763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110image36996032">
            <a:extLst>
              <a:ext uri="{FF2B5EF4-FFF2-40B4-BE49-F238E27FC236}">
                <a16:creationId xmlns:a16="http://schemas.microsoft.com/office/drawing/2014/main" id="{155F4951-27C8-BE40-B39D-8DF4E4C18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68" y="180474"/>
            <a:ext cx="1447800" cy="482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10image36999104">
            <a:extLst>
              <a:ext uri="{FF2B5EF4-FFF2-40B4-BE49-F238E27FC236}">
                <a16:creationId xmlns:a16="http://schemas.microsoft.com/office/drawing/2014/main" id="{30A82438-5D16-634F-AB4C-C3CC8A0759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68" y="180474"/>
            <a:ext cx="9906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10image36996800">
            <a:extLst>
              <a:ext uri="{FF2B5EF4-FFF2-40B4-BE49-F238E27FC236}">
                <a16:creationId xmlns:a16="http://schemas.microsoft.com/office/drawing/2014/main" id="{5D39B3D1-9E42-5C4E-A392-5620BB3DED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68" y="180474"/>
            <a:ext cx="17272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110image36997184">
            <a:extLst>
              <a:ext uri="{FF2B5EF4-FFF2-40B4-BE49-F238E27FC236}">
                <a16:creationId xmlns:a16="http://schemas.microsoft.com/office/drawing/2014/main" id="{D6A81B4E-7BDD-9049-BD05-E7FA3FBE55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568" y="180474"/>
            <a:ext cx="1422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110image36995648">
            <a:extLst>
              <a:ext uri="{FF2B5EF4-FFF2-40B4-BE49-F238E27FC236}">
                <a16:creationId xmlns:a16="http://schemas.microsoft.com/office/drawing/2014/main" id="{B26795DA-0DD5-2941-A2D2-707CB4B59C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568" y="180474"/>
            <a:ext cx="9271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110image64962304">
            <a:extLst>
              <a:ext uri="{FF2B5EF4-FFF2-40B4-BE49-F238E27FC236}">
                <a16:creationId xmlns:a16="http://schemas.microsoft.com/office/drawing/2014/main" id="{067126E4-6A3B-CF4A-98C8-314C64EBD5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632" y="661658"/>
            <a:ext cx="8809472" cy="56957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110image36995072">
            <a:extLst>
              <a:ext uri="{FF2B5EF4-FFF2-40B4-BE49-F238E27FC236}">
                <a16:creationId xmlns:a16="http://schemas.microsoft.com/office/drawing/2014/main" id="{75D1D782-A8AF-B046-B997-DA7962C83D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568" y="180474"/>
            <a:ext cx="596900" cy="29845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10image64973760">
            <a:extLst>
              <a:ext uri="{FF2B5EF4-FFF2-40B4-BE49-F238E27FC236}">
                <a16:creationId xmlns:a16="http://schemas.microsoft.com/office/drawing/2014/main" id="{A9E6203E-DFF0-0E40-94C5-1EDD17D421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568" y="180474"/>
            <a:ext cx="3251200" cy="939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329D07-965F-2F46-8ABD-DEF0CFF049B7}"/>
              </a:ext>
            </a:extLst>
          </p:cNvPr>
          <p:cNvSpPr txBox="1"/>
          <p:nvPr/>
        </p:nvSpPr>
        <p:spPr>
          <a:xfrm>
            <a:off x="9252284" y="657225"/>
            <a:ext cx="2559384" cy="4801314"/>
          </a:xfrm>
          <a:prstGeom prst="rect">
            <a:avLst/>
          </a:prstGeom>
          <a:noFill/>
        </p:spPr>
        <p:txBody>
          <a:bodyPr wrap="square" rtlCol="0">
            <a:spAutoFit/>
          </a:bodyPr>
          <a:lstStyle/>
          <a:p>
            <a:r>
              <a:rPr lang="en-US" b="1" dirty="0"/>
              <a:t>Show Observations and Thinking</a:t>
            </a:r>
          </a:p>
          <a:p>
            <a:r>
              <a:rPr lang="en-US" dirty="0"/>
              <a:t>A set of comic panels describes the interactions between jays and a snake.</a:t>
            </a:r>
          </a:p>
          <a:p>
            <a:endParaRPr lang="en-US" dirty="0"/>
          </a:p>
          <a:p>
            <a:r>
              <a:rPr lang="en-US" dirty="0"/>
              <a:t>Inset drawings capture specific details. </a:t>
            </a:r>
          </a:p>
          <a:p>
            <a:endParaRPr lang="en-US" dirty="0"/>
          </a:p>
          <a:p>
            <a:r>
              <a:rPr lang="en-US" dirty="0"/>
              <a:t>Words and arrows track the flow of observations and ideas. Including different ways of showing observations and thinking leads to a dynamic journal entry.</a:t>
            </a:r>
          </a:p>
        </p:txBody>
      </p:sp>
      <p:cxnSp>
        <p:nvCxnSpPr>
          <p:cNvPr id="6" name="Straight Arrow Connector 5">
            <a:extLst>
              <a:ext uri="{FF2B5EF4-FFF2-40B4-BE49-F238E27FC236}">
                <a16:creationId xmlns:a16="http://schemas.microsoft.com/office/drawing/2014/main" id="{F9E218A9-9F59-8447-8A12-325431BB3979}"/>
              </a:ext>
            </a:extLst>
          </p:cNvPr>
          <p:cNvCxnSpPr>
            <a:cxnSpLocks/>
          </p:cNvCxnSpPr>
          <p:nvPr/>
        </p:nvCxnSpPr>
        <p:spPr>
          <a:xfrm flipH="1">
            <a:off x="7958138" y="1399461"/>
            <a:ext cx="1378367" cy="854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77952C6-3CBB-AD48-A9D7-7D82266C1C84}"/>
              </a:ext>
            </a:extLst>
          </p:cNvPr>
          <p:cNvCxnSpPr>
            <a:cxnSpLocks/>
          </p:cNvCxnSpPr>
          <p:nvPr/>
        </p:nvCxnSpPr>
        <p:spPr>
          <a:xfrm flipH="1" flipV="1">
            <a:off x="3643314" y="2537420"/>
            <a:ext cx="5693191" cy="2178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FC8B2BE-214A-924B-AD52-FB71E5C5F697}"/>
              </a:ext>
            </a:extLst>
          </p:cNvPr>
          <p:cNvCxnSpPr>
            <a:cxnSpLocks/>
          </p:cNvCxnSpPr>
          <p:nvPr/>
        </p:nvCxnSpPr>
        <p:spPr>
          <a:xfrm flipH="1">
            <a:off x="7958140" y="3645568"/>
            <a:ext cx="1378365" cy="8835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553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5C20-17F0-834C-91A1-FC11AB762641}"/>
              </a:ext>
            </a:extLst>
          </p:cNvPr>
          <p:cNvSpPr>
            <a:spLocks noGrp="1"/>
          </p:cNvSpPr>
          <p:nvPr>
            <p:ph type="title"/>
          </p:nvPr>
        </p:nvSpPr>
        <p:spPr/>
        <p:txBody>
          <a:bodyPr/>
          <a:lstStyle/>
          <a:p>
            <a:endParaRPr lang="en-US"/>
          </a:p>
        </p:txBody>
      </p:sp>
      <p:pic>
        <p:nvPicPr>
          <p:cNvPr id="4" name="Picture 1" descr="page110image64961968">
            <a:extLst>
              <a:ext uri="{FF2B5EF4-FFF2-40B4-BE49-F238E27FC236}">
                <a16:creationId xmlns:a16="http://schemas.microsoft.com/office/drawing/2014/main" id="{C9CE57C2-53B7-8B43-9FE1-8A9384282A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0299410">
            <a:off x="980962" y="-692216"/>
            <a:ext cx="9816830" cy="82424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B5634C-CAF5-9049-87F9-0F040E3D4DAF}"/>
              </a:ext>
            </a:extLst>
          </p:cNvPr>
          <p:cNvSpPr txBox="1"/>
          <p:nvPr/>
        </p:nvSpPr>
        <p:spPr>
          <a:xfrm>
            <a:off x="10098882" y="658423"/>
            <a:ext cx="1957388" cy="2308324"/>
          </a:xfrm>
          <a:prstGeom prst="rect">
            <a:avLst/>
          </a:prstGeom>
          <a:noFill/>
        </p:spPr>
        <p:txBody>
          <a:bodyPr wrap="square" rtlCol="0">
            <a:spAutoFit/>
          </a:bodyPr>
          <a:lstStyle/>
          <a:p>
            <a:endParaRPr lang="en-US" dirty="0"/>
          </a:p>
          <a:p>
            <a:r>
              <a:rPr lang="en-US" dirty="0"/>
              <a:t>Icons like exclamation points and question marks, highlight key discoveries and make the page easier to scan.</a:t>
            </a:r>
          </a:p>
        </p:txBody>
      </p:sp>
      <p:cxnSp>
        <p:nvCxnSpPr>
          <p:cNvPr id="6" name="Straight Arrow Connector 5">
            <a:extLst>
              <a:ext uri="{FF2B5EF4-FFF2-40B4-BE49-F238E27FC236}">
                <a16:creationId xmlns:a16="http://schemas.microsoft.com/office/drawing/2014/main" id="{8E7FA322-AE2A-D44B-911F-66A63385DCAD}"/>
              </a:ext>
            </a:extLst>
          </p:cNvPr>
          <p:cNvCxnSpPr>
            <a:cxnSpLocks/>
          </p:cNvCxnSpPr>
          <p:nvPr/>
        </p:nvCxnSpPr>
        <p:spPr>
          <a:xfrm flipV="1">
            <a:off x="838200" y="963195"/>
            <a:ext cx="1171575" cy="7470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0D8F2CA-6566-B241-B4E1-10C7A455C8AD}"/>
              </a:ext>
            </a:extLst>
          </p:cNvPr>
          <p:cNvCxnSpPr>
            <a:cxnSpLocks/>
          </p:cNvCxnSpPr>
          <p:nvPr/>
        </p:nvCxnSpPr>
        <p:spPr>
          <a:xfrm>
            <a:off x="838200" y="1690688"/>
            <a:ext cx="10048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E1EF946-FD72-B64F-B0D6-2A074558D79E}"/>
              </a:ext>
            </a:extLst>
          </p:cNvPr>
          <p:cNvCxnSpPr>
            <a:cxnSpLocks/>
          </p:cNvCxnSpPr>
          <p:nvPr/>
        </p:nvCxnSpPr>
        <p:spPr>
          <a:xfrm flipV="1">
            <a:off x="838200" y="1453047"/>
            <a:ext cx="862013" cy="2500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52BE57A-7A9F-A54C-9643-37A6EE6F5FF8}"/>
              </a:ext>
            </a:extLst>
          </p:cNvPr>
          <p:cNvCxnSpPr>
            <a:cxnSpLocks/>
          </p:cNvCxnSpPr>
          <p:nvPr/>
        </p:nvCxnSpPr>
        <p:spPr>
          <a:xfrm flipH="1" flipV="1">
            <a:off x="5529264" y="1027907"/>
            <a:ext cx="4569618" cy="1150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097E104-B2B3-8543-BA5F-7436EC72968F}"/>
              </a:ext>
            </a:extLst>
          </p:cNvPr>
          <p:cNvSpPr txBox="1"/>
          <p:nvPr/>
        </p:nvSpPr>
        <p:spPr>
          <a:xfrm>
            <a:off x="169069" y="1741613"/>
            <a:ext cx="1171575" cy="1754326"/>
          </a:xfrm>
          <a:prstGeom prst="rect">
            <a:avLst/>
          </a:prstGeom>
          <a:noFill/>
        </p:spPr>
        <p:txBody>
          <a:bodyPr wrap="square" rtlCol="0">
            <a:spAutoFit/>
          </a:bodyPr>
          <a:lstStyle/>
          <a:p>
            <a:r>
              <a:rPr lang="en-US" dirty="0"/>
              <a:t>What is the question behind the question? </a:t>
            </a:r>
          </a:p>
        </p:txBody>
      </p:sp>
    </p:spTree>
    <p:extLst>
      <p:ext uri="{BB962C8B-B14F-4D97-AF65-F5344CB8AC3E}">
        <p14:creationId xmlns:p14="http://schemas.microsoft.com/office/powerpoint/2010/main" val="865410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58153EC8-8E01-4D70-B575-24ABD35A1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2B3C2A-54E9-6743-BEC7-8E4638A235A4}"/>
              </a:ext>
            </a:extLst>
          </p:cNvPr>
          <p:cNvSpPr>
            <a:spLocks noGrp="1"/>
          </p:cNvSpPr>
          <p:nvPr>
            <p:ph type="title"/>
          </p:nvPr>
        </p:nvSpPr>
        <p:spPr>
          <a:xfrm>
            <a:off x="652750" y="657498"/>
            <a:ext cx="4806184" cy="3644537"/>
          </a:xfrm>
          <a:noFill/>
        </p:spPr>
        <p:txBody>
          <a:bodyPr vert="horz" lIns="91440" tIns="45720" rIns="91440" bIns="45720" rtlCol="0" anchor="b">
            <a:normAutofit/>
          </a:bodyPr>
          <a:lstStyle/>
          <a:p>
            <a:r>
              <a:rPr lang="en-US" sz="5400">
                <a:solidFill>
                  <a:schemeClr val="bg1"/>
                </a:solidFill>
              </a:rPr>
              <a:t>Making a “Why Web”</a:t>
            </a:r>
          </a:p>
        </p:txBody>
      </p:sp>
      <p:pic>
        <p:nvPicPr>
          <p:cNvPr id="3073" name="Picture 1" descr="page114image47454720">
            <a:extLst>
              <a:ext uri="{FF2B5EF4-FFF2-40B4-BE49-F238E27FC236}">
                <a16:creationId xmlns:a16="http://schemas.microsoft.com/office/drawing/2014/main" id="{0039973A-8FD3-3748-97ED-22D53F83515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165"/>
          <a:stretch/>
        </p:blipFill>
        <p:spPr bwMode="auto">
          <a:xfrm>
            <a:off x="6095999" y="10"/>
            <a:ext cx="610565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611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34AFA5D-7510-D342-AD35-A3B4A253262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FINALLY! The Activities</a:t>
            </a:r>
          </a:p>
        </p:txBody>
      </p:sp>
      <p:sp>
        <p:nvSpPr>
          <p:cNvPr id="3" name="Content Placeholder 2">
            <a:extLst>
              <a:ext uri="{FF2B5EF4-FFF2-40B4-BE49-F238E27FC236}">
                <a16:creationId xmlns:a16="http://schemas.microsoft.com/office/drawing/2014/main" id="{9881C582-A4C6-FF4D-A849-E952F304B0B8}"/>
              </a:ext>
            </a:extLst>
          </p:cNvPr>
          <p:cNvSpPr>
            <a:spLocks noGrp="1"/>
          </p:cNvSpPr>
          <p:nvPr>
            <p:ph idx="1"/>
          </p:nvPr>
        </p:nvSpPr>
        <p:spPr>
          <a:xfrm>
            <a:off x="1367624" y="2490436"/>
            <a:ext cx="9708995" cy="3567173"/>
          </a:xfrm>
        </p:spPr>
        <p:txBody>
          <a:bodyPr anchor="ctr">
            <a:normAutofit/>
          </a:bodyPr>
          <a:lstStyle/>
          <a:p>
            <a:r>
              <a:rPr lang="en-US" sz="2400" dirty="0"/>
              <a:t>Now that you have your Curiosity Tool Kit ready, let’s practice.</a:t>
            </a:r>
          </a:p>
          <a:p>
            <a:r>
              <a:rPr lang="en-US" sz="2400" dirty="0"/>
              <a:t>You will be looking for four different mysteries that you can study.</a:t>
            </a:r>
          </a:p>
          <a:p>
            <a:r>
              <a:rPr lang="en-US" sz="2400" dirty="0"/>
              <a:t>Have fun with this!</a:t>
            </a:r>
          </a:p>
        </p:txBody>
      </p:sp>
    </p:spTree>
    <p:extLst>
      <p:ext uri="{BB962C8B-B14F-4D97-AF65-F5344CB8AC3E}">
        <p14:creationId xmlns:p14="http://schemas.microsoft.com/office/powerpoint/2010/main" val="316179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23">
            <a:extLst>
              <a:ext uri="{FF2B5EF4-FFF2-40B4-BE49-F238E27FC236}">
                <a16:creationId xmlns:a16="http://schemas.microsoft.com/office/drawing/2014/main" id="{BB7169B8-2507-43F4-A148-FA791CD9C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5DEB6F-D9FD-E343-9280-4EEF8F1EC053}"/>
              </a:ext>
            </a:extLst>
          </p:cNvPr>
          <p:cNvSpPr>
            <a:spLocks noGrp="1"/>
          </p:cNvSpPr>
          <p:nvPr>
            <p:ph type="title"/>
          </p:nvPr>
        </p:nvSpPr>
        <p:spPr>
          <a:xfrm>
            <a:off x="838199" y="3619967"/>
            <a:ext cx="5257801" cy="1395189"/>
          </a:xfrm>
        </p:spPr>
        <p:txBody>
          <a:bodyPr anchor="b">
            <a:normAutofit/>
          </a:bodyPr>
          <a:lstStyle/>
          <a:p>
            <a:pPr algn="ctr"/>
            <a:r>
              <a:rPr lang="en-US" sz="4000" dirty="0"/>
              <a:t>Building a </a:t>
            </a:r>
            <a:br>
              <a:rPr lang="en-US" sz="4000" dirty="0"/>
            </a:br>
            <a:r>
              <a:rPr lang="en-US" sz="4000" dirty="0"/>
              <a:t>Curiosity Tool Kit</a:t>
            </a:r>
          </a:p>
        </p:txBody>
      </p:sp>
      <p:cxnSp>
        <p:nvCxnSpPr>
          <p:cNvPr id="26"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Picture 4" descr="Magnifying glass on clear background">
            <a:extLst>
              <a:ext uri="{FF2B5EF4-FFF2-40B4-BE49-F238E27FC236}">
                <a16:creationId xmlns:a16="http://schemas.microsoft.com/office/drawing/2014/main" id="{D3264CD7-D77F-4712-944F-4BA54844955A}"/>
              </a:ext>
            </a:extLst>
          </p:cNvPr>
          <p:cNvPicPr>
            <a:picLocks noChangeAspect="1"/>
          </p:cNvPicPr>
          <p:nvPr/>
        </p:nvPicPr>
        <p:blipFill rotWithShape="1">
          <a:blip r:embed="rId2"/>
          <a:srcRect l="16626" r="16622" b="-3"/>
          <a:stretch/>
        </p:blipFill>
        <p:spPr>
          <a:xfrm>
            <a:off x="2441648" y="698641"/>
            <a:ext cx="2800383" cy="2800383"/>
          </a:xfrm>
          <a:custGeom>
            <a:avLst/>
            <a:gdLst/>
            <a:ahLst/>
            <a:cxnLst/>
            <a:rect l="l" t="t" r="r" b="b"/>
            <a:pathLst>
              <a:path w="2242226" h="2242226">
                <a:moveTo>
                  <a:pt x="1121113" y="0"/>
                </a:moveTo>
                <a:cubicBezTo>
                  <a:pt x="1740287" y="0"/>
                  <a:pt x="2242226" y="501939"/>
                  <a:pt x="2242226" y="1121113"/>
                </a:cubicBezTo>
                <a:cubicBezTo>
                  <a:pt x="2242226" y="1740287"/>
                  <a:pt x="1740287" y="2242226"/>
                  <a:pt x="1121113" y="2242226"/>
                </a:cubicBezTo>
                <a:cubicBezTo>
                  <a:pt x="501939" y="2242226"/>
                  <a:pt x="0" y="1740287"/>
                  <a:pt x="0" y="1121113"/>
                </a:cubicBezTo>
                <a:cubicBezTo>
                  <a:pt x="0" y="501939"/>
                  <a:pt x="501939" y="0"/>
                  <a:pt x="1121113" y="0"/>
                </a:cubicBezTo>
                <a:close/>
              </a:path>
            </a:pathLst>
          </a:custGeom>
        </p:spPr>
      </p:pic>
      <p:sp>
        <p:nvSpPr>
          <p:cNvPr id="28"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293" y="79230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406" y="92592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4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543" y="15161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66AA5B4-4865-654A-A902-C18D762116C8}"/>
              </a:ext>
            </a:extLst>
          </p:cNvPr>
          <p:cNvSpPr>
            <a:spLocks noGrp="1"/>
          </p:cNvSpPr>
          <p:nvPr>
            <p:ph idx="1"/>
          </p:nvPr>
        </p:nvSpPr>
        <p:spPr>
          <a:xfrm>
            <a:off x="6310576" y="698641"/>
            <a:ext cx="4124758" cy="5335295"/>
          </a:xfrm>
        </p:spPr>
        <p:txBody>
          <a:bodyPr anchor="b">
            <a:normAutofit/>
          </a:bodyPr>
          <a:lstStyle/>
          <a:p>
            <a:r>
              <a:rPr lang="en-US" sz="2000">
                <a:solidFill>
                  <a:schemeClr val="tx1">
                    <a:alpha val="80000"/>
                  </a:schemeClr>
                </a:solidFill>
              </a:rPr>
              <a:t>“That’s odd…”</a:t>
            </a:r>
          </a:p>
          <a:p>
            <a:endParaRPr lang="en-US" sz="2000">
              <a:solidFill>
                <a:schemeClr val="tx1">
                  <a:alpha val="80000"/>
                </a:schemeClr>
              </a:solidFill>
            </a:endParaRPr>
          </a:p>
          <a:p>
            <a:pPr lvl="1"/>
            <a:r>
              <a:rPr lang="en-US" sz="2000">
                <a:solidFill>
                  <a:schemeClr val="tx1">
                    <a:alpha val="80000"/>
                  </a:schemeClr>
                </a:solidFill>
              </a:rPr>
              <a:t>Mysteries often present themselves this way. Often, we ignore that feeling.</a:t>
            </a:r>
          </a:p>
          <a:p>
            <a:pPr marL="457200" lvl="1" indent="0">
              <a:buNone/>
            </a:pPr>
            <a:endParaRPr lang="en-US" sz="2000">
              <a:solidFill>
                <a:schemeClr val="tx1">
                  <a:alpha val="80000"/>
                </a:schemeClr>
              </a:solidFill>
            </a:endParaRPr>
          </a:p>
          <a:p>
            <a:pPr marL="457200" lvl="1" indent="0">
              <a:buNone/>
            </a:pPr>
            <a:r>
              <a:rPr lang="en-US" sz="2000">
                <a:solidFill>
                  <a:schemeClr val="tx1">
                    <a:alpha val="80000"/>
                  </a:schemeClr>
                </a:solidFill>
              </a:rPr>
              <a:t> </a:t>
            </a:r>
            <a:r>
              <a:rPr lang="en-US" sz="2000" b="1" u="sng">
                <a:solidFill>
                  <a:schemeClr val="tx1">
                    <a:alpha val="80000"/>
                  </a:schemeClr>
                </a:solidFill>
              </a:rPr>
              <a:t>STOP DOING THAT!</a:t>
            </a:r>
          </a:p>
          <a:p>
            <a:pPr marL="457200" lvl="1" indent="0">
              <a:buNone/>
            </a:pPr>
            <a:endParaRPr lang="en-US" sz="2000" b="1" u="sng">
              <a:solidFill>
                <a:schemeClr val="tx1">
                  <a:alpha val="80000"/>
                </a:schemeClr>
              </a:solidFill>
            </a:endParaRPr>
          </a:p>
          <a:p>
            <a:pPr lvl="1"/>
            <a:r>
              <a:rPr lang="en-US" sz="2000">
                <a:solidFill>
                  <a:schemeClr val="tx1">
                    <a:alpha val="80000"/>
                  </a:schemeClr>
                </a:solidFill>
              </a:rPr>
              <a:t>Instead, lean into it and IMMEDIATELY  say or write the question before it’s lost forever.</a:t>
            </a:r>
          </a:p>
          <a:p>
            <a:pPr lvl="1"/>
            <a:r>
              <a:rPr lang="en-US" sz="2000">
                <a:solidFill>
                  <a:schemeClr val="tx1">
                    <a:alpha val="80000"/>
                  </a:schemeClr>
                </a:solidFill>
              </a:rPr>
              <a:t>Slow down and look. Mysteries are EVERYWHERE. </a:t>
            </a:r>
          </a:p>
          <a:p>
            <a:pPr lvl="1"/>
            <a:r>
              <a:rPr lang="en-US" sz="2000">
                <a:solidFill>
                  <a:schemeClr val="tx1">
                    <a:alpha val="80000"/>
                  </a:schemeClr>
                </a:solidFill>
              </a:rPr>
              <a:t>Attempt to unravel these mysteries. It’s surprising, interesting, and FUN.</a:t>
            </a:r>
          </a:p>
        </p:txBody>
      </p:sp>
    </p:spTree>
    <p:extLst>
      <p:ext uri="{BB962C8B-B14F-4D97-AF65-F5344CB8AC3E}">
        <p14:creationId xmlns:p14="http://schemas.microsoft.com/office/powerpoint/2010/main" val="3918557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6383-BE4A-5741-B38C-3B28F2240ACE}"/>
              </a:ext>
            </a:extLst>
          </p:cNvPr>
          <p:cNvSpPr>
            <a:spLocks noGrp="1"/>
          </p:cNvSpPr>
          <p:nvPr>
            <p:ph type="title"/>
          </p:nvPr>
        </p:nvSpPr>
        <p:spPr>
          <a:xfrm>
            <a:off x="648929" y="241582"/>
            <a:ext cx="4944152" cy="692462"/>
          </a:xfrm>
        </p:spPr>
        <p:txBody>
          <a:bodyPr>
            <a:normAutofit fontScale="90000"/>
          </a:bodyPr>
          <a:lstStyle/>
          <a:p>
            <a:r>
              <a:rPr lang="en-US" sz="3200" dirty="0"/>
              <a:t>Activity #1 </a:t>
            </a:r>
            <a:br>
              <a:rPr lang="en-US" sz="3200" dirty="0"/>
            </a:br>
            <a:r>
              <a:rPr lang="en-US" sz="3200" dirty="0"/>
              <a:t>Make three WHY WEBS</a:t>
            </a:r>
          </a:p>
        </p:txBody>
      </p:sp>
      <p:sp>
        <p:nvSpPr>
          <p:cNvPr id="3" name="Content Placeholder 2">
            <a:extLst>
              <a:ext uri="{FF2B5EF4-FFF2-40B4-BE49-F238E27FC236}">
                <a16:creationId xmlns:a16="http://schemas.microsoft.com/office/drawing/2014/main" id="{604BC884-1E55-4744-AC20-8ED28F1ADF9D}"/>
              </a:ext>
            </a:extLst>
          </p:cNvPr>
          <p:cNvSpPr>
            <a:spLocks noGrp="1"/>
          </p:cNvSpPr>
          <p:nvPr>
            <p:ph idx="1"/>
          </p:nvPr>
        </p:nvSpPr>
        <p:spPr>
          <a:xfrm>
            <a:off x="228600" y="1026780"/>
            <a:ext cx="5536804" cy="5722936"/>
          </a:xfrm>
        </p:spPr>
        <p:txBody>
          <a:bodyPr>
            <a:noAutofit/>
          </a:bodyPr>
          <a:lstStyle/>
          <a:p>
            <a:r>
              <a:rPr lang="en-US" sz="2400"/>
              <a:t>Find </a:t>
            </a:r>
            <a:r>
              <a:rPr lang="en-US" sz="2400" b="1"/>
              <a:t>three</a:t>
            </a:r>
            <a:r>
              <a:rPr lang="en-US" sz="2400"/>
              <a:t> “unexpected observations”</a:t>
            </a:r>
          </a:p>
          <a:p>
            <a:pPr lvl="1"/>
            <a:r>
              <a:rPr lang="en-US"/>
              <a:t>Remember: </a:t>
            </a:r>
          </a:p>
          <a:p>
            <a:pPr lvl="2"/>
            <a:r>
              <a:rPr lang="en-US" sz="2400"/>
              <a:t>If you find yourself saying, “That’s interesting…” you’ve found an unexpected observation. </a:t>
            </a:r>
          </a:p>
          <a:p>
            <a:pPr lvl="1"/>
            <a:r>
              <a:rPr lang="en-US"/>
              <a:t>Create a “Why Web” for each of the three unexpected observations.</a:t>
            </a:r>
          </a:p>
          <a:p>
            <a:pPr lvl="2"/>
            <a:r>
              <a:rPr lang="en-US" sz="2400"/>
              <a:t>Start your journal page with your metadata. </a:t>
            </a:r>
          </a:p>
          <a:p>
            <a:pPr lvl="2"/>
            <a:r>
              <a:rPr lang="en-US" sz="2400"/>
              <a:t>Write a “</a:t>
            </a:r>
            <a:r>
              <a:rPr lang="en-US" sz="2400" b="1"/>
              <a:t>Why” </a:t>
            </a:r>
            <a:r>
              <a:rPr lang="en-US" sz="2400"/>
              <a:t>question for each of your observations, then write several (4-5) possible explanations.</a:t>
            </a:r>
          </a:p>
          <a:p>
            <a:pPr lvl="2"/>
            <a:r>
              <a:rPr lang="en-US" sz="2400"/>
              <a:t>Include one sketch or diagram with each of your webs.</a:t>
            </a:r>
            <a:endParaRPr lang="en-US" sz="2400" dirty="0"/>
          </a:p>
        </p:txBody>
      </p:sp>
      <p:sp>
        <p:nvSpPr>
          <p:cNvPr id="12" name="Rectangle 11">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 text&#10;&#10;Description automatically generated">
            <a:extLst>
              <a:ext uri="{FF2B5EF4-FFF2-40B4-BE49-F238E27FC236}">
                <a16:creationId xmlns:a16="http://schemas.microsoft.com/office/drawing/2014/main" id="{F963BCDA-69EA-9C48-A99D-F2DD1CA7879A}"/>
              </a:ext>
            </a:extLst>
          </p:cNvPr>
          <p:cNvPicPr>
            <a:picLocks noChangeAspect="1"/>
          </p:cNvPicPr>
          <p:nvPr/>
        </p:nvPicPr>
        <p:blipFill>
          <a:blip r:embed="rId2"/>
          <a:stretch>
            <a:fillRect/>
          </a:stretch>
        </p:blipFill>
        <p:spPr>
          <a:xfrm>
            <a:off x="6904709" y="934044"/>
            <a:ext cx="4475531" cy="4986665"/>
          </a:xfrm>
          <a:prstGeom prst="rect">
            <a:avLst/>
          </a:prstGeom>
          <a:effectLst/>
        </p:spPr>
      </p:pic>
    </p:spTree>
    <p:extLst>
      <p:ext uri="{BB962C8B-B14F-4D97-AF65-F5344CB8AC3E}">
        <p14:creationId xmlns:p14="http://schemas.microsoft.com/office/powerpoint/2010/main" val="4289282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3715-2C36-3C4E-A821-DBC0E406C8D8}"/>
              </a:ext>
            </a:extLst>
          </p:cNvPr>
          <p:cNvSpPr>
            <a:spLocks noGrp="1"/>
          </p:cNvSpPr>
          <p:nvPr>
            <p:ph type="title"/>
          </p:nvPr>
        </p:nvSpPr>
        <p:spPr>
          <a:xfrm>
            <a:off x="838200" y="365125"/>
            <a:ext cx="10515600" cy="792163"/>
          </a:xfrm>
        </p:spPr>
        <p:txBody>
          <a:bodyPr>
            <a:normAutofit/>
          </a:bodyPr>
          <a:lstStyle/>
          <a:p>
            <a:pPr algn="ctr"/>
            <a:r>
              <a:rPr lang="en-US" sz="3600" dirty="0"/>
              <a:t>Activity #2 Create One </a:t>
            </a:r>
            <a:r>
              <a:rPr lang="en-US" sz="3600" b="1" dirty="0"/>
              <a:t>CURIOSITY CHAIN </a:t>
            </a:r>
          </a:p>
        </p:txBody>
      </p:sp>
      <p:sp>
        <p:nvSpPr>
          <p:cNvPr id="3" name="Content Placeholder 2">
            <a:extLst>
              <a:ext uri="{FF2B5EF4-FFF2-40B4-BE49-F238E27FC236}">
                <a16:creationId xmlns:a16="http://schemas.microsoft.com/office/drawing/2014/main" id="{F04EDAB7-981C-8744-A1B1-EA15DAD35662}"/>
              </a:ext>
            </a:extLst>
          </p:cNvPr>
          <p:cNvSpPr>
            <a:spLocks noGrp="1"/>
          </p:cNvSpPr>
          <p:nvPr>
            <p:ph idx="1"/>
          </p:nvPr>
        </p:nvSpPr>
        <p:spPr>
          <a:xfrm>
            <a:off x="391224" y="1157288"/>
            <a:ext cx="5595240" cy="5532270"/>
          </a:xfrm>
        </p:spPr>
        <p:txBody>
          <a:bodyPr>
            <a:normAutofit fontScale="92500" lnSpcReduction="20000"/>
          </a:bodyPr>
          <a:lstStyle/>
          <a:p>
            <a:r>
              <a:rPr lang="en-US" dirty="0"/>
              <a:t>Find one more “unexpected observation.”</a:t>
            </a:r>
          </a:p>
          <a:p>
            <a:r>
              <a:rPr lang="en-US" dirty="0"/>
              <a:t>Create a </a:t>
            </a:r>
            <a:r>
              <a:rPr lang="en-US" b="1" dirty="0"/>
              <a:t>Curiosity Chain </a:t>
            </a:r>
            <a:r>
              <a:rPr lang="en-US" dirty="0"/>
              <a:t>for that observation</a:t>
            </a:r>
          </a:p>
          <a:p>
            <a:r>
              <a:rPr lang="en-US" dirty="0"/>
              <a:t>Remember to include icons like </a:t>
            </a:r>
            <a:r>
              <a:rPr lang="en-US" u="sng" dirty="0"/>
              <a:t>explanation points! </a:t>
            </a:r>
            <a:r>
              <a:rPr lang="en-US" dirty="0"/>
              <a:t>and </a:t>
            </a:r>
            <a:r>
              <a:rPr lang="en-US" u="sng" dirty="0"/>
              <a:t>question marks?.</a:t>
            </a:r>
          </a:p>
          <a:p>
            <a:r>
              <a:rPr lang="en-US" dirty="0">
                <a:highlight>
                  <a:srgbClr val="FFFF00"/>
                </a:highlight>
              </a:rPr>
              <a:t>Highlight</a:t>
            </a:r>
            <a:r>
              <a:rPr lang="en-US" dirty="0"/>
              <a:t> key discoveries,</a:t>
            </a:r>
          </a:p>
          <a:p>
            <a:r>
              <a:rPr lang="en-US" dirty="0"/>
              <a:t>Write your first questions, then let that question lead you to the next question.</a:t>
            </a:r>
          </a:p>
          <a:p>
            <a:r>
              <a:rPr lang="en-US" dirty="0"/>
              <a:t>Use the </a:t>
            </a:r>
            <a:r>
              <a:rPr lang="en-US" b="1" u="sng" dirty="0"/>
              <a:t>language of uncertainty</a:t>
            </a:r>
            <a:r>
              <a:rPr lang="en-US" dirty="0"/>
              <a:t>, by saying “Maybe” or “Perhaps” or “Could it be”</a:t>
            </a:r>
          </a:p>
          <a:p>
            <a:r>
              <a:rPr lang="en-US" dirty="0"/>
              <a:t>Use ABC’s, 123’s and drawings, sketches or diagrams.</a:t>
            </a:r>
          </a:p>
          <a:p>
            <a:pPr lvl="2"/>
            <a:endParaRPr lang="en-US" dirty="0"/>
          </a:p>
        </p:txBody>
      </p:sp>
      <p:pic>
        <p:nvPicPr>
          <p:cNvPr id="7" name="Picture 6" descr="Map&#10;&#10;Description automatically generated">
            <a:extLst>
              <a:ext uri="{FF2B5EF4-FFF2-40B4-BE49-F238E27FC236}">
                <a16:creationId xmlns:a16="http://schemas.microsoft.com/office/drawing/2014/main" id="{16E83D0C-2EC6-7B47-A66E-825BA0E9A61F}"/>
              </a:ext>
            </a:extLst>
          </p:cNvPr>
          <p:cNvPicPr>
            <a:picLocks noChangeAspect="1"/>
          </p:cNvPicPr>
          <p:nvPr/>
        </p:nvPicPr>
        <p:blipFill>
          <a:blip r:embed="rId2"/>
          <a:stretch>
            <a:fillRect/>
          </a:stretch>
        </p:blipFill>
        <p:spPr>
          <a:xfrm>
            <a:off x="6233977" y="1985211"/>
            <a:ext cx="5595241" cy="3607551"/>
          </a:xfrm>
          <a:prstGeom prst="rect">
            <a:avLst/>
          </a:prstGeom>
        </p:spPr>
      </p:pic>
    </p:spTree>
    <p:extLst>
      <p:ext uri="{BB962C8B-B14F-4D97-AF65-F5344CB8AC3E}">
        <p14:creationId xmlns:p14="http://schemas.microsoft.com/office/powerpoint/2010/main" val="3168492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7CF78-D668-994B-B12B-51F995403017}"/>
              </a:ext>
            </a:extLst>
          </p:cNvPr>
          <p:cNvSpPr>
            <a:spLocks noGrp="1"/>
          </p:cNvSpPr>
          <p:nvPr>
            <p:ph type="title"/>
          </p:nvPr>
        </p:nvSpPr>
        <p:spPr>
          <a:xfrm>
            <a:off x="838200" y="631825"/>
            <a:ext cx="10515600" cy="1325563"/>
          </a:xfrm>
        </p:spPr>
        <p:txBody>
          <a:bodyPr>
            <a:normAutofit/>
          </a:bodyPr>
          <a:lstStyle/>
          <a:p>
            <a:r>
              <a:rPr lang="en-US" dirty="0"/>
              <a:t>Reflection</a:t>
            </a:r>
          </a:p>
        </p:txBody>
      </p:sp>
      <p:sp>
        <p:nvSpPr>
          <p:cNvPr id="3" name="Content Placeholder 2">
            <a:extLst>
              <a:ext uri="{FF2B5EF4-FFF2-40B4-BE49-F238E27FC236}">
                <a16:creationId xmlns:a16="http://schemas.microsoft.com/office/drawing/2014/main" id="{62820BBD-F0DA-8B44-BFEB-8835D476F669}"/>
              </a:ext>
            </a:extLst>
          </p:cNvPr>
          <p:cNvSpPr>
            <a:spLocks noGrp="1"/>
          </p:cNvSpPr>
          <p:nvPr>
            <p:ph idx="1"/>
          </p:nvPr>
        </p:nvSpPr>
        <p:spPr>
          <a:xfrm>
            <a:off x="838200" y="2057400"/>
            <a:ext cx="10515600" cy="3871762"/>
          </a:xfrm>
        </p:spPr>
        <p:txBody>
          <a:bodyPr>
            <a:normAutofit/>
          </a:bodyPr>
          <a:lstStyle/>
          <a:p>
            <a:r>
              <a:rPr lang="en-US" sz="2400"/>
              <a:t>In a short summary, starting with a topic sentence and ending with a closing sentence, explain what you learned while working to increase your curiosity by asking questions.</a:t>
            </a:r>
          </a:p>
          <a:p>
            <a:pPr lvl="1"/>
            <a:r>
              <a:rPr lang="en-US" dirty="0"/>
              <a:t>Consider these questions to help you write:</a:t>
            </a:r>
          </a:p>
          <a:p>
            <a:pPr lvl="1"/>
            <a:endParaRPr lang="en-US" dirty="0"/>
          </a:p>
          <a:p>
            <a:pPr lvl="2"/>
            <a:r>
              <a:rPr lang="en-US" sz="2400"/>
              <a:t>What was it like to observe, explore nature mysteries, and come up with explanations?</a:t>
            </a:r>
          </a:p>
          <a:p>
            <a:pPr lvl="2"/>
            <a:r>
              <a:rPr lang="en-US" sz="2400"/>
              <a:t>What helped you learn during this activity?</a:t>
            </a:r>
          </a:p>
          <a:p>
            <a:pPr lvl="2"/>
            <a:r>
              <a:rPr lang="en-US" sz="2400"/>
              <a:t>What skills do you feel like you got better at doing?</a:t>
            </a:r>
          </a:p>
        </p:txBody>
      </p:sp>
    </p:spTree>
    <p:extLst>
      <p:ext uri="{BB962C8B-B14F-4D97-AF65-F5344CB8AC3E}">
        <p14:creationId xmlns:p14="http://schemas.microsoft.com/office/powerpoint/2010/main" val="3251939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D914-0639-1447-B82E-58C316CBCCE3}"/>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5100" kern="1200" dirty="0">
                <a:solidFill>
                  <a:schemeClr val="tx1"/>
                </a:solidFill>
                <a:latin typeface="+mj-lt"/>
                <a:ea typeface="+mj-ea"/>
                <a:cs typeface="+mj-cs"/>
              </a:rPr>
              <a:t>BYE FOR NOW. THANKS FOR JOINING ME</a:t>
            </a:r>
          </a:p>
        </p:txBody>
      </p:sp>
      <p:pic>
        <p:nvPicPr>
          <p:cNvPr id="7" name="Picture 6" descr="A picture containing text, bed, nature&#10;&#10;Description automatically generated">
            <a:extLst>
              <a:ext uri="{FF2B5EF4-FFF2-40B4-BE49-F238E27FC236}">
                <a16:creationId xmlns:a16="http://schemas.microsoft.com/office/drawing/2014/main" id="{CE0D2378-80F0-9D48-BDE9-1C7C610DEEFD}"/>
              </a:ext>
            </a:extLst>
          </p:cNvPr>
          <p:cNvPicPr>
            <a:picLocks noChangeAspect="1"/>
          </p:cNvPicPr>
          <p:nvPr/>
        </p:nvPicPr>
        <p:blipFill rotWithShape="1">
          <a:blip r:embed="rId2"/>
          <a:srcRect t="3112"/>
          <a:stretch/>
        </p:blipFill>
        <p:spPr>
          <a:xfrm>
            <a:off x="20" y="10"/>
            <a:ext cx="6095974" cy="4252522"/>
          </a:xfrm>
          <a:prstGeom prst="rect">
            <a:avLst/>
          </a:prstGeom>
        </p:spPr>
      </p:pic>
      <p:pic>
        <p:nvPicPr>
          <p:cNvPr id="5" name="Content Placeholder 4" descr="A tree in a field&#10;&#10;Description automatically generated with medium confidence">
            <a:extLst>
              <a:ext uri="{FF2B5EF4-FFF2-40B4-BE49-F238E27FC236}">
                <a16:creationId xmlns:a16="http://schemas.microsoft.com/office/drawing/2014/main" id="{0E5E5A75-643C-0D4C-94DD-7CC2A8114921}"/>
              </a:ext>
            </a:extLst>
          </p:cNvPr>
          <p:cNvPicPr>
            <a:picLocks noGrp="1" noChangeAspect="1"/>
          </p:cNvPicPr>
          <p:nvPr>
            <p:ph idx="1"/>
          </p:nvPr>
        </p:nvPicPr>
        <p:blipFill rotWithShape="1">
          <a:blip r:embed="rId3"/>
          <a:srcRect t="6973"/>
          <a:stretch/>
        </p:blipFill>
        <p:spPr>
          <a:xfrm>
            <a:off x="6095999" y="-681"/>
            <a:ext cx="6096001" cy="4253215"/>
          </a:xfrm>
          <a:prstGeom prst="rect">
            <a:avLst/>
          </a:prstGeom>
        </p:spPr>
      </p:pic>
      <p:cxnSp>
        <p:nvCxnSpPr>
          <p:cNvPr id="21" name="Straight Connector 2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4FB2CA0-787B-684F-9116-72341E6C6C98}"/>
              </a:ext>
            </a:extLst>
          </p:cNvPr>
          <p:cNvSpPr txBox="1"/>
          <p:nvPr/>
        </p:nvSpPr>
        <p:spPr>
          <a:xfrm>
            <a:off x="6425184" y="3872804"/>
            <a:ext cx="4181856" cy="369332"/>
          </a:xfrm>
          <a:prstGeom prst="rect">
            <a:avLst/>
          </a:prstGeom>
          <a:noFill/>
        </p:spPr>
        <p:txBody>
          <a:bodyPr wrap="square" rtlCol="0">
            <a:spAutoFit/>
          </a:bodyPr>
          <a:lstStyle/>
          <a:p>
            <a:r>
              <a:rPr lang="en-US" dirty="0">
                <a:solidFill>
                  <a:schemeClr val="bg1"/>
                </a:solidFill>
              </a:rPr>
              <a:t>VALLEY OAK</a:t>
            </a:r>
          </a:p>
        </p:txBody>
      </p:sp>
    </p:spTree>
    <p:extLst>
      <p:ext uri="{BB962C8B-B14F-4D97-AF65-F5344CB8AC3E}">
        <p14:creationId xmlns:p14="http://schemas.microsoft.com/office/powerpoint/2010/main" val="345067695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5" name="Oval 14">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5" name="Straight Connector 2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descr="A landscape with trees and mountains in the background&#10;&#10;Description automatically generated with low confidence">
            <a:extLst>
              <a:ext uri="{FF2B5EF4-FFF2-40B4-BE49-F238E27FC236}">
                <a16:creationId xmlns:a16="http://schemas.microsoft.com/office/drawing/2014/main" id="{692842A6-A5D9-7045-A60D-C5F79DAAE8FF}"/>
              </a:ext>
            </a:extLst>
          </p:cNvPr>
          <p:cNvPicPr>
            <a:picLocks noChangeAspect="1"/>
          </p:cNvPicPr>
          <p:nvPr/>
        </p:nvPicPr>
        <p:blipFill rotWithShape="1">
          <a:blip r:embed="rId2"/>
          <a:srcRect t="17389" r="1" b="2282"/>
          <a:stretch/>
        </p:blipFill>
        <p:spPr>
          <a:xfrm>
            <a:off x="126019" y="193760"/>
            <a:ext cx="10851111" cy="3508437"/>
          </a:xfrm>
          <a:prstGeom prst="rect">
            <a:avLst/>
          </a:prstGeom>
        </p:spPr>
      </p:pic>
      <p:grpSp>
        <p:nvGrpSpPr>
          <p:cNvPr id="30" name="Group 29">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1" name="Straight Connector 30">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9" name="Straight Connector 38">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4745BE3-5F8E-B744-B89C-BAFF7C7D691D}"/>
              </a:ext>
            </a:extLst>
          </p:cNvPr>
          <p:cNvSpPr>
            <a:spLocks noGrp="1"/>
          </p:cNvSpPr>
          <p:nvPr>
            <p:ph type="title"/>
          </p:nvPr>
        </p:nvSpPr>
        <p:spPr>
          <a:xfrm>
            <a:off x="260533" y="4057100"/>
            <a:ext cx="3286935" cy="2591532"/>
          </a:xfrm>
          <a:noFill/>
        </p:spPr>
        <p:txBody>
          <a:bodyPr anchor="t">
            <a:normAutofit fontScale="90000"/>
          </a:bodyPr>
          <a:lstStyle/>
          <a:p>
            <a:pPr algn="r"/>
            <a:r>
              <a:rPr lang="en-US" sz="3100" dirty="0">
                <a:solidFill>
                  <a:schemeClr val="bg1"/>
                </a:solidFill>
                <a:latin typeface="+mn-lt"/>
              </a:rPr>
              <a:t>What is </a:t>
            </a:r>
            <a:br>
              <a:rPr lang="en-US" sz="3100" dirty="0">
                <a:solidFill>
                  <a:schemeClr val="bg1"/>
                </a:solidFill>
                <a:latin typeface="+mn-lt"/>
              </a:rPr>
            </a:br>
            <a:r>
              <a:rPr lang="en-US" sz="3100" b="1" u="sng" dirty="0">
                <a:solidFill>
                  <a:schemeClr val="bg1"/>
                </a:solidFill>
                <a:latin typeface="+mn-lt"/>
              </a:rPr>
              <a:t>OPEN INQUIRY</a:t>
            </a:r>
            <a:r>
              <a:rPr lang="en-US" sz="3100" dirty="0">
                <a:solidFill>
                  <a:schemeClr val="bg1"/>
                </a:solidFill>
              </a:rPr>
              <a:t>?</a:t>
            </a:r>
            <a:br>
              <a:rPr lang="en-US" sz="3400" dirty="0">
                <a:solidFill>
                  <a:schemeClr val="bg1"/>
                </a:solidFill>
              </a:rPr>
            </a:br>
            <a:br>
              <a:rPr lang="en-US" sz="3400" dirty="0">
                <a:solidFill>
                  <a:schemeClr val="bg1"/>
                </a:solidFill>
              </a:rPr>
            </a:br>
            <a:r>
              <a:rPr lang="en-US" sz="3400" dirty="0">
                <a:solidFill>
                  <a:schemeClr val="bg1"/>
                </a:solidFill>
              </a:rPr>
              <a:t> </a:t>
            </a:r>
            <a:br>
              <a:rPr lang="en-US" sz="3400" dirty="0">
                <a:solidFill>
                  <a:schemeClr val="bg1"/>
                </a:solidFill>
              </a:rPr>
            </a:br>
            <a:r>
              <a:rPr lang="en-US" sz="3100" dirty="0">
                <a:solidFill>
                  <a:schemeClr val="bg1"/>
                </a:solidFill>
                <a:latin typeface="+mn-lt"/>
              </a:rPr>
              <a:t>What is its purpose? </a:t>
            </a:r>
            <a:br>
              <a:rPr lang="en-US" sz="3400" dirty="0">
                <a:solidFill>
                  <a:schemeClr val="bg1"/>
                </a:solidFill>
                <a:latin typeface="+mn-lt"/>
              </a:rPr>
            </a:br>
            <a:endParaRPr lang="en-US" sz="3400" dirty="0">
              <a:solidFill>
                <a:schemeClr val="bg1"/>
              </a:solidFill>
              <a:latin typeface="+mn-lt"/>
            </a:endParaRPr>
          </a:p>
        </p:txBody>
      </p:sp>
      <p:sp>
        <p:nvSpPr>
          <p:cNvPr id="3" name="Content Placeholder 2">
            <a:extLst>
              <a:ext uri="{FF2B5EF4-FFF2-40B4-BE49-F238E27FC236}">
                <a16:creationId xmlns:a16="http://schemas.microsoft.com/office/drawing/2014/main" id="{CAAF7231-8F02-F54E-BEF1-2A1554EF3C95}"/>
              </a:ext>
            </a:extLst>
          </p:cNvPr>
          <p:cNvSpPr>
            <a:spLocks noGrp="1"/>
          </p:cNvSpPr>
          <p:nvPr>
            <p:ph idx="1"/>
          </p:nvPr>
        </p:nvSpPr>
        <p:spPr>
          <a:xfrm>
            <a:off x="3550516" y="3923503"/>
            <a:ext cx="7568580" cy="2823687"/>
          </a:xfrm>
          <a:noFill/>
        </p:spPr>
        <p:txBody>
          <a:bodyPr anchor="t">
            <a:normAutofit/>
          </a:bodyPr>
          <a:lstStyle/>
          <a:p>
            <a:r>
              <a:rPr lang="en-US" sz="2000" dirty="0">
                <a:solidFill>
                  <a:schemeClr val="bg1"/>
                </a:solidFill>
              </a:rPr>
              <a:t>Shifting back and forth between observation, questions and explanations. </a:t>
            </a:r>
          </a:p>
          <a:p>
            <a:pPr lvl="1"/>
            <a:r>
              <a:rPr lang="en-US" sz="2000" b="1" dirty="0">
                <a:solidFill>
                  <a:schemeClr val="bg1"/>
                </a:solidFill>
              </a:rPr>
              <a:t>The goal is NOT finding the right answer!!!!!!! </a:t>
            </a:r>
          </a:p>
          <a:p>
            <a:pPr lvl="1"/>
            <a:r>
              <a:rPr lang="en-US" sz="2000" dirty="0">
                <a:solidFill>
                  <a:schemeClr val="bg1"/>
                </a:solidFill>
              </a:rPr>
              <a:t>Often we will never find an answer to our mysteries, but we still learn plenty in the process.</a:t>
            </a:r>
          </a:p>
          <a:p>
            <a:pPr lvl="1"/>
            <a:endParaRPr lang="en-US" sz="1300" dirty="0">
              <a:solidFill>
                <a:schemeClr val="bg1"/>
              </a:solidFill>
            </a:endParaRPr>
          </a:p>
          <a:p>
            <a:r>
              <a:rPr lang="en-US" sz="2000" dirty="0">
                <a:solidFill>
                  <a:schemeClr val="bg1"/>
                </a:solidFill>
              </a:rPr>
              <a:t>We are allowed to explore, notice, wonder, propose explanations, make mistakes, and change our mind. </a:t>
            </a:r>
            <a:r>
              <a:rPr lang="en-US" sz="2000" b="1" u="sng" dirty="0">
                <a:solidFill>
                  <a:schemeClr val="bg1"/>
                </a:solidFill>
              </a:rPr>
              <a:t>THAT</a:t>
            </a:r>
            <a:r>
              <a:rPr lang="en-US" sz="2000" dirty="0">
                <a:solidFill>
                  <a:schemeClr val="bg1"/>
                </a:solidFill>
              </a:rPr>
              <a:t> is the purpose of Open Inquiry.</a:t>
            </a:r>
          </a:p>
        </p:txBody>
      </p:sp>
    </p:spTree>
    <p:extLst>
      <p:ext uri="{BB962C8B-B14F-4D97-AF65-F5344CB8AC3E}">
        <p14:creationId xmlns:p14="http://schemas.microsoft.com/office/powerpoint/2010/main" val="157979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8135A-EC76-E84E-9A90-13689D8F428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Best Practices</a:t>
            </a:r>
          </a:p>
        </p:txBody>
      </p:sp>
      <p:sp>
        <p:nvSpPr>
          <p:cNvPr id="3" name="Content Placeholder 2">
            <a:extLst>
              <a:ext uri="{FF2B5EF4-FFF2-40B4-BE49-F238E27FC236}">
                <a16:creationId xmlns:a16="http://schemas.microsoft.com/office/drawing/2014/main" id="{E1499DB8-710A-174D-A617-B1698B0463B3}"/>
              </a:ext>
            </a:extLst>
          </p:cNvPr>
          <p:cNvSpPr>
            <a:spLocks noGrp="1"/>
          </p:cNvSpPr>
          <p:nvPr>
            <p:ph idx="1"/>
          </p:nvPr>
        </p:nvSpPr>
        <p:spPr>
          <a:xfrm>
            <a:off x="4367695" y="10138"/>
            <a:ext cx="6555347" cy="6858000"/>
          </a:xfrm>
        </p:spPr>
        <p:txBody>
          <a:bodyPr anchor="ctr">
            <a:normAutofit/>
          </a:bodyPr>
          <a:lstStyle/>
          <a:p>
            <a:pPr marL="514350" indent="-514350">
              <a:buFont typeface="+mj-lt"/>
              <a:buAutoNum type="arabicPeriod"/>
            </a:pPr>
            <a:r>
              <a:rPr lang="en-US" dirty="0"/>
              <a:t>Include metadata (date, time, location, weather, etc.)</a:t>
            </a:r>
          </a:p>
          <a:p>
            <a:pPr marL="514350" indent="-514350">
              <a:buFont typeface="+mj-lt"/>
              <a:buAutoNum type="arabicPeriod"/>
            </a:pPr>
            <a:r>
              <a:rPr lang="en-US" dirty="0"/>
              <a:t>Make Observations (I notice…, I wonder…, This reminds me of…)</a:t>
            </a:r>
          </a:p>
          <a:p>
            <a:pPr marL="514350" indent="-514350">
              <a:buFont typeface="+mj-lt"/>
              <a:buAutoNum type="arabicPeriod"/>
            </a:pPr>
            <a:r>
              <a:rPr lang="en-US" dirty="0"/>
              <a:t>INTENTIONALLY ask varied questions, including questions from observations and curiosity scaffolds ( Like: who, what, where, when, why, how)</a:t>
            </a:r>
          </a:p>
          <a:p>
            <a:pPr marL="514350" indent="-514350">
              <a:buFont typeface="+mj-lt"/>
              <a:buAutoNum type="arabicPeriod"/>
            </a:pPr>
            <a:r>
              <a:rPr lang="en-US" dirty="0"/>
              <a:t>Pursue questions that can be answered through observation in the moment.</a:t>
            </a:r>
          </a:p>
          <a:p>
            <a:pPr marL="514350" indent="-514350">
              <a:buFont typeface="+mj-lt"/>
              <a:buAutoNum type="arabicPeriod"/>
            </a:pPr>
            <a:r>
              <a:rPr lang="en-US" dirty="0"/>
              <a:t>Make explanations, including “Why Webs,” which present multiple plausible explanations to answer a “Why” question.</a:t>
            </a:r>
          </a:p>
        </p:txBody>
      </p:sp>
    </p:spTree>
    <p:extLst>
      <p:ext uri="{BB962C8B-B14F-4D97-AF65-F5344CB8AC3E}">
        <p14:creationId xmlns:p14="http://schemas.microsoft.com/office/powerpoint/2010/main" val="180146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E17C1-D125-894B-8FA2-F6BED2CCF71F}"/>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Best Practices (continued)</a:t>
            </a:r>
            <a:endParaRPr lang="en-US" sz="4000" b="1">
              <a:solidFill>
                <a:srgbClr val="FFFFFF"/>
              </a:solidFill>
            </a:endParaRPr>
          </a:p>
        </p:txBody>
      </p:sp>
      <p:sp>
        <p:nvSpPr>
          <p:cNvPr id="3" name="Content Placeholder 2">
            <a:extLst>
              <a:ext uri="{FF2B5EF4-FFF2-40B4-BE49-F238E27FC236}">
                <a16:creationId xmlns:a16="http://schemas.microsoft.com/office/drawing/2014/main" id="{A89FD19C-D892-E84A-A779-19B8FF62548E}"/>
              </a:ext>
            </a:extLst>
          </p:cNvPr>
          <p:cNvSpPr>
            <a:spLocks noGrp="1"/>
          </p:cNvSpPr>
          <p:nvPr>
            <p:ph idx="1"/>
          </p:nvPr>
        </p:nvSpPr>
        <p:spPr>
          <a:xfrm>
            <a:off x="4249427" y="10138"/>
            <a:ext cx="6555347" cy="6858000"/>
          </a:xfrm>
        </p:spPr>
        <p:txBody>
          <a:bodyPr anchor="ctr">
            <a:normAutofit/>
          </a:bodyPr>
          <a:lstStyle/>
          <a:p>
            <a:pPr marL="514350" indent="-514350">
              <a:buAutoNum type="arabicPeriod" startAt="6"/>
            </a:pPr>
            <a:r>
              <a:rPr lang="en-US" dirty="0"/>
              <a:t>Distinguish between observation and explanation. Use icons or symbols for each type of information. ? ! # *</a:t>
            </a:r>
          </a:p>
          <a:p>
            <a:pPr marL="514350" indent="-514350">
              <a:buAutoNum type="arabicPeriod" startAt="6"/>
            </a:pPr>
            <a:r>
              <a:rPr lang="en-US" dirty="0"/>
              <a:t>ALWAYS support claims or generalizations with EVIDENCE. </a:t>
            </a:r>
          </a:p>
          <a:p>
            <a:pPr marL="457200" lvl="1" indent="0">
              <a:buNone/>
            </a:pPr>
            <a:r>
              <a:rPr lang="en-US" sz="2800" dirty="0"/>
              <a:t>	You can always change your mind if 	evidence suggests it and identify  	changes and shifts in your thinking. </a:t>
            </a:r>
          </a:p>
          <a:p>
            <a:pPr marL="457200" indent="-457200">
              <a:buFont typeface="+mj-lt"/>
              <a:buAutoNum type="arabicPeriod" startAt="6"/>
            </a:pPr>
            <a:r>
              <a:rPr lang="en-US" dirty="0"/>
              <a:t>Cite sources when information comes from a place other than your observation or thinking.</a:t>
            </a:r>
          </a:p>
          <a:p>
            <a:pPr marL="514350" indent="-514350">
              <a:buAutoNum type="arabicPeriod" startAt="6"/>
            </a:pPr>
            <a:r>
              <a:rPr lang="en-US" dirty="0"/>
              <a:t>When collecting data, consider </a:t>
            </a:r>
            <a:r>
              <a:rPr lang="en-US" b="1" dirty="0"/>
              <a:t>bias</a:t>
            </a:r>
            <a:r>
              <a:rPr lang="en-US" dirty="0"/>
              <a:t>, describe or diagram methods and, when possible, test your claims using large and random samples. </a:t>
            </a:r>
          </a:p>
          <a:p>
            <a:pPr marL="514350" indent="-514350">
              <a:buFont typeface="+mj-lt"/>
              <a:buAutoNum type="arabicPeriod"/>
            </a:pPr>
            <a:endParaRPr lang="en-US" sz="2000" dirty="0"/>
          </a:p>
        </p:txBody>
      </p:sp>
    </p:spTree>
    <p:extLst>
      <p:ext uri="{BB962C8B-B14F-4D97-AF65-F5344CB8AC3E}">
        <p14:creationId xmlns:p14="http://schemas.microsoft.com/office/powerpoint/2010/main" val="459518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3BBCC-91F6-4B4E-82B7-88A7CAB10D90}"/>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Your curiosity tool kit: </a:t>
            </a:r>
            <a:br>
              <a:rPr lang="en-US" sz="4000" dirty="0">
                <a:solidFill>
                  <a:srgbClr val="FFFFFF"/>
                </a:solidFill>
              </a:rPr>
            </a:br>
            <a:r>
              <a:rPr lang="en-US" sz="4000" dirty="0">
                <a:solidFill>
                  <a:srgbClr val="FFFFFF"/>
                </a:solidFill>
              </a:rPr>
              <a:t>5 tools to help you develop your curiosity</a:t>
            </a:r>
          </a:p>
        </p:txBody>
      </p:sp>
      <p:sp>
        <p:nvSpPr>
          <p:cNvPr id="3" name="Content Placeholder 2">
            <a:extLst>
              <a:ext uri="{FF2B5EF4-FFF2-40B4-BE49-F238E27FC236}">
                <a16:creationId xmlns:a16="http://schemas.microsoft.com/office/drawing/2014/main" id="{1E18BB0B-1E90-9148-971E-390DA75978D9}"/>
              </a:ext>
            </a:extLst>
          </p:cNvPr>
          <p:cNvSpPr>
            <a:spLocks noGrp="1"/>
          </p:cNvSpPr>
          <p:nvPr>
            <p:ph idx="1"/>
          </p:nvPr>
        </p:nvSpPr>
        <p:spPr>
          <a:xfrm>
            <a:off x="4810259" y="649480"/>
            <a:ext cx="6555347" cy="5546047"/>
          </a:xfrm>
        </p:spPr>
        <p:txBody>
          <a:bodyPr anchor="ctr">
            <a:normAutofit/>
          </a:bodyPr>
          <a:lstStyle/>
          <a:p>
            <a:r>
              <a:rPr lang="en-US" sz="3200" dirty="0"/>
              <a:t>The following slides explain how you can use a variety of approaches to develop your curiosity. </a:t>
            </a:r>
          </a:p>
          <a:p>
            <a:r>
              <a:rPr lang="en-US" sz="3200" dirty="0"/>
              <a:t>Each approach can be used with the others. </a:t>
            </a:r>
          </a:p>
          <a:p>
            <a:r>
              <a:rPr lang="en-US" sz="3200" dirty="0"/>
              <a:t>Pick and choose which approaches you like and add new ones as you get better and better at asking questions</a:t>
            </a:r>
            <a:r>
              <a:rPr lang="en-US" sz="2000" dirty="0"/>
              <a:t>. </a:t>
            </a:r>
          </a:p>
        </p:txBody>
      </p:sp>
    </p:spTree>
    <p:extLst>
      <p:ext uri="{BB962C8B-B14F-4D97-AF65-F5344CB8AC3E}">
        <p14:creationId xmlns:p14="http://schemas.microsoft.com/office/powerpoint/2010/main" val="385042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A6FD006-3648-F644-9A6B-F6DF57BF93E5}"/>
              </a:ext>
            </a:extLst>
          </p:cNvPr>
          <p:cNvSpPr>
            <a:spLocks noGrp="1"/>
          </p:cNvSpPr>
          <p:nvPr>
            <p:ph type="title"/>
          </p:nvPr>
        </p:nvSpPr>
        <p:spPr>
          <a:xfrm>
            <a:off x="958506" y="800392"/>
            <a:ext cx="10264697" cy="1212102"/>
          </a:xfrm>
        </p:spPr>
        <p:txBody>
          <a:bodyPr>
            <a:normAutofit/>
          </a:bodyPr>
          <a:lstStyle/>
          <a:p>
            <a:br>
              <a:rPr lang="en-US" sz="1900">
                <a:solidFill>
                  <a:srgbClr val="FFFFFF"/>
                </a:solidFill>
              </a:rPr>
            </a:br>
            <a:r>
              <a:rPr lang="en-US" sz="1900">
                <a:solidFill>
                  <a:srgbClr val="FFFFFF"/>
                </a:solidFill>
              </a:rPr>
              <a:t>Your curiosity tool kit: </a:t>
            </a:r>
            <a:br>
              <a:rPr lang="en-US" sz="1900">
                <a:solidFill>
                  <a:srgbClr val="FFFFFF"/>
                </a:solidFill>
              </a:rPr>
            </a:br>
            <a:r>
              <a:rPr lang="en-US" sz="1900">
                <a:solidFill>
                  <a:srgbClr val="FFFFFF"/>
                </a:solidFill>
              </a:rPr>
              <a:t>#1. Curiosity Scaffolds or Question Generators</a:t>
            </a:r>
            <a:br>
              <a:rPr lang="en-US" sz="1900">
                <a:solidFill>
                  <a:srgbClr val="FFFFFF"/>
                </a:solidFill>
              </a:rPr>
            </a:br>
            <a:endParaRPr lang="en-US" sz="1900">
              <a:solidFill>
                <a:srgbClr val="FFFFFF"/>
              </a:solidFill>
            </a:endParaRPr>
          </a:p>
        </p:txBody>
      </p:sp>
      <p:sp>
        <p:nvSpPr>
          <p:cNvPr id="3" name="Content Placeholder 2">
            <a:extLst>
              <a:ext uri="{FF2B5EF4-FFF2-40B4-BE49-F238E27FC236}">
                <a16:creationId xmlns:a16="http://schemas.microsoft.com/office/drawing/2014/main" id="{C99F79C7-B504-414E-914E-CE9DE409C2A1}"/>
              </a:ext>
            </a:extLst>
          </p:cNvPr>
          <p:cNvSpPr>
            <a:spLocks noGrp="1"/>
          </p:cNvSpPr>
          <p:nvPr>
            <p:ph idx="1"/>
          </p:nvPr>
        </p:nvSpPr>
        <p:spPr>
          <a:xfrm>
            <a:off x="1367624" y="2490436"/>
            <a:ext cx="9708995" cy="3567173"/>
          </a:xfrm>
        </p:spPr>
        <p:txBody>
          <a:bodyPr anchor="ctr">
            <a:normAutofit/>
          </a:bodyPr>
          <a:lstStyle/>
          <a:p>
            <a:r>
              <a:rPr lang="en-US" sz="2200"/>
              <a:t>What are Curiosity Scaffolds?</a:t>
            </a:r>
          </a:p>
          <a:p>
            <a:pPr lvl="1"/>
            <a:r>
              <a:rPr lang="en-US" sz="2200"/>
              <a:t>Prompts that help you generate rich and varied questions from your observations.</a:t>
            </a:r>
          </a:p>
          <a:p>
            <a:pPr lvl="1"/>
            <a:r>
              <a:rPr lang="en-US" sz="2200"/>
              <a:t>These open-ended observation-based questions are readily investigated through further direct observation.</a:t>
            </a:r>
          </a:p>
          <a:p>
            <a:pPr lvl="2"/>
            <a:r>
              <a:rPr lang="en-US" sz="2200"/>
              <a:t>I Notice… (Observations)</a:t>
            </a:r>
          </a:p>
          <a:p>
            <a:pPr lvl="2"/>
            <a:r>
              <a:rPr lang="en-US" sz="2200"/>
              <a:t>I Wonder…(Questions)</a:t>
            </a:r>
          </a:p>
          <a:p>
            <a:pPr lvl="3"/>
            <a:r>
              <a:rPr lang="en-US" sz="2200"/>
              <a:t>Who, What, Where, When, Why, How</a:t>
            </a:r>
          </a:p>
          <a:p>
            <a:pPr lvl="2"/>
            <a:r>
              <a:rPr lang="en-US" sz="2200"/>
              <a:t>It Reminds Me Of…(Connections)</a:t>
            </a:r>
          </a:p>
          <a:p>
            <a:pPr lvl="2"/>
            <a:r>
              <a:rPr lang="en-US" sz="2200"/>
              <a:t>Could It Be…(Explore and Explain)</a:t>
            </a:r>
          </a:p>
        </p:txBody>
      </p:sp>
    </p:spTree>
    <p:extLst>
      <p:ext uri="{BB962C8B-B14F-4D97-AF65-F5344CB8AC3E}">
        <p14:creationId xmlns:p14="http://schemas.microsoft.com/office/powerpoint/2010/main" val="382020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DB3F582-0B9E-2D4B-9BFA-C29E36500DF6}"/>
              </a:ext>
            </a:extLst>
          </p:cNvPr>
          <p:cNvSpPr>
            <a:spLocks noGrp="1"/>
          </p:cNvSpPr>
          <p:nvPr>
            <p:ph type="title"/>
          </p:nvPr>
        </p:nvSpPr>
        <p:spPr>
          <a:xfrm>
            <a:off x="958506" y="800392"/>
            <a:ext cx="10264697" cy="1212102"/>
          </a:xfrm>
        </p:spPr>
        <p:txBody>
          <a:bodyPr>
            <a:normAutofit/>
          </a:bodyPr>
          <a:lstStyle/>
          <a:p>
            <a:r>
              <a:rPr lang="en-US" sz="2500">
                <a:solidFill>
                  <a:srgbClr val="FFFFFF"/>
                </a:solidFill>
              </a:rPr>
              <a:t>Your curiosity tool kit: </a:t>
            </a:r>
            <a:br>
              <a:rPr lang="en-US" sz="2500">
                <a:solidFill>
                  <a:srgbClr val="FFFFFF"/>
                </a:solidFill>
              </a:rPr>
            </a:br>
            <a:r>
              <a:rPr lang="en-US" sz="2500">
                <a:solidFill>
                  <a:srgbClr val="FFFFFF"/>
                </a:solidFill>
              </a:rPr>
              <a:t>#2. How to focus your attention on inquiry</a:t>
            </a:r>
            <a:br>
              <a:rPr lang="en-US" sz="2500">
                <a:solidFill>
                  <a:srgbClr val="FFFFFF"/>
                </a:solidFill>
              </a:rPr>
            </a:br>
            <a:r>
              <a:rPr lang="en-US" sz="2500">
                <a:solidFill>
                  <a:srgbClr val="FFFFFF"/>
                </a:solidFill>
              </a:rPr>
              <a:t> while you journal</a:t>
            </a:r>
          </a:p>
        </p:txBody>
      </p:sp>
      <p:sp>
        <p:nvSpPr>
          <p:cNvPr id="3" name="Content Placeholder 2">
            <a:extLst>
              <a:ext uri="{FF2B5EF4-FFF2-40B4-BE49-F238E27FC236}">
                <a16:creationId xmlns:a16="http://schemas.microsoft.com/office/drawing/2014/main" id="{484416A2-24DA-F347-83C6-EDF1E15413C7}"/>
              </a:ext>
            </a:extLst>
          </p:cNvPr>
          <p:cNvSpPr>
            <a:spLocks noGrp="1"/>
          </p:cNvSpPr>
          <p:nvPr>
            <p:ph idx="1"/>
          </p:nvPr>
        </p:nvSpPr>
        <p:spPr>
          <a:xfrm>
            <a:off x="1367624" y="2490436"/>
            <a:ext cx="9708995" cy="3567173"/>
          </a:xfrm>
        </p:spPr>
        <p:txBody>
          <a:bodyPr anchor="ctr">
            <a:normAutofit/>
          </a:bodyPr>
          <a:lstStyle/>
          <a:p>
            <a:pPr marL="0" indent="0">
              <a:buNone/>
            </a:pPr>
            <a:r>
              <a:rPr lang="en-US" sz="1900"/>
              <a:t>2. Before you even begin to journal, prime your curiosity by writing down the words </a:t>
            </a:r>
            <a:r>
              <a:rPr lang="en-US" sz="1900" i="1"/>
              <a:t>PATTERNS </a:t>
            </a:r>
            <a:r>
              <a:rPr lang="en-US" sz="1900"/>
              <a:t> and </a:t>
            </a:r>
            <a:r>
              <a:rPr lang="en-US" sz="1900" i="1"/>
              <a:t>CHANGE</a:t>
            </a:r>
            <a:r>
              <a:rPr lang="en-US" sz="1900"/>
              <a:t> on your page. This will remind you to look for these while you observe.</a:t>
            </a:r>
          </a:p>
          <a:p>
            <a:pPr marL="0" indent="0">
              <a:buNone/>
            </a:pPr>
            <a:r>
              <a:rPr lang="en-US" sz="1900"/>
              <a:t>3. NGSS Crosscutting concepts: These are the BIG IDEAS that reflect how scientists think. 	</a:t>
            </a:r>
          </a:p>
          <a:p>
            <a:pPr lvl="1"/>
            <a:r>
              <a:rPr lang="en-US" sz="1900"/>
              <a:t>Patterns					Structure and Function</a:t>
            </a:r>
          </a:p>
          <a:p>
            <a:pPr lvl="1"/>
            <a:r>
              <a:rPr lang="en-US" sz="1900"/>
              <a:t>Cause &amp; Effect				Systems and System Models</a:t>
            </a:r>
          </a:p>
          <a:p>
            <a:pPr lvl="1"/>
            <a:r>
              <a:rPr lang="en-US" sz="1900"/>
              <a:t>Scale, Proportion, and Quantity		Energy and Matter</a:t>
            </a:r>
          </a:p>
          <a:p>
            <a:pPr lvl="1"/>
            <a:r>
              <a:rPr lang="en-US" sz="1900"/>
              <a:t>Stability and Change			</a:t>
            </a:r>
          </a:p>
          <a:p>
            <a:pPr marL="0" indent="0">
              <a:buNone/>
            </a:pPr>
            <a:r>
              <a:rPr lang="en-US" sz="1900"/>
              <a:t>4. 5W’s + H: Who, What, Where, When, Why and How. This is a good baseline (beginning) for starting to question.</a:t>
            </a:r>
          </a:p>
          <a:p>
            <a:pPr lvl="1"/>
            <a:endParaRPr lang="en-US" sz="1900"/>
          </a:p>
          <a:p>
            <a:pPr lvl="1"/>
            <a:endParaRPr lang="en-US" sz="1900"/>
          </a:p>
        </p:txBody>
      </p:sp>
    </p:spTree>
    <p:extLst>
      <p:ext uri="{BB962C8B-B14F-4D97-AF65-F5344CB8AC3E}">
        <p14:creationId xmlns:p14="http://schemas.microsoft.com/office/powerpoint/2010/main" val="2352612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2955</Words>
  <Application>Microsoft Macintosh PowerPoint</Application>
  <PresentationFormat>Widescreen</PresentationFormat>
  <Paragraphs>182</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INQUIRY, INVESTIGATION, AND SCIENTIFIC THINKING</vt:lpstr>
      <vt:lpstr>YOU CAN TRAIN YOURSELF TO BE MORE CURIOUS AND TO FIND MYSTERIES EVERYWHERE YOU LOOK</vt:lpstr>
      <vt:lpstr>Building a  Curiosity Tool Kit</vt:lpstr>
      <vt:lpstr>What is  OPEN INQUIRY?    What is its purpose?  </vt:lpstr>
      <vt:lpstr>Best Practices</vt:lpstr>
      <vt:lpstr>Best Practices (continued)</vt:lpstr>
      <vt:lpstr>Your curiosity tool kit:  5 tools to help you develop your curiosity</vt:lpstr>
      <vt:lpstr> Your curiosity tool kit:  #1. Curiosity Scaffolds or Question Generators </vt:lpstr>
      <vt:lpstr>Your curiosity tool kit:  #2. How to focus your attention on inquiry  while you journal</vt:lpstr>
      <vt:lpstr>Your curiosity tool kit:  #3. The 7 Crosscutting Concepts</vt:lpstr>
      <vt:lpstr>The Crosscutting Concepts (Continued)</vt:lpstr>
      <vt:lpstr>The Crosscutting Concepts (Continued)</vt:lpstr>
      <vt:lpstr>Your curiosity tool kit:  #4 Who, What, Where, When, How, and Why</vt:lpstr>
      <vt:lpstr>Who, What, Where, When, How, and Why (Continued)</vt:lpstr>
      <vt:lpstr>Your curiosity tool kit:  #5 The 8 International Baccalaureate Key Concepts</vt:lpstr>
      <vt:lpstr>International Baccalaureate Key Concepts (Continued)</vt:lpstr>
      <vt:lpstr>International Baccalaureate Key Concepts (Continued)</vt:lpstr>
      <vt:lpstr>International Baccalaureate Key Concepts (Continued)</vt:lpstr>
      <vt:lpstr>How do you answer your questions?</vt:lpstr>
      <vt:lpstr>How do you answer your questions?</vt:lpstr>
      <vt:lpstr>Here are some approaches  to exploring nature mysteries.</vt:lpstr>
      <vt:lpstr>Here are some approaches  to exploring nature mysteries (continued)</vt:lpstr>
      <vt:lpstr>Here are some approaches  to exploring nature mysteries.</vt:lpstr>
      <vt:lpstr>Curiosity Chains and Why Webs</vt:lpstr>
      <vt:lpstr>Curiosity Chains and Why Webs</vt:lpstr>
      <vt:lpstr>PowerPoint Presentation</vt:lpstr>
      <vt:lpstr>PowerPoint Presentation</vt:lpstr>
      <vt:lpstr>Making a “Why Web”</vt:lpstr>
      <vt:lpstr>FINALLY! The Activities</vt:lpstr>
      <vt:lpstr>Activity #1  Make three WHY WEBS</vt:lpstr>
      <vt:lpstr>Activity #2 Create One CURIOSITY CHAIN </vt:lpstr>
      <vt:lpstr>Reflection</vt:lpstr>
      <vt:lpstr>BYE FOR NOW. THANKS FOR JOINING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INQUIRY, INVESTIGATION, AND SCIENTIFIC THINKING</dc:title>
  <dc:creator>Paula Harvey</dc:creator>
  <cp:lastModifiedBy>Paula Harvey</cp:lastModifiedBy>
  <cp:revision>38</cp:revision>
  <dcterms:created xsi:type="dcterms:W3CDTF">2021-02-17T20:47:27Z</dcterms:created>
  <dcterms:modified xsi:type="dcterms:W3CDTF">2021-03-12T22:38:11Z</dcterms:modified>
</cp:coreProperties>
</file>