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6" r:id="rId3"/>
    <p:sldId id="257" r:id="rId4"/>
    <p:sldId id="267" r:id="rId5"/>
    <p:sldId id="258" r:id="rId6"/>
    <p:sldId id="269" r:id="rId7"/>
    <p:sldId id="259" r:id="rId8"/>
    <p:sldId id="260" r:id="rId9"/>
    <p:sldId id="261" r:id="rId10"/>
    <p:sldId id="262" r:id="rId11"/>
    <p:sldId id="263" r:id="rId12"/>
    <p:sldId id="264" r:id="rId13"/>
    <p:sldId id="265"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2"/>
    <p:restoredTop sz="94624"/>
  </p:normalViewPr>
  <p:slideViewPr>
    <p:cSldViewPr snapToGrid="0" snapToObjects="1">
      <p:cViewPr>
        <p:scale>
          <a:sx n="81" d="100"/>
          <a:sy n="81" d="100"/>
        </p:scale>
        <p:origin x="376"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C0E7C-0490-6F48-9468-EC1BCB9840BA}" type="datetimeFigureOut">
              <a:rPr lang="en-US" smtClean="0"/>
              <a:t>1/26/21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51AAC-27DD-7348-B0D1-2F74940202A1}" type="slidenum">
              <a:rPr lang="en-US" smtClean="0"/>
              <a:t>‹#›</a:t>
            </a:fld>
            <a:endParaRPr lang="en-US"/>
          </a:p>
        </p:txBody>
      </p:sp>
    </p:spTree>
    <p:extLst>
      <p:ext uri="{BB962C8B-B14F-4D97-AF65-F5344CB8AC3E}">
        <p14:creationId xmlns:p14="http://schemas.microsoft.com/office/powerpoint/2010/main" val="273425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51AAC-27DD-7348-B0D1-2F74940202A1}" type="slidenum">
              <a:rPr lang="en-US" smtClean="0"/>
              <a:t>11</a:t>
            </a:fld>
            <a:endParaRPr lang="en-US"/>
          </a:p>
        </p:txBody>
      </p:sp>
    </p:spTree>
    <p:extLst>
      <p:ext uri="{BB962C8B-B14F-4D97-AF65-F5344CB8AC3E}">
        <p14:creationId xmlns:p14="http://schemas.microsoft.com/office/powerpoint/2010/main" val="372859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51AAC-27DD-7348-B0D1-2F74940202A1}" type="slidenum">
              <a:rPr lang="en-US" smtClean="0"/>
              <a:t>13</a:t>
            </a:fld>
            <a:endParaRPr lang="en-US"/>
          </a:p>
        </p:txBody>
      </p:sp>
    </p:spTree>
    <p:extLst>
      <p:ext uri="{BB962C8B-B14F-4D97-AF65-F5344CB8AC3E}">
        <p14:creationId xmlns:p14="http://schemas.microsoft.com/office/powerpoint/2010/main" val="335309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B0A3-6E58-DC4A-B041-011AD0DF09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BCD2B3-B16A-A745-A17E-86EBB0056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7C340C-63A7-0D40-801D-F9A73EFD74D4}"/>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5" name="Footer Placeholder 4">
            <a:extLst>
              <a:ext uri="{FF2B5EF4-FFF2-40B4-BE49-F238E27FC236}">
                <a16:creationId xmlns:a16="http://schemas.microsoft.com/office/drawing/2014/main" id="{70CCAC75-8812-2943-9B95-1C5399C26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33E7D-FC10-9A46-94E0-FD5F91B5BFD6}"/>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1960404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21B1-CF23-8C4F-9E3D-42D3511CD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26C71-9172-6340-A739-B92C528A6B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966B1-3F16-5F49-B23A-2A3A20B9A921}"/>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5" name="Footer Placeholder 4">
            <a:extLst>
              <a:ext uri="{FF2B5EF4-FFF2-40B4-BE49-F238E27FC236}">
                <a16:creationId xmlns:a16="http://schemas.microsoft.com/office/drawing/2014/main" id="{9FB876E1-16A1-8F47-9C23-DD3823783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2EBAC-533F-EC46-9B1C-97C7DB5F2A50}"/>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318524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69AC4-78C7-9046-B83D-053816DCC5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C96AA-C4BC-7D49-A4B6-D9F4AAF4F8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E7E9D-B2DE-3B4D-BEB9-15006A839BA1}"/>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5" name="Footer Placeholder 4">
            <a:extLst>
              <a:ext uri="{FF2B5EF4-FFF2-40B4-BE49-F238E27FC236}">
                <a16:creationId xmlns:a16="http://schemas.microsoft.com/office/drawing/2014/main" id="{276EEB2F-C79C-4B4C-828A-1FB2B62C9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C4786-FD46-7E4C-BDFF-8236DC7283A7}"/>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303139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17CF-B76C-0A46-8E37-4867B8A0B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0D05FC-EAC3-844E-BFA9-22CBF122C5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8E63-AACE-2441-88B5-269D473DB522}"/>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5" name="Footer Placeholder 4">
            <a:extLst>
              <a:ext uri="{FF2B5EF4-FFF2-40B4-BE49-F238E27FC236}">
                <a16:creationId xmlns:a16="http://schemas.microsoft.com/office/drawing/2014/main" id="{FF581B7B-32B7-C145-A0B2-F6304BE3E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B378-272E-0B46-8A00-5E631F69FB49}"/>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1504933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B717-2E20-B74A-AB5F-42C5BD130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15BC97-7C83-394A-A662-F8D46562DA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82A01-1B15-714F-A998-1B685C591A76}"/>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5" name="Footer Placeholder 4">
            <a:extLst>
              <a:ext uri="{FF2B5EF4-FFF2-40B4-BE49-F238E27FC236}">
                <a16:creationId xmlns:a16="http://schemas.microsoft.com/office/drawing/2014/main" id="{B5213E3D-1BBA-1340-BF18-BA249EE4E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C4693-8865-B544-A9FB-9D0A976D81BA}"/>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102339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2779-5911-304D-9EA2-7425F92E6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D13D-73AC-7940-AC6B-4BD89A5F3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C40FB2-4E61-9746-B9CF-89E118CAA7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1CE03-77CF-B444-B463-1D6CB95284A7}"/>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6" name="Footer Placeholder 5">
            <a:extLst>
              <a:ext uri="{FF2B5EF4-FFF2-40B4-BE49-F238E27FC236}">
                <a16:creationId xmlns:a16="http://schemas.microsoft.com/office/drawing/2014/main" id="{021EA76C-52E1-EB44-91DB-71BAAB582E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F7E09-254D-E147-BD85-E6FC7E2D8132}"/>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154535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85F85-08A9-B947-A505-6174A75CF3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48F000-B608-9C4C-A67A-0B3B28652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50F67F-1B82-A247-8B49-75A95D93AC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4C8B7-5B6A-7448-BE8D-3A500AA34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54AF1-7A8C-A74B-ADB6-3012C7886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C22E31-89D3-9945-BCDB-43510C240FB5}"/>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8" name="Footer Placeholder 7">
            <a:extLst>
              <a:ext uri="{FF2B5EF4-FFF2-40B4-BE49-F238E27FC236}">
                <a16:creationId xmlns:a16="http://schemas.microsoft.com/office/drawing/2014/main" id="{058C027A-501F-0F47-8459-3A89619C23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8FE794-68BE-3A45-B75B-025BFF7C6325}"/>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773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80E5-8996-6A43-BA7B-513BD1687D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0B7AAF-01D3-664D-A213-C42F68A5ABB3}"/>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4" name="Footer Placeholder 3">
            <a:extLst>
              <a:ext uri="{FF2B5EF4-FFF2-40B4-BE49-F238E27FC236}">
                <a16:creationId xmlns:a16="http://schemas.microsoft.com/office/drawing/2014/main" id="{652AA998-1BDD-8045-91FC-998A31FA06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6EFB6F-CF27-6943-A21F-68EFFFA1A96E}"/>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347797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19431-A1F9-D14B-B3DE-E7AF3838D1B1}"/>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3" name="Footer Placeholder 2">
            <a:extLst>
              <a:ext uri="{FF2B5EF4-FFF2-40B4-BE49-F238E27FC236}">
                <a16:creationId xmlns:a16="http://schemas.microsoft.com/office/drawing/2014/main" id="{1327B335-600D-734F-8711-9276A404D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2772B-21F7-3442-B372-AF1364E7DD69}"/>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847663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D199-1038-9243-818B-A1EED4D0B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C32BE8-2F4A-9648-9DDF-DEB4C0743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1F7E0-5029-7245-8B01-06D4B6DBF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3BDCD-EF91-E54F-8F98-6D3FD9918FD7}"/>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6" name="Footer Placeholder 5">
            <a:extLst>
              <a:ext uri="{FF2B5EF4-FFF2-40B4-BE49-F238E27FC236}">
                <a16:creationId xmlns:a16="http://schemas.microsoft.com/office/drawing/2014/main" id="{1CE42019-F411-4441-A840-C33131E802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6C1BBE-0B46-F542-ACA0-57B9D0889CD2}"/>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171774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B3BB-59DB-C041-8A24-C83950B2D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6F8E17-EC56-3A45-9C97-2FA779178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9DD92A-68DE-6A4E-891A-1659B0F83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AB561-F991-A84C-9A2F-EF2556E79026}"/>
              </a:ext>
            </a:extLst>
          </p:cNvPr>
          <p:cNvSpPr>
            <a:spLocks noGrp="1"/>
          </p:cNvSpPr>
          <p:nvPr>
            <p:ph type="dt" sz="half" idx="10"/>
          </p:nvPr>
        </p:nvSpPr>
        <p:spPr/>
        <p:txBody>
          <a:bodyPr/>
          <a:lstStyle/>
          <a:p>
            <a:fld id="{463473E9-76C3-C34C-8C19-6275CFE8CA2C}" type="datetimeFigureOut">
              <a:rPr lang="en-US" smtClean="0"/>
              <a:t>1/26/21</a:t>
            </a:fld>
            <a:endParaRPr lang="en-US"/>
          </a:p>
        </p:txBody>
      </p:sp>
      <p:sp>
        <p:nvSpPr>
          <p:cNvPr id="6" name="Footer Placeholder 5">
            <a:extLst>
              <a:ext uri="{FF2B5EF4-FFF2-40B4-BE49-F238E27FC236}">
                <a16:creationId xmlns:a16="http://schemas.microsoft.com/office/drawing/2014/main" id="{B7A24B48-2180-AD40-BD5D-1AB288C36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24598-1E3D-174C-B0D4-64B524A237A7}"/>
              </a:ext>
            </a:extLst>
          </p:cNvPr>
          <p:cNvSpPr>
            <a:spLocks noGrp="1"/>
          </p:cNvSpPr>
          <p:nvPr>
            <p:ph type="sldNum" sz="quarter" idx="12"/>
          </p:nvPr>
        </p:nvSpPr>
        <p:spPr/>
        <p:txBody>
          <a:bodyPr/>
          <a:lstStyle/>
          <a:p>
            <a:fld id="{20989687-5C44-BF44-8737-67D656E02DF3}" type="slidenum">
              <a:rPr lang="en-US" smtClean="0"/>
              <a:t>‹#›</a:t>
            </a:fld>
            <a:endParaRPr lang="en-US"/>
          </a:p>
        </p:txBody>
      </p:sp>
    </p:spTree>
    <p:extLst>
      <p:ext uri="{BB962C8B-B14F-4D97-AF65-F5344CB8AC3E}">
        <p14:creationId xmlns:p14="http://schemas.microsoft.com/office/powerpoint/2010/main" val="266538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7C3FA-0824-4C4A-8FCC-28E0AAE1A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3BAD53-AB9E-B449-8AFD-B20E9721C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DFE16-CF98-694B-80C1-BA5E10E964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473E9-76C3-C34C-8C19-6275CFE8CA2C}" type="datetimeFigureOut">
              <a:rPr lang="en-US" smtClean="0"/>
              <a:t>1/26/21</a:t>
            </a:fld>
            <a:endParaRPr lang="en-US"/>
          </a:p>
        </p:txBody>
      </p:sp>
      <p:sp>
        <p:nvSpPr>
          <p:cNvPr id="5" name="Footer Placeholder 4">
            <a:extLst>
              <a:ext uri="{FF2B5EF4-FFF2-40B4-BE49-F238E27FC236}">
                <a16:creationId xmlns:a16="http://schemas.microsoft.com/office/drawing/2014/main" id="{EF119D2F-C1CE-934C-ACE1-C7060D8A8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91C627-2ECF-DC42-A10E-5433FA5BB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89687-5C44-BF44-8737-67D656E02DF3}" type="slidenum">
              <a:rPr lang="en-US" smtClean="0"/>
              <a:t>‹#›</a:t>
            </a:fld>
            <a:endParaRPr lang="en-US"/>
          </a:p>
        </p:txBody>
      </p:sp>
    </p:spTree>
    <p:extLst>
      <p:ext uri="{BB962C8B-B14F-4D97-AF65-F5344CB8AC3E}">
        <p14:creationId xmlns:p14="http://schemas.microsoft.com/office/powerpoint/2010/main" val="360997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A8D7E-2043-954C-B7C7-4004D19426CD}"/>
              </a:ext>
            </a:extLst>
          </p:cNvPr>
          <p:cNvSpPr>
            <a:spLocks noGrp="1"/>
          </p:cNvSpPr>
          <p:nvPr>
            <p:ph type="ctrTitle"/>
          </p:nvPr>
        </p:nvSpPr>
        <p:spPr/>
        <p:txBody>
          <a:bodyPr/>
          <a:lstStyle/>
          <a:p>
            <a:r>
              <a:rPr lang="en-US" b="1" dirty="0"/>
              <a:t>VALUE</a:t>
            </a:r>
            <a:br>
              <a:rPr lang="en-US" dirty="0"/>
            </a:br>
            <a:r>
              <a:rPr lang="en-US" dirty="0"/>
              <a:t> THE PARTS OF A SHADOW</a:t>
            </a:r>
          </a:p>
        </p:txBody>
      </p:sp>
      <p:sp>
        <p:nvSpPr>
          <p:cNvPr id="5" name="Subtitle 4">
            <a:extLst>
              <a:ext uri="{FF2B5EF4-FFF2-40B4-BE49-F238E27FC236}">
                <a16:creationId xmlns:a16="http://schemas.microsoft.com/office/drawing/2014/main" id="{9BDCAB68-64D4-1848-A953-845093340904}"/>
              </a:ext>
            </a:extLst>
          </p:cNvPr>
          <p:cNvSpPr>
            <a:spLocks noGrp="1"/>
          </p:cNvSpPr>
          <p:nvPr>
            <p:ph type="subTitle" idx="1"/>
          </p:nvPr>
        </p:nvSpPr>
        <p:spPr/>
        <p:txBody>
          <a:bodyPr>
            <a:normAutofit/>
          </a:bodyPr>
          <a:lstStyle/>
          <a:p>
            <a:r>
              <a:rPr lang="en-US" sz="3200" dirty="0"/>
              <a:t>Shadows give your subject form and dimension. Learn to see and draw the core shadow, reflected light, center light, highlight, and cast shadow.</a:t>
            </a:r>
          </a:p>
        </p:txBody>
      </p:sp>
    </p:spTree>
    <p:extLst>
      <p:ext uri="{BB962C8B-B14F-4D97-AF65-F5344CB8AC3E}">
        <p14:creationId xmlns:p14="http://schemas.microsoft.com/office/powerpoint/2010/main" val="123617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descr="A picture containing text, tool, key&#10;&#10;Description automatically generated">
            <a:extLst>
              <a:ext uri="{FF2B5EF4-FFF2-40B4-BE49-F238E27FC236}">
                <a16:creationId xmlns:a16="http://schemas.microsoft.com/office/drawing/2014/main" id="{B8A8F2D2-D047-DA4D-93ED-AFC85A8BDCA3}"/>
              </a:ext>
            </a:extLst>
          </p:cNvPr>
          <p:cNvPicPr>
            <a:picLocks noChangeAspect="1"/>
          </p:cNvPicPr>
          <p:nvPr/>
        </p:nvPicPr>
        <p:blipFill>
          <a:blip r:embed="rId2"/>
          <a:stretch>
            <a:fillRect/>
          </a:stretch>
        </p:blipFill>
        <p:spPr>
          <a:xfrm>
            <a:off x="0" y="0"/>
            <a:ext cx="9858703" cy="6858000"/>
          </a:xfrm>
          <a:prstGeom prst="rect">
            <a:avLst/>
          </a:prstGeom>
        </p:spPr>
      </p:pic>
      <p:sp>
        <p:nvSpPr>
          <p:cNvPr id="7" name="Rectangle 6">
            <a:extLst>
              <a:ext uri="{FF2B5EF4-FFF2-40B4-BE49-F238E27FC236}">
                <a16:creationId xmlns:a16="http://schemas.microsoft.com/office/drawing/2014/main" id="{C68306B7-1E07-2F44-9599-B7EB7BF24887}"/>
              </a:ext>
            </a:extLst>
          </p:cNvPr>
          <p:cNvSpPr/>
          <p:nvPr/>
        </p:nvSpPr>
        <p:spPr>
          <a:xfrm>
            <a:off x="7409793" y="2887682"/>
            <a:ext cx="4782207" cy="3970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03A5F6-04AC-DD42-99A3-840D4790CDE7}"/>
              </a:ext>
            </a:extLst>
          </p:cNvPr>
          <p:cNvSpPr txBox="1"/>
          <p:nvPr/>
        </p:nvSpPr>
        <p:spPr>
          <a:xfrm>
            <a:off x="7409792" y="2887682"/>
            <a:ext cx="4782207" cy="4247317"/>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en-US" sz="2000" dirty="0"/>
              <a:t>Step 4</a:t>
            </a:r>
          </a:p>
          <a:p>
            <a:pPr marL="285750" indent="-285750">
              <a:buFont typeface="Arial" panose="020B0604020202020204" pitchFamily="34" charset="0"/>
              <a:buChar char="•"/>
            </a:pPr>
            <a:r>
              <a:rPr lang="en-US" sz="2000" dirty="0"/>
              <a:t>This is the fun part. Use your eraser for this step.</a:t>
            </a:r>
          </a:p>
          <a:p>
            <a:pPr marL="285750" indent="-285750">
              <a:buFont typeface="Arial" panose="020B0604020202020204" pitchFamily="34" charset="0"/>
              <a:buChar char="•"/>
            </a:pPr>
            <a:r>
              <a:rPr lang="en-US" sz="2000" dirty="0"/>
              <a:t>Erase a crisp highlight into the center-light value you drew in step 3. </a:t>
            </a:r>
          </a:p>
          <a:p>
            <a:pPr marL="285750" indent="-285750">
              <a:buFont typeface="Arial" panose="020B0604020202020204" pitchFamily="34" charset="0"/>
              <a:buChar char="•"/>
            </a:pPr>
            <a:r>
              <a:rPr lang="en-US" sz="2000" dirty="0"/>
              <a:t>Shiny objects have brighter highlights than dull ones. </a:t>
            </a:r>
          </a:p>
          <a:p>
            <a:pPr marL="285750" indent="-285750">
              <a:buFont typeface="Arial" panose="020B0604020202020204" pitchFamily="34" charset="0"/>
              <a:buChar char="•"/>
            </a:pPr>
            <a:r>
              <a:rPr lang="en-US" sz="2000" dirty="0"/>
              <a:t>The highlight moves as the observer moves. It is close to the middle of the center light if the light is behind you. It moves toward the core shadow if you are looking into the light. </a:t>
            </a:r>
          </a:p>
          <a:p>
            <a:pPr marL="285750" indent="-285750">
              <a:buFont typeface="Arial" panose="020B0604020202020204" pitchFamily="34" charset="0"/>
              <a:buChar char="•"/>
            </a:pPr>
            <a:endParaRPr lang="en-US" sz="2000" dirty="0"/>
          </a:p>
        </p:txBody>
      </p:sp>
      <p:cxnSp>
        <p:nvCxnSpPr>
          <p:cNvPr id="9" name="Straight Arrow Connector 8">
            <a:extLst>
              <a:ext uri="{FF2B5EF4-FFF2-40B4-BE49-F238E27FC236}">
                <a16:creationId xmlns:a16="http://schemas.microsoft.com/office/drawing/2014/main" id="{F27E1173-ED48-2E4D-84F3-F2522A40A96C}"/>
              </a:ext>
            </a:extLst>
          </p:cNvPr>
          <p:cNvCxnSpPr>
            <a:cxnSpLocks/>
          </p:cNvCxnSpPr>
          <p:nvPr/>
        </p:nvCxnSpPr>
        <p:spPr>
          <a:xfrm flipH="1">
            <a:off x="3326524" y="3935021"/>
            <a:ext cx="4388069" cy="731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CB5B988-5D27-E649-B979-0ACD2B830BAA}"/>
              </a:ext>
            </a:extLst>
          </p:cNvPr>
          <p:cNvCxnSpPr>
            <a:cxnSpLocks/>
          </p:cNvCxnSpPr>
          <p:nvPr/>
        </p:nvCxnSpPr>
        <p:spPr>
          <a:xfrm flipH="1">
            <a:off x="6096000" y="3935021"/>
            <a:ext cx="1618593" cy="1259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A48B39-578A-E741-B8EB-79579AFB7FF5}"/>
              </a:ext>
            </a:extLst>
          </p:cNvPr>
          <p:cNvCxnSpPr>
            <a:cxnSpLocks/>
          </p:cNvCxnSpPr>
          <p:nvPr/>
        </p:nvCxnSpPr>
        <p:spPr>
          <a:xfrm flipH="1" flipV="1">
            <a:off x="5975132" y="1296732"/>
            <a:ext cx="1739461" cy="2638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18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picture containing text, indoor, metalware, gear&#10;&#10;Description automatically generated">
            <a:extLst>
              <a:ext uri="{FF2B5EF4-FFF2-40B4-BE49-F238E27FC236}">
                <a16:creationId xmlns:a16="http://schemas.microsoft.com/office/drawing/2014/main" id="{6B676957-CA20-5244-9C5E-B03FBF03596B}"/>
              </a:ext>
            </a:extLst>
          </p:cNvPr>
          <p:cNvPicPr>
            <a:picLocks noChangeAspect="1"/>
          </p:cNvPicPr>
          <p:nvPr/>
        </p:nvPicPr>
        <p:blipFill>
          <a:blip r:embed="rId3"/>
          <a:stretch>
            <a:fillRect/>
          </a:stretch>
        </p:blipFill>
        <p:spPr>
          <a:xfrm>
            <a:off x="2581487" y="0"/>
            <a:ext cx="9610513" cy="6858000"/>
          </a:xfrm>
          <a:prstGeom prst="rect">
            <a:avLst/>
          </a:prstGeom>
        </p:spPr>
      </p:pic>
      <p:sp>
        <p:nvSpPr>
          <p:cNvPr id="4" name="TextBox 3">
            <a:extLst>
              <a:ext uri="{FF2B5EF4-FFF2-40B4-BE49-F238E27FC236}">
                <a16:creationId xmlns:a16="http://schemas.microsoft.com/office/drawing/2014/main" id="{81BE8974-1AB0-114E-AF25-B3B44432DF72}"/>
              </a:ext>
            </a:extLst>
          </p:cNvPr>
          <p:cNvSpPr txBox="1"/>
          <p:nvPr/>
        </p:nvSpPr>
        <p:spPr>
          <a:xfrm>
            <a:off x="9479500" y="4503509"/>
            <a:ext cx="2712500" cy="2354491"/>
          </a:xfrm>
          <a:prstGeom prst="rect">
            <a:avLst/>
          </a:prstGeom>
          <a:solidFill>
            <a:schemeClr val="bg1"/>
          </a:solidFill>
        </p:spPr>
        <p:txBody>
          <a:bodyPr wrap="square" rtlCol="0">
            <a:spAutoFit/>
          </a:bodyPr>
          <a:lstStyle/>
          <a:p>
            <a:r>
              <a:rPr lang="en-US" sz="2100" dirty="0"/>
              <a:t>Step 5</a:t>
            </a:r>
          </a:p>
          <a:p>
            <a:r>
              <a:rPr lang="en-US" sz="2100" dirty="0"/>
              <a:t>Draw the cast shadows. Cast shadows are generally darker than the shade on the side of the objects casting them. </a:t>
            </a:r>
          </a:p>
        </p:txBody>
      </p:sp>
      <p:sp>
        <p:nvSpPr>
          <p:cNvPr id="5" name="TextBox 4">
            <a:extLst>
              <a:ext uri="{FF2B5EF4-FFF2-40B4-BE49-F238E27FC236}">
                <a16:creationId xmlns:a16="http://schemas.microsoft.com/office/drawing/2014/main" id="{26A5DB1F-ED06-B34F-B584-327570109AA0}"/>
              </a:ext>
            </a:extLst>
          </p:cNvPr>
          <p:cNvSpPr txBox="1"/>
          <p:nvPr/>
        </p:nvSpPr>
        <p:spPr>
          <a:xfrm>
            <a:off x="0" y="0"/>
            <a:ext cx="2581487" cy="6247864"/>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en-US" sz="2000" dirty="0"/>
              <a:t>Step 5</a:t>
            </a:r>
          </a:p>
          <a:p>
            <a:pPr marL="285750" indent="-285750">
              <a:buFont typeface="Arial" panose="020B0604020202020204" pitchFamily="34" charset="0"/>
              <a:buChar char="•"/>
            </a:pPr>
            <a:r>
              <a:rPr lang="en-US" sz="2000" dirty="0"/>
              <a:t>The final step is to draw the shadows cast by the objects. </a:t>
            </a:r>
          </a:p>
          <a:p>
            <a:pPr marL="285750" indent="-285750">
              <a:buFont typeface="Arial" panose="020B0604020202020204" pitchFamily="34" charset="0"/>
              <a:buChar char="•"/>
            </a:pPr>
            <a:r>
              <a:rPr lang="en-US" sz="2000" dirty="0"/>
              <a:t>These shadows are darker than the dark core shadow (step one) drawn on the objects. </a:t>
            </a:r>
          </a:p>
          <a:p>
            <a:pPr marL="285750" indent="-285750">
              <a:buFont typeface="Arial" panose="020B0604020202020204" pitchFamily="34" charset="0"/>
              <a:buChar char="•"/>
            </a:pPr>
            <a:r>
              <a:rPr lang="en-US" sz="2000" dirty="0"/>
              <a:t>They are darkest where they tuck up UNDER the edge of the casting object.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Cast shadows will be angular and abrupt on flat-sided objects and curved as they cross rounded objects.  </a:t>
            </a:r>
          </a:p>
        </p:txBody>
      </p:sp>
      <p:cxnSp>
        <p:nvCxnSpPr>
          <p:cNvPr id="9" name="Straight Arrow Connector 8">
            <a:extLst>
              <a:ext uri="{FF2B5EF4-FFF2-40B4-BE49-F238E27FC236}">
                <a16:creationId xmlns:a16="http://schemas.microsoft.com/office/drawing/2014/main" id="{97B55644-A09F-EC41-8DBE-0C37589FACF9}"/>
              </a:ext>
            </a:extLst>
          </p:cNvPr>
          <p:cNvCxnSpPr>
            <a:cxnSpLocks/>
          </p:cNvCxnSpPr>
          <p:nvPr/>
        </p:nvCxnSpPr>
        <p:spPr>
          <a:xfrm flipV="1">
            <a:off x="2150355" y="5021317"/>
            <a:ext cx="6473383" cy="9538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0675B10-46F4-9145-B5C5-5B67E3F20362}"/>
              </a:ext>
            </a:extLst>
          </p:cNvPr>
          <p:cNvCxnSpPr>
            <a:cxnSpLocks/>
          </p:cNvCxnSpPr>
          <p:nvPr/>
        </p:nvCxnSpPr>
        <p:spPr>
          <a:xfrm flipV="1">
            <a:off x="2459421" y="3184636"/>
            <a:ext cx="7346731" cy="18366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69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04A2AC9-F00E-6948-8A25-2A70263CE3D3}"/>
              </a:ext>
            </a:extLst>
          </p:cNvPr>
          <p:cNvPicPr>
            <a:picLocks noChangeAspect="1"/>
          </p:cNvPicPr>
          <p:nvPr/>
        </p:nvPicPr>
        <p:blipFill>
          <a:blip r:embed="rId2"/>
          <a:stretch>
            <a:fillRect/>
          </a:stretch>
        </p:blipFill>
        <p:spPr>
          <a:xfrm>
            <a:off x="3422056" y="0"/>
            <a:ext cx="5347888" cy="6858000"/>
          </a:xfrm>
          <a:prstGeom prst="rect">
            <a:avLst/>
          </a:prstGeom>
        </p:spPr>
      </p:pic>
      <p:sp>
        <p:nvSpPr>
          <p:cNvPr id="4" name="TextBox 3">
            <a:extLst>
              <a:ext uri="{FF2B5EF4-FFF2-40B4-BE49-F238E27FC236}">
                <a16:creationId xmlns:a16="http://schemas.microsoft.com/office/drawing/2014/main" id="{194A3448-26AE-8D48-9955-AD363581EA03}"/>
              </a:ext>
            </a:extLst>
          </p:cNvPr>
          <p:cNvSpPr txBox="1"/>
          <p:nvPr/>
        </p:nvSpPr>
        <p:spPr>
          <a:xfrm>
            <a:off x="9049407" y="409903"/>
            <a:ext cx="2664373"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You can use this 5-step illustration while you practice creating shadows. </a:t>
            </a:r>
          </a:p>
          <a:p>
            <a:pPr marL="285750" indent="-285750">
              <a:buFont typeface="Arial" panose="020B0604020202020204" pitchFamily="34" charset="0"/>
              <a:buChar char="•"/>
            </a:pPr>
            <a:r>
              <a:rPr lang="en-US" sz="2800" dirty="0"/>
              <a:t>Next, practice with other objects you find around the house or outdoors</a:t>
            </a:r>
          </a:p>
        </p:txBody>
      </p:sp>
    </p:spTree>
    <p:extLst>
      <p:ext uri="{BB962C8B-B14F-4D97-AF65-F5344CB8AC3E}">
        <p14:creationId xmlns:p14="http://schemas.microsoft.com/office/powerpoint/2010/main" val="168316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15" name="Freeform: Shape 14">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r of orange flowers&#10;&#10;Description automatically generated with low confidence">
            <a:extLst>
              <a:ext uri="{FF2B5EF4-FFF2-40B4-BE49-F238E27FC236}">
                <a16:creationId xmlns:a16="http://schemas.microsoft.com/office/drawing/2014/main" id="{BF01EB81-7161-784C-9D6A-E47B0442C6AC}"/>
              </a:ext>
            </a:extLst>
          </p:cNvPr>
          <p:cNvPicPr>
            <a:picLocks noChangeAspect="1"/>
          </p:cNvPicPr>
          <p:nvPr/>
        </p:nvPicPr>
        <p:blipFill>
          <a:blip r:embed="rId3"/>
          <a:stretch>
            <a:fillRect/>
          </a:stretch>
        </p:blipFill>
        <p:spPr>
          <a:xfrm>
            <a:off x="765050" y="1173039"/>
            <a:ext cx="6015897" cy="4511922"/>
          </a:xfrm>
          <a:prstGeom prst="rect">
            <a:avLst/>
          </a:prstGeom>
        </p:spPr>
      </p:pic>
      <p:sp>
        <p:nvSpPr>
          <p:cNvPr id="4" name="TextBox 3">
            <a:extLst>
              <a:ext uri="{FF2B5EF4-FFF2-40B4-BE49-F238E27FC236}">
                <a16:creationId xmlns:a16="http://schemas.microsoft.com/office/drawing/2014/main" id="{C002CEAD-9F99-2748-9617-E8DF4BCD1351}"/>
              </a:ext>
            </a:extLst>
          </p:cNvPr>
          <p:cNvSpPr txBox="1"/>
          <p:nvPr/>
        </p:nvSpPr>
        <p:spPr>
          <a:xfrm>
            <a:off x="8016641" y="835572"/>
            <a:ext cx="3854793" cy="5295228"/>
          </a:xfrm>
          <a:prstGeom prst="rect">
            <a:avLst/>
          </a:prstGeom>
        </p:spPr>
        <p:txBody>
          <a:bodyPr vert="horz" lIns="91440" tIns="45720" rIns="91440" bIns="45720" rtlCol="0">
            <a:noAutofit/>
          </a:bodyPr>
          <a:lstStyle/>
          <a:p>
            <a:pPr marL="457200" indent="-228600">
              <a:lnSpc>
                <a:spcPct val="90000"/>
              </a:lnSpc>
              <a:spcAft>
                <a:spcPts val="600"/>
              </a:spcAft>
              <a:buFont typeface="Arial" panose="020B0604020202020204" pitchFamily="34" charset="0"/>
              <a:buChar char="•"/>
            </a:pPr>
            <a:r>
              <a:rPr lang="en-US" sz="2800" dirty="0">
                <a:solidFill>
                  <a:schemeClr val="tx1">
                    <a:alpha val="60000"/>
                  </a:schemeClr>
                </a:solidFill>
              </a:rPr>
              <a:t>Apply shadow BEFORE applying the color of the object.</a:t>
            </a:r>
          </a:p>
          <a:p>
            <a:pPr marL="457200" indent="-228600">
              <a:lnSpc>
                <a:spcPct val="90000"/>
              </a:lnSpc>
              <a:spcAft>
                <a:spcPts val="600"/>
              </a:spcAft>
              <a:buFont typeface="Arial" panose="020B0604020202020204" pitchFamily="34" charset="0"/>
              <a:buChar char="•"/>
            </a:pPr>
            <a:r>
              <a:rPr lang="en-US" sz="2800" dirty="0">
                <a:solidFill>
                  <a:schemeClr val="tx1">
                    <a:alpha val="60000"/>
                  </a:schemeClr>
                </a:solidFill>
              </a:rPr>
              <a:t> Start with the contour of the object and draw in the details. Then draw the shadows. </a:t>
            </a:r>
          </a:p>
          <a:p>
            <a:pPr marL="914400" lvl="1" indent="-228600">
              <a:lnSpc>
                <a:spcPct val="90000"/>
              </a:lnSpc>
              <a:spcAft>
                <a:spcPts val="600"/>
              </a:spcAft>
              <a:buFont typeface="Arial" panose="020B0604020202020204" pitchFamily="34" charset="0"/>
              <a:buChar char="•"/>
            </a:pPr>
            <a:r>
              <a:rPr lang="en-US" sz="2800" dirty="0">
                <a:solidFill>
                  <a:schemeClr val="tx1">
                    <a:alpha val="60000"/>
                  </a:schemeClr>
                </a:solidFill>
              </a:rPr>
              <a:t>In this case, light purple was used for shadow.</a:t>
            </a:r>
          </a:p>
          <a:p>
            <a:pPr marL="457200" indent="-228600">
              <a:lnSpc>
                <a:spcPct val="90000"/>
              </a:lnSpc>
              <a:spcAft>
                <a:spcPts val="600"/>
              </a:spcAft>
              <a:buFont typeface="Arial" panose="020B0604020202020204" pitchFamily="34" charset="0"/>
              <a:buChar char="•"/>
            </a:pPr>
            <a:r>
              <a:rPr lang="en-US" sz="2800" dirty="0">
                <a:solidFill>
                  <a:schemeClr val="tx1">
                    <a:alpha val="60000"/>
                  </a:schemeClr>
                </a:solidFill>
              </a:rPr>
              <a:t>Then apply the color over the shadow.</a:t>
            </a:r>
          </a:p>
        </p:txBody>
      </p:sp>
    </p:spTree>
    <p:extLst>
      <p:ext uri="{BB962C8B-B14F-4D97-AF65-F5344CB8AC3E}">
        <p14:creationId xmlns:p14="http://schemas.microsoft.com/office/powerpoint/2010/main" val="163313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CF50-89C8-E54B-96F9-A59FF68B2E1F}"/>
              </a:ext>
            </a:extLst>
          </p:cNvPr>
          <p:cNvSpPr>
            <a:spLocks noGrp="1"/>
          </p:cNvSpPr>
          <p:nvPr>
            <p:ph type="title"/>
          </p:nvPr>
        </p:nvSpPr>
        <p:spPr>
          <a:xfrm>
            <a:off x="175103" y="157655"/>
            <a:ext cx="4158620" cy="1559059"/>
          </a:xfrm>
        </p:spPr>
        <p:txBody>
          <a:bodyPr>
            <a:normAutofit fontScale="90000"/>
          </a:bodyPr>
          <a:lstStyle/>
          <a:p>
            <a:r>
              <a:rPr lang="en-US" sz="3600" b="1" dirty="0">
                <a:solidFill>
                  <a:schemeClr val="accent4">
                    <a:lumMod val="20000"/>
                    <a:lumOff val="80000"/>
                  </a:schemeClr>
                </a:solidFill>
                <a:latin typeface="Krungthep" panose="02000400000000000000" pitchFamily="2" charset="-34"/>
                <a:ea typeface="Krungthep" panose="02000400000000000000" pitchFamily="2" charset="-34"/>
                <a:cs typeface="Krungthep" panose="02000400000000000000" pitchFamily="2" charset="-34"/>
              </a:rPr>
              <a:t>Bye for now. Thanks for joining me. </a:t>
            </a:r>
          </a:p>
        </p:txBody>
      </p:sp>
      <p:pic>
        <p:nvPicPr>
          <p:cNvPr id="6" name="Content Placeholder 5" descr="A picture containing text, bed, nature&#10;&#10;Description automatically generated">
            <a:extLst>
              <a:ext uri="{FF2B5EF4-FFF2-40B4-BE49-F238E27FC236}">
                <a16:creationId xmlns:a16="http://schemas.microsoft.com/office/drawing/2014/main" id="{535D5075-4B99-6941-AEC9-814C90F47B56}"/>
              </a:ext>
            </a:extLst>
          </p:cNvPr>
          <p:cNvPicPr>
            <a:picLocks noGrp="1" noChangeAspect="1"/>
          </p:cNvPicPr>
          <p:nvPr>
            <p:ph type="pic" idx="1"/>
          </p:nvPr>
        </p:nvPicPr>
        <p:blipFill rotWithShape="1">
          <a:blip r:embed="rId2"/>
          <a:srcRect l="4405" r="4405"/>
          <a:stretch/>
        </p:blipFill>
        <p:spPr>
          <a:xfrm>
            <a:off x="288295" y="2423372"/>
            <a:ext cx="3932237" cy="3104930"/>
          </a:xfrm>
        </p:spPr>
      </p:pic>
      <p:sp>
        <p:nvSpPr>
          <p:cNvPr id="11" name="Text Placeholder 10">
            <a:extLst>
              <a:ext uri="{FF2B5EF4-FFF2-40B4-BE49-F238E27FC236}">
                <a16:creationId xmlns:a16="http://schemas.microsoft.com/office/drawing/2014/main" id="{69BDD104-3663-754B-8F1B-64167C2A065C}"/>
              </a:ext>
            </a:extLst>
          </p:cNvPr>
          <p:cNvSpPr>
            <a:spLocks noGrp="1"/>
          </p:cNvSpPr>
          <p:nvPr>
            <p:ph type="body" sz="half" idx="2"/>
          </p:nvPr>
        </p:nvSpPr>
        <p:spPr>
          <a:xfrm>
            <a:off x="288295" y="2423372"/>
            <a:ext cx="3932237" cy="3104930"/>
          </a:xfrm>
        </p:spPr>
        <p:txBody>
          <a:bodyPr/>
          <a:lstStyle/>
          <a:p>
            <a:endParaRPr lang="en-US" dirty="0"/>
          </a:p>
        </p:txBody>
      </p:sp>
      <p:pic>
        <p:nvPicPr>
          <p:cNvPr id="10" name="Picture 9" descr="A picture containing frog&#10;&#10;Description automatically generated">
            <a:extLst>
              <a:ext uri="{FF2B5EF4-FFF2-40B4-BE49-F238E27FC236}">
                <a16:creationId xmlns:a16="http://schemas.microsoft.com/office/drawing/2014/main" id="{D438C379-0BFF-374E-A032-97530D552D81}"/>
              </a:ext>
            </a:extLst>
          </p:cNvPr>
          <p:cNvPicPr>
            <a:picLocks noChangeAspect="1"/>
          </p:cNvPicPr>
          <p:nvPr/>
        </p:nvPicPr>
        <p:blipFill>
          <a:blip r:embed="rId3"/>
          <a:stretch>
            <a:fillRect/>
          </a:stretch>
        </p:blipFill>
        <p:spPr>
          <a:xfrm>
            <a:off x="4446915" y="749519"/>
            <a:ext cx="7667297" cy="5111531"/>
          </a:xfrm>
          <a:prstGeom prst="rect">
            <a:avLst/>
          </a:prstGeom>
        </p:spPr>
      </p:pic>
    </p:spTree>
    <p:extLst>
      <p:ext uri="{BB962C8B-B14F-4D97-AF65-F5344CB8AC3E}">
        <p14:creationId xmlns:p14="http://schemas.microsoft.com/office/powerpoint/2010/main" val="588184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1EF8-5179-2147-81CF-9AD19F5D2BF0}"/>
              </a:ext>
            </a:extLst>
          </p:cNvPr>
          <p:cNvSpPr>
            <a:spLocks noGrp="1"/>
          </p:cNvSpPr>
          <p:nvPr>
            <p:ph type="title"/>
          </p:nvPr>
        </p:nvSpPr>
        <p:spPr/>
        <p:txBody>
          <a:bodyPr/>
          <a:lstStyle/>
          <a:p>
            <a:pPr algn="ctr"/>
            <a:r>
              <a:rPr lang="en-US" dirty="0"/>
              <a:t>Value</a:t>
            </a:r>
          </a:p>
        </p:txBody>
      </p:sp>
      <p:sp>
        <p:nvSpPr>
          <p:cNvPr id="3" name="Content Placeholder 2">
            <a:extLst>
              <a:ext uri="{FF2B5EF4-FFF2-40B4-BE49-F238E27FC236}">
                <a16:creationId xmlns:a16="http://schemas.microsoft.com/office/drawing/2014/main" id="{F37B86C2-DA8D-2646-91EF-5433EC610F13}"/>
              </a:ext>
            </a:extLst>
          </p:cNvPr>
          <p:cNvSpPr>
            <a:spLocks noGrp="1"/>
          </p:cNvSpPr>
          <p:nvPr>
            <p:ph idx="1"/>
          </p:nvPr>
        </p:nvSpPr>
        <p:spPr>
          <a:xfrm>
            <a:off x="838200" y="1443789"/>
            <a:ext cx="10515600" cy="5049086"/>
          </a:xfrm>
        </p:spPr>
        <p:txBody>
          <a:bodyPr>
            <a:noAutofit/>
          </a:bodyPr>
          <a:lstStyle/>
          <a:p>
            <a:r>
              <a:rPr lang="en-US" sz="3500" dirty="0"/>
              <a:t>Value describes the light-to-dark range seen on objects around us and in our drawings. </a:t>
            </a:r>
          </a:p>
          <a:p>
            <a:r>
              <a:rPr lang="en-US" sz="3500" dirty="0"/>
              <a:t>Observing and recording values improves both drawing and observation skills. </a:t>
            </a:r>
          </a:p>
          <a:p>
            <a:r>
              <a:rPr lang="en-US" sz="3500" dirty="0"/>
              <a:t>Seeing values is not as easy as it sounds. One way to help your eyes see value is to squint. This blurs your vision and removes the distractions of detail and color. </a:t>
            </a:r>
          </a:p>
          <a:p>
            <a:r>
              <a:rPr lang="en-US" sz="3500" dirty="0"/>
              <a:t>Limit the steps in your value scale to three or four steps.</a:t>
            </a:r>
          </a:p>
          <a:p>
            <a:r>
              <a:rPr lang="en-US" sz="3500" dirty="0"/>
              <a:t>In drawing shadows, there are 5 steps.</a:t>
            </a:r>
          </a:p>
        </p:txBody>
      </p:sp>
    </p:spTree>
    <p:extLst>
      <p:ext uri="{BB962C8B-B14F-4D97-AF65-F5344CB8AC3E}">
        <p14:creationId xmlns:p14="http://schemas.microsoft.com/office/powerpoint/2010/main" val="42135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F981-2E32-7A48-B73D-AFA9A651BD5F}"/>
              </a:ext>
            </a:extLst>
          </p:cNvPr>
          <p:cNvSpPr>
            <a:spLocks noGrp="1"/>
          </p:cNvSpPr>
          <p:nvPr>
            <p:ph type="title"/>
          </p:nvPr>
        </p:nvSpPr>
        <p:spPr/>
        <p:txBody>
          <a:bodyPr/>
          <a:lstStyle/>
          <a:p>
            <a:pPr algn="ctr"/>
            <a:r>
              <a:rPr lang="en-US" dirty="0"/>
              <a:t>5 Steps to Drawing Shadows</a:t>
            </a:r>
          </a:p>
        </p:txBody>
      </p:sp>
      <p:sp>
        <p:nvSpPr>
          <p:cNvPr id="3" name="Content Placeholder 2">
            <a:extLst>
              <a:ext uri="{FF2B5EF4-FFF2-40B4-BE49-F238E27FC236}">
                <a16:creationId xmlns:a16="http://schemas.microsoft.com/office/drawing/2014/main" id="{D5FAC4F4-FC19-AB4B-95F1-3CF0324B404A}"/>
              </a:ext>
            </a:extLst>
          </p:cNvPr>
          <p:cNvSpPr>
            <a:spLocks noGrp="1"/>
          </p:cNvSpPr>
          <p:nvPr>
            <p:ph idx="1"/>
          </p:nvPr>
        </p:nvSpPr>
        <p:spPr/>
        <p:txBody>
          <a:bodyPr>
            <a:normAutofit lnSpcReduction="10000"/>
          </a:bodyPr>
          <a:lstStyle/>
          <a:p>
            <a:pPr marL="914400" lvl="1" indent="-457200">
              <a:buAutoNum type="arabicPeriod"/>
            </a:pPr>
            <a:r>
              <a:rPr lang="en-US" sz="3200" dirty="0"/>
              <a:t>The dark core shadow on the side of the object opposite the light source,</a:t>
            </a:r>
          </a:p>
          <a:p>
            <a:pPr marL="914400" lvl="1" indent="-457200">
              <a:buAutoNum type="arabicPeriod"/>
            </a:pPr>
            <a:r>
              <a:rPr lang="en-US" sz="3200" dirty="0"/>
              <a:t>Reflected light that is the mid-tone between the core shadow and the shadowed edge of the object,</a:t>
            </a:r>
          </a:p>
          <a:p>
            <a:pPr marL="914400" lvl="1" indent="-457200">
              <a:buAutoNum type="arabicPeriod"/>
            </a:pPr>
            <a:r>
              <a:rPr lang="en-US" sz="3200" dirty="0"/>
              <a:t>The center light, also a mid-value, lightening as you move toward the light source,</a:t>
            </a:r>
          </a:p>
          <a:p>
            <a:pPr marL="914400" lvl="1" indent="-457200">
              <a:buAutoNum type="arabicPeriod"/>
            </a:pPr>
            <a:r>
              <a:rPr lang="en-US" sz="3200" dirty="0"/>
              <a:t>Crisp, bright highlight in the center (shiny objects have brighter highlights than dull ones),</a:t>
            </a:r>
          </a:p>
          <a:p>
            <a:pPr marL="914400" lvl="1" indent="-457200">
              <a:buAutoNum type="arabicPeriod"/>
            </a:pPr>
            <a:r>
              <a:rPr lang="en-US" sz="3200" dirty="0"/>
              <a:t>Cast shadows created by the object itself. This is the darkest value. </a:t>
            </a:r>
          </a:p>
          <a:p>
            <a:endParaRPr lang="en-US" dirty="0"/>
          </a:p>
        </p:txBody>
      </p:sp>
    </p:spTree>
    <p:extLst>
      <p:ext uri="{BB962C8B-B14F-4D97-AF65-F5344CB8AC3E}">
        <p14:creationId xmlns:p14="http://schemas.microsoft.com/office/powerpoint/2010/main" val="418961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4DE5E-3406-4449-8A20-004B970D9D5C}"/>
              </a:ext>
            </a:extLst>
          </p:cNvPr>
          <p:cNvSpPr>
            <a:spLocks noGrp="1"/>
          </p:cNvSpPr>
          <p:nvPr>
            <p:ph type="title"/>
          </p:nvPr>
        </p:nvSpPr>
        <p:spPr/>
        <p:txBody>
          <a:bodyPr/>
          <a:lstStyle/>
          <a:p>
            <a:r>
              <a:rPr lang="en-US" dirty="0"/>
              <a:t>Parts of a Shadow</a:t>
            </a:r>
          </a:p>
        </p:txBody>
      </p:sp>
      <p:sp>
        <p:nvSpPr>
          <p:cNvPr id="3" name="Content Placeholder 2">
            <a:extLst>
              <a:ext uri="{FF2B5EF4-FFF2-40B4-BE49-F238E27FC236}">
                <a16:creationId xmlns:a16="http://schemas.microsoft.com/office/drawing/2014/main" id="{A108654C-D189-B543-AC40-9BBE10A78316}"/>
              </a:ext>
            </a:extLst>
          </p:cNvPr>
          <p:cNvSpPr>
            <a:spLocks noGrp="1"/>
          </p:cNvSpPr>
          <p:nvPr>
            <p:ph idx="1"/>
          </p:nvPr>
        </p:nvSpPr>
        <p:spPr/>
        <p:txBody>
          <a:bodyPr/>
          <a:lstStyle/>
          <a:p>
            <a:r>
              <a:rPr lang="en-US" dirty="0"/>
              <a:t>Try this 5-step exercise.</a:t>
            </a:r>
          </a:p>
          <a:p>
            <a:r>
              <a:rPr lang="en-US" dirty="0"/>
              <a:t>After you complete the exercise, you will begin to change the way you see the subject you are drawing.</a:t>
            </a:r>
          </a:p>
          <a:p>
            <a:r>
              <a:rPr lang="en-US" dirty="0"/>
              <a:t>Shadows gives your subject a 3-dimensional form.</a:t>
            </a:r>
          </a:p>
          <a:p>
            <a:endParaRPr lang="en-US" dirty="0"/>
          </a:p>
          <a:p>
            <a:r>
              <a:rPr lang="en-US" dirty="0"/>
              <a:t>Special tip: When drawing your subject, put the shadows in BEFORE you color it.</a:t>
            </a:r>
          </a:p>
          <a:p>
            <a:pPr lvl="1"/>
            <a:endParaRPr lang="en-US" dirty="0"/>
          </a:p>
          <a:p>
            <a:pPr lvl="1"/>
            <a:endParaRPr lang="en-US" dirty="0"/>
          </a:p>
        </p:txBody>
      </p:sp>
    </p:spTree>
    <p:extLst>
      <p:ext uri="{BB962C8B-B14F-4D97-AF65-F5344CB8AC3E}">
        <p14:creationId xmlns:p14="http://schemas.microsoft.com/office/powerpoint/2010/main" val="1931212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ED85314-D7C6-DC40-B199-0D3AEDD56C01}"/>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dirty="0"/>
              <a:t>Use this guide to help you complete this exercise.</a:t>
            </a:r>
          </a:p>
        </p:txBody>
      </p:sp>
      <p:pic>
        <p:nvPicPr>
          <p:cNvPr id="3" name="Picture Placeholder 2" descr="Diagram&#10;&#10;Description automatically generated">
            <a:extLst>
              <a:ext uri="{FF2B5EF4-FFF2-40B4-BE49-F238E27FC236}">
                <a16:creationId xmlns:a16="http://schemas.microsoft.com/office/drawing/2014/main" id="{578B44C9-DE2F-D449-B264-11460B691469}"/>
              </a:ext>
            </a:extLst>
          </p:cNvPr>
          <p:cNvPicPr>
            <a:picLocks noGrp="1" noChangeAspect="1"/>
          </p:cNvPicPr>
          <p:nvPr>
            <p:ph type="pic" idx="1"/>
          </p:nvPr>
        </p:nvPicPr>
        <p:blipFill rotWithShape="1">
          <a:blip r:embed="rId2"/>
          <a:srcRect r="6660"/>
          <a:stretch/>
        </p:blipFill>
        <p:spPr>
          <a:xfrm>
            <a:off x="20" y="10"/>
            <a:ext cx="4992985" cy="6857990"/>
          </a:xfrm>
          <a:prstGeom prst="rect">
            <a:avLst/>
          </a:prstGeom>
        </p:spPr>
      </p:pic>
      <p:sp>
        <p:nvSpPr>
          <p:cNvPr id="6" name="Text Placeholder 5">
            <a:extLst>
              <a:ext uri="{FF2B5EF4-FFF2-40B4-BE49-F238E27FC236}">
                <a16:creationId xmlns:a16="http://schemas.microsoft.com/office/drawing/2014/main" id="{AA456D12-D8B5-B74E-ACB6-B4443474643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8340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15" name="Freeform: Shape 14">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whiteboard&#10;&#10;Description automatically generated">
            <a:extLst>
              <a:ext uri="{FF2B5EF4-FFF2-40B4-BE49-F238E27FC236}">
                <a16:creationId xmlns:a16="http://schemas.microsoft.com/office/drawing/2014/main" id="{B45C0407-CB73-C041-97D0-852D02594F9F}"/>
              </a:ext>
            </a:extLst>
          </p:cNvPr>
          <p:cNvPicPr>
            <a:picLocks noChangeAspect="1"/>
          </p:cNvPicPr>
          <p:nvPr/>
        </p:nvPicPr>
        <p:blipFill>
          <a:blip r:embed="rId2"/>
          <a:stretch>
            <a:fillRect/>
          </a:stretch>
        </p:blipFill>
        <p:spPr>
          <a:xfrm>
            <a:off x="765050" y="782005"/>
            <a:ext cx="6015897" cy="5293989"/>
          </a:xfrm>
          <a:prstGeom prst="rect">
            <a:avLst/>
          </a:prstGeom>
        </p:spPr>
      </p:pic>
      <p:sp>
        <p:nvSpPr>
          <p:cNvPr id="4" name="TextBox 3">
            <a:extLst>
              <a:ext uri="{FF2B5EF4-FFF2-40B4-BE49-F238E27FC236}">
                <a16:creationId xmlns:a16="http://schemas.microsoft.com/office/drawing/2014/main" id="{B98D1B74-1F29-7A48-9CB8-A02F5E405AFC}"/>
              </a:ext>
            </a:extLst>
          </p:cNvPr>
          <p:cNvSpPr txBox="1"/>
          <p:nvPr/>
        </p:nvSpPr>
        <p:spPr>
          <a:xfrm>
            <a:off x="8016641" y="2286000"/>
            <a:ext cx="3410309" cy="38448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tx1">
                    <a:alpha val="60000"/>
                  </a:schemeClr>
                </a:solidFill>
              </a:rPr>
              <a:t>Draw your own shapes template or use this quick sketch. Fill in the shadows using the 5 steps. </a:t>
            </a:r>
          </a:p>
        </p:txBody>
      </p:sp>
    </p:spTree>
    <p:extLst>
      <p:ext uri="{BB962C8B-B14F-4D97-AF65-F5344CB8AC3E}">
        <p14:creationId xmlns:p14="http://schemas.microsoft.com/office/powerpoint/2010/main" val="1703203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r of scissors&#10;&#10;Description automatically generated with medium confidence">
            <a:extLst>
              <a:ext uri="{FF2B5EF4-FFF2-40B4-BE49-F238E27FC236}">
                <a16:creationId xmlns:a16="http://schemas.microsoft.com/office/drawing/2014/main" id="{5740CC27-83D6-674A-97F3-ED91CFF3F171}"/>
              </a:ext>
            </a:extLst>
          </p:cNvPr>
          <p:cNvPicPr>
            <a:picLocks noChangeAspect="1"/>
          </p:cNvPicPr>
          <p:nvPr/>
        </p:nvPicPr>
        <p:blipFill>
          <a:blip r:embed="rId2"/>
          <a:stretch>
            <a:fillRect/>
          </a:stretch>
        </p:blipFill>
        <p:spPr>
          <a:xfrm>
            <a:off x="3879544" y="0"/>
            <a:ext cx="8312456" cy="6858000"/>
          </a:xfrm>
          <a:prstGeom prst="rect">
            <a:avLst/>
          </a:prstGeom>
        </p:spPr>
      </p:pic>
      <p:sp>
        <p:nvSpPr>
          <p:cNvPr id="4" name="TextBox 3">
            <a:extLst>
              <a:ext uri="{FF2B5EF4-FFF2-40B4-BE49-F238E27FC236}">
                <a16:creationId xmlns:a16="http://schemas.microsoft.com/office/drawing/2014/main" id="{26DB7F5D-C465-9C48-9C67-704E34A790D5}"/>
              </a:ext>
            </a:extLst>
          </p:cNvPr>
          <p:cNvSpPr txBox="1"/>
          <p:nvPr/>
        </p:nvSpPr>
        <p:spPr>
          <a:xfrm>
            <a:off x="144379" y="160421"/>
            <a:ext cx="3609473" cy="6986528"/>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en-US" sz="2800" dirty="0"/>
              <a:t>Step 1</a:t>
            </a:r>
          </a:p>
          <a:p>
            <a:r>
              <a:rPr lang="en-US" sz="2800" dirty="0"/>
              <a:t>Draw these four different geometrical shapes. (Start with the basic shape at end, then extend the lines.)</a:t>
            </a:r>
          </a:p>
          <a:p>
            <a:r>
              <a:rPr lang="en-US" sz="2800" dirty="0"/>
              <a:t>Or print out the quick sketch found on the previous slide. </a:t>
            </a:r>
          </a:p>
          <a:p>
            <a:endParaRPr lang="en-US" sz="2800" dirty="0"/>
          </a:p>
          <a:p>
            <a:r>
              <a:rPr lang="en-US" sz="2800" dirty="0"/>
              <a:t>Draw the dark core shadow on the side of the object that is farthest from the light source. This will be dark. </a:t>
            </a:r>
          </a:p>
        </p:txBody>
      </p:sp>
      <p:sp>
        <p:nvSpPr>
          <p:cNvPr id="5" name="TextBox 4">
            <a:extLst>
              <a:ext uri="{FF2B5EF4-FFF2-40B4-BE49-F238E27FC236}">
                <a16:creationId xmlns:a16="http://schemas.microsoft.com/office/drawing/2014/main" id="{441A9EEA-28A0-E642-B836-1847107FE24C}"/>
              </a:ext>
            </a:extLst>
          </p:cNvPr>
          <p:cNvSpPr txBox="1"/>
          <p:nvPr/>
        </p:nvSpPr>
        <p:spPr>
          <a:xfrm>
            <a:off x="5596759" y="5029200"/>
            <a:ext cx="6101255" cy="1015663"/>
          </a:xfrm>
          <a:prstGeom prst="rect">
            <a:avLst/>
          </a:prstGeom>
          <a:solidFill>
            <a:schemeClr val="bg1"/>
          </a:solidFill>
        </p:spPr>
        <p:txBody>
          <a:bodyPr wrap="square" rtlCol="0">
            <a:spAutoFit/>
          </a:bodyPr>
          <a:lstStyle/>
          <a:p>
            <a:r>
              <a:rPr lang="en-US" sz="2000" dirty="0"/>
              <a:t>Step 1</a:t>
            </a:r>
          </a:p>
          <a:p>
            <a:r>
              <a:rPr lang="en-US" sz="2000" dirty="0"/>
              <a:t>Draw the dark core shadow on the side of the object that is farthest from the light source. </a:t>
            </a:r>
          </a:p>
        </p:txBody>
      </p:sp>
    </p:spTree>
    <p:extLst>
      <p:ext uri="{BB962C8B-B14F-4D97-AF65-F5344CB8AC3E}">
        <p14:creationId xmlns:p14="http://schemas.microsoft.com/office/powerpoint/2010/main" val="335426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ld&#10;&#10;Description automatically generated">
            <a:extLst>
              <a:ext uri="{FF2B5EF4-FFF2-40B4-BE49-F238E27FC236}">
                <a16:creationId xmlns:a16="http://schemas.microsoft.com/office/drawing/2014/main" id="{59A57A19-E01C-CB45-983C-EDBC03FE645D}"/>
              </a:ext>
            </a:extLst>
          </p:cNvPr>
          <p:cNvPicPr>
            <a:picLocks noChangeAspect="1"/>
          </p:cNvPicPr>
          <p:nvPr/>
        </p:nvPicPr>
        <p:blipFill>
          <a:blip r:embed="rId2"/>
          <a:stretch>
            <a:fillRect/>
          </a:stretch>
        </p:blipFill>
        <p:spPr>
          <a:xfrm>
            <a:off x="4765461" y="0"/>
            <a:ext cx="7426539" cy="6858000"/>
          </a:xfrm>
          <a:prstGeom prst="rect">
            <a:avLst/>
          </a:prstGeom>
        </p:spPr>
      </p:pic>
      <p:sp>
        <p:nvSpPr>
          <p:cNvPr id="4" name="TextBox 3">
            <a:extLst>
              <a:ext uri="{FF2B5EF4-FFF2-40B4-BE49-F238E27FC236}">
                <a16:creationId xmlns:a16="http://schemas.microsoft.com/office/drawing/2014/main" id="{F08CE329-10F3-B544-8621-6E9F79CCDBCD}"/>
              </a:ext>
            </a:extLst>
          </p:cNvPr>
          <p:cNvSpPr txBox="1"/>
          <p:nvPr/>
        </p:nvSpPr>
        <p:spPr>
          <a:xfrm>
            <a:off x="0" y="0"/>
            <a:ext cx="4765461" cy="6986528"/>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en-US" sz="3200" dirty="0"/>
              <a:t>Step 2</a:t>
            </a:r>
          </a:p>
          <a:p>
            <a:pPr marL="457200" indent="-457200">
              <a:buFont typeface="Arial" panose="020B0604020202020204" pitchFamily="34" charset="0"/>
              <a:buChar char="•"/>
            </a:pPr>
            <a:r>
              <a:rPr lang="en-US" sz="3200" dirty="0"/>
              <a:t>Under the dark core shadow, add in the </a:t>
            </a:r>
            <a:r>
              <a:rPr lang="en-US" sz="3200" b="1" dirty="0"/>
              <a:t>reflected light</a:t>
            </a:r>
            <a:r>
              <a:rPr lang="en-US" sz="3200" dirty="0"/>
              <a:t>. </a:t>
            </a:r>
          </a:p>
          <a:p>
            <a:pPr marL="457200" indent="-457200">
              <a:buFont typeface="Arial" panose="020B0604020202020204" pitchFamily="34" charset="0"/>
              <a:buChar char="•"/>
            </a:pPr>
            <a:r>
              <a:rPr lang="en-US" sz="3200" dirty="0"/>
              <a:t>This is light reflected from the surface on which the objects are sitting. </a:t>
            </a:r>
          </a:p>
          <a:p>
            <a:pPr marL="457200" indent="-457200">
              <a:buFont typeface="Arial" panose="020B0604020202020204" pitchFamily="34" charset="0"/>
              <a:buChar char="•"/>
            </a:pPr>
            <a:r>
              <a:rPr lang="en-US" sz="3200" dirty="0"/>
              <a:t>This is a mid-tone, lighter than the dark core shadow and the shadowed edge of the objects, which is very dark. </a:t>
            </a:r>
          </a:p>
        </p:txBody>
      </p:sp>
      <p:cxnSp>
        <p:nvCxnSpPr>
          <p:cNvPr id="6" name="Straight Arrow Connector 5">
            <a:extLst>
              <a:ext uri="{FF2B5EF4-FFF2-40B4-BE49-F238E27FC236}">
                <a16:creationId xmlns:a16="http://schemas.microsoft.com/office/drawing/2014/main" id="{9168B53A-4232-7B40-87F9-4A095A7D82D2}"/>
              </a:ext>
            </a:extLst>
          </p:cNvPr>
          <p:cNvCxnSpPr>
            <a:cxnSpLocks/>
          </p:cNvCxnSpPr>
          <p:nvPr/>
        </p:nvCxnSpPr>
        <p:spPr>
          <a:xfrm flipV="1">
            <a:off x="1787236" y="4812632"/>
            <a:ext cx="5864848" cy="13180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3A49BAB-1FC1-A246-9DAB-5E41423F57DF}"/>
              </a:ext>
            </a:extLst>
          </p:cNvPr>
          <p:cNvCxnSpPr/>
          <p:nvPr/>
        </p:nvCxnSpPr>
        <p:spPr>
          <a:xfrm>
            <a:off x="2847109" y="1766455"/>
            <a:ext cx="5278582" cy="2306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0C693D-5C4D-A64B-9534-BE857F73A006}"/>
              </a:ext>
            </a:extLst>
          </p:cNvPr>
          <p:cNvCxnSpPr>
            <a:cxnSpLocks/>
          </p:cNvCxnSpPr>
          <p:nvPr/>
        </p:nvCxnSpPr>
        <p:spPr>
          <a:xfrm>
            <a:off x="2847109" y="1766455"/>
            <a:ext cx="6345017" cy="2292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B3EBCA-A525-9D44-9C5F-28C48CCCA11F}"/>
              </a:ext>
            </a:extLst>
          </p:cNvPr>
          <p:cNvCxnSpPr>
            <a:cxnSpLocks/>
          </p:cNvCxnSpPr>
          <p:nvPr/>
        </p:nvCxnSpPr>
        <p:spPr>
          <a:xfrm>
            <a:off x="2847109" y="1766455"/>
            <a:ext cx="8104909" cy="1870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B607F36-0865-D64F-9151-D684276E3C9F}"/>
              </a:ext>
            </a:extLst>
          </p:cNvPr>
          <p:cNvSpPr txBox="1"/>
          <p:nvPr/>
        </p:nvSpPr>
        <p:spPr>
          <a:xfrm>
            <a:off x="5524381" y="5777704"/>
            <a:ext cx="6353504" cy="1015663"/>
          </a:xfrm>
          <a:prstGeom prst="rect">
            <a:avLst/>
          </a:prstGeom>
          <a:solidFill>
            <a:schemeClr val="bg1"/>
          </a:solidFill>
        </p:spPr>
        <p:txBody>
          <a:bodyPr wrap="square" rtlCol="0">
            <a:spAutoFit/>
          </a:bodyPr>
          <a:lstStyle/>
          <a:p>
            <a:r>
              <a:rPr lang="en-US" sz="2000" dirty="0"/>
              <a:t>Step 2 </a:t>
            </a:r>
          </a:p>
          <a:p>
            <a:r>
              <a:rPr lang="en-US" sz="2000" dirty="0"/>
              <a:t>Add reflected light as a mid-tone between the core shadow and the shadowed edge of the object. </a:t>
            </a:r>
          </a:p>
        </p:txBody>
      </p:sp>
    </p:spTree>
    <p:extLst>
      <p:ext uri="{BB962C8B-B14F-4D97-AF65-F5344CB8AC3E}">
        <p14:creationId xmlns:p14="http://schemas.microsoft.com/office/powerpoint/2010/main" val="77710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 up of a hammer&#10;&#10;Description automatically generated with low confidence">
            <a:extLst>
              <a:ext uri="{FF2B5EF4-FFF2-40B4-BE49-F238E27FC236}">
                <a16:creationId xmlns:a16="http://schemas.microsoft.com/office/drawing/2014/main" id="{5FA50293-80E0-0943-B937-CF052019788D}"/>
              </a:ext>
            </a:extLst>
          </p:cNvPr>
          <p:cNvPicPr>
            <a:picLocks noChangeAspect="1"/>
          </p:cNvPicPr>
          <p:nvPr/>
        </p:nvPicPr>
        <p:blipFill>
          <a:blip r:embed="rId2"/>
          <a:stretch>
            <a:fillRect/>
          </a:stretch>
        </p:blipFill>
        <p:spPr>
          <a:xfrm>
            <a:off x="4727233" y="0"/>
            <a:ext cx="7464767" cy="6858000"/>
          </a:xfrm>
          <a:prstGeom prst="rect">
            <a:avLst/>
          </a:prstGeom>
        </p:spPr>
      </p:pic>
      <p:sp>
        <p:nvSpPr>
          <p:cNvPr id="4" name="TextBox 3">
            <a:extLst>
              <a:ext uri="{FF2B5EF4-FFF2-40B4-BE49-F238E27FC236}">
                <a16:creationId xmlns:a16="http://schemas.microsoft.com/office/drawing/2014/main" id="{5831E544-50CF-E244-B4D2-E9497D25F119}"/>
              </a:ext>
            </a:extLst>
          </p:cNvPr>
          <p:cNvSpPr txBox="1"/>
          <p:nvPr/>
        </p:nvSpPr>
        <p:spPr>
          <a:xfrm>
            <a:off x="268014" y="145472"/>
            <a:ext cx="4083269" cy="4524315"/>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en-US" sz="3200" dirty="0"/>
              <a:t>Step 3</a:t>
            </a:r>
          </a:p>
          <a:p>
            <a:pPr marL="285750" indent="-285750">
              <a:buFont typeface="Arial" panose="020B0604020202020204" pitchFamily="34" charset="0"/>
              <a:buChar char="•"/>
            </a:pPr>
            <a:r>
              <a:rPr lang="en-US" sz="3200" dirty="0"/>
              <a:t>Shade more mid-value tone next to the dark core shadow to represent the center light. </a:t>
            </a:r>
          </a:p>
          <a:p>
            <a:pPr marL="285750" indent="-285750">
              <a:buFont typeface="Arial" panose="020B0604020202020204" pitchFamily="34" charset="0"/>
              <a:buChar char="•"/>
            </a:pPr>
            <a:r>
              <a:rPr lang="en-US" sz="3200" dirty="0"/>
              <a:t>Lighten this tone as you move toward the light source.</a:t>
            </a:r>
          </a:p>
        </p:txBody>
      </p:sp>
      <p:cxnSp>
        <p:nvCxnSpPr>
          <p:cNvPr id="6" name="Straight Arrow Connector 5">
            <a:extLst>
              <a:ext uri="{FF2B5EF4-FFF2-40B4-BE49-F238E27FC236}">
                <a16:creationId xmlns:a16="http://schemas.microsoft.com/office/drawing/2014/main" id="{B0F31585-3645-F14B-9742-F1C7426B7F41}"/>
              </a:ext>
            </a:extLst>
          </p:cNvPr>
          <p:cNvCxnSpPr>
            <a:cxnSpLocks/>
          </p:cNvCxnSpPr>
          <p:nvPr/>
        </p:nvCxnSpPr>
        <p:spPr>
          <a:xfrm>
            <a:off x="3547241" y="945931"/>
            <a:ext cx="5439104" cy="17342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20ADABA-CBE5-8942-BB8A-9D76BB5E91A7}"/>
              </a:ext>
            </a:extLst>
          </p:cNvPr>
          <p:cNvCxnSpPr>
            <a:cxnSpLocks/>
          </p:cNvCxnSpPr>
          <p:nvPr/>
        </p:nvCxnSpPr>
        <p:spPr>
          <a:xfrm>
            <a:off x="3547241" y="945931"/>
            <a:ext cx="4346028" cy="30900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AE51CCE-4704-7544-9C97-2E91CB35DA50}"/>
              </a:ext>
            </a:extLst>
          </p:cNvPr>
          <p:cNvCxnSpPr>
            <a:cxnSpLocks/>
          </p:cNvCxnSpPr>
          <p:nvPr/>
        </p:nvCxnSpPr>
        <p:spPr>
          <a:xfrm>
            <a:off x="3547241" y="945931"/>
            <a:ext cx="4293478" cy="3988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D08BBF-BA1D-9A43-9DDB-F522EED4C1B0}"/>
              </a:ext>
            </a:extLst>
          </p:cNvPr>
          <p:cNvCxnSpPr>
            <a:cxnSpLocks/>
          </p:cNvCxnSpPr>
          <p:nvPr/>
        </p:nvCxnSpPr>
        <p:spPr>
          <a:xfrm>
            <a:off x="3547241" y="945931"/>
            <a:ext cx="5722883" cy="38184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11112A8-C548-0347-923A-5E849D562B7F}"/>
              </a:ext>
            </a:extLst>
          </p:cNvPr>
          <p:cNvSpPr txBox="1"/>
          <p:nvPr/>
        </p:nvSpPr>
        <p:spPr>
          <a:xfrm>
            <a:off x="6810703" y="-1"/>
            <a:ext cx="4887311" cy="1323439"/>
          </a:xfrm>
          <a:prstGeom prst="rect">
            <a:avLst/>
          </a:prstGeom>
          <a:solidFill>
            <a:schemeClr val="bg1"/>
          </a:solidFill>
        </p:spPr>
        <p:txBody>
          <a:bodyPr wrap="square" rtlCol="0">
            <a:spAutoFit/>
          </a:bodyPr>
          <a:lstStyle/>
          <a:p>
            <a:r>
              <a:rPr lang="en-US" sz="2000" dirty="0"/>
              <a:t>Step 3</a:t>
            </a:r>
          </a:p>
          <a:p>
            <a:r>
              <a:rPr lang="en-US" sz="2000" dirty="0"/>
              <a:t>Shade  the enter light as a mid-value region, lightening as you move toward the light source. </a:t>
            </a:r>
          </a:p>
        </p:txBody>
      </p:sp>
    </p:spTree>
    <p:extLst>
      <p:ext uri="{BB962C8B-B14F-4D97-AF65-F5344CB8AC3E}">
        <p14:creationId xmlns:p14="http://schemas.microsoft.com/office/powerpoint/2010/main" val="2934617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744</Words>
  <Application>Microsoft Macintosh PowerPoint</Application>
  <PresentationFormat>Widescreen</PresentationFormat>
  <Paragraphs>62</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Krungthep</vt:lpstr>
      <vt:lpstr>Office Theme</vt:lpstr>
      <vt:lpstr>VALUE  THE PARTS OF A SHADOW</vt:lpstr>
      <vt:lpstr>Value</vt:lpstr>
      <vt:lpstr>5 Steps to Drawing Shadows</vt:lpstr>
      <vt:lpstr>Parts of a Shadow</vt:lpstr>
      <vt:lpstr>Use this guide to help you complete this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Bye for now. Thanks for joining 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  THE PARTS OF A SHADOW</dc:title>
  <dc:creator>Paula Harvey</dc:creator>
  <cp:lastModifiedBy>Paula Harvey</cp:lastModifiedBy>
  <cp:revision>20</cp:revision>
  <dcterms:created xsi:type="dcterms:W3CDTF">2021-01-26T22:55:45Z</dcterms:created>
  <dcterms:modified xsi:type="dcterms:W3CDTF">2021-01-27T23:14:44Z</dcterms:modified>
</cp:coreProperties>
</file>