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9" r:id="rId14"/>
    <p:sldId id="283" r:id="rId15"/>
    <p:sldId id="268" r:id="rId16"/>
    <p:sldId id="269" r:id="rId17"/>
    <p:sldId id="273" r:id="rId18"/>
    <p:sldId id="272" r:id="rId19"/>
    <p:sldId id="270" r:id="rId20"/>
    <p:sldId id="271" r:id="rId21"/>
    <p:sldId id="284"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90"/>
    <p:restoredTop sz="94599"/>
  </p:normalViewPr>
  <p:slideViewPr>
    <p:cSldViewPr snapToGrid="0" snapToObjects="1">
      <p:cViewPr varScale="1">
        <p:scale>
          <a:sx n="98" d="100"/>
          <a:sy n="98" d="100"/>
        </p:scale>
        <p:origin x="21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8/31/20</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93213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8/31/20</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120937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8/31/20</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5408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8/31/20</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082634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8/31/20</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30688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8/31/20</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818162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8/31/20</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05684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8/31/20</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35205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8/31/20</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32350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8/31/20</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125590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8/31/20</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099516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8/31/20</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643008801"/>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7" r:id="rId6"/>
    <p:sldLayoutId id="2147483712" r:id="rId7"/>
    <p:sldLayoutId id="2147483713" r:id="rId8"/>
    <p:sldLayoutId id="2147483714" r:id="rId9"/>
    <p:sldLayoutId id="2147483716"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28">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72E4F3BF-019E-CB4A-B079-C41EFE3C8227}"/>
              </a:ext>
            </a:extLst>
          </p:cNvPr>
          <p:cNvSpPr>
            <a:spLocks noGrp="1"/>
          </p:cNvSpPr>
          <p:nvPr>
            <p:ph type="ctrTitle"/>
          </p:nvPr>
        </p:nvSpPr>
        <p:spPr>
          <a:xfrm>
            <a:off x="6857998" y="202159"/>
            <a:ext cx="4572000" cy="2083842"/>
          </a:xfrm>
        </p:spPr>
        <p:txBody>
          <a:bodyPr>
            <a:normAutofit/>
          </a:bodyPr>
          <a:lstStyle/>
          <a:p>
            <a:pPr algn="l"/>
            <a:r>
              <a:rPr lang="en-US" sz="4400" dirty="0"/>
              <a:t>Lesson 4 Compare and Contrast</a:t>
            </a:r>
          </a:p>
        </p:txBody>
      </p:sp>
      <p:sp>
        <p:nvSpPr>
          <p:cNvPr id="3" name="Subtitle 2">
            <a:extLst>
              <a:ext uri="{FF2B5EF4-FFF2-40B4-BE49-F238E27FC236}">
                <a16:creationId xmlns:a16="http://schemas.microsoft.com/office/drawing/2014/main" id="{F916C14E-9FB4-5C42-B936-4174D3F00A47}"/>
              </a:ext>
            </a:extLst>
          </p:cNvPr>
          <p:cNvSpPr>
            <a:spLocks noGrp="1"/>
          </p:cNvSpPr>
          <p:nvPr>
            <p:ph type="subTitle" idx="1"/>
          </p:nvPr>
        </p:nvSpPr>
        <p:spPr>
          <a:xfrm>
            <a:off x="5704117" y="2488160"/>
            <a:ext cx="6396840" cy="4019518"/>
          </a:xfrm>
          <a:ln>
            <a:solidFill>
              <a:srgbClr val="FF0000"/>
            </a:solidFill>
          </a:ln>
        </p:spPr>
        <p:txBody>
          <a:bodyPr>
            <a:noAutofit/>
          </a:bodyPr>
          <a:lstStyle/>
          <a:p>
            <a:pPr algn="l">
              <a:lnSpc>
                <a:spcPct val="115000"/>
              </a:lnSpc>
            </a:pPr>
            <a:r>
              <a:rPr lang="en-US" sz="2800" b="1" dirty="0">
                <a:latin typeface="Abadi" panose="020F0502020204030204" pitchFamily="34" charset="0"/>
                <a:cs typeface="Abadi" panose="020F0502020204030204" pitchFamily="34" charset="0"/>
              </a:rPr>
              <a:t>In this lesson, you will study two kinds of things that are very similar, such as two shells, two feathers, two leaves from similar plants (like two different kinds of oaks), two kinds of similar fruit (like a lemon and orange), two kinds of beetles. You get to choose your subject!</a:t>
            </a:r>
          </a:p>
        </p:txBody>
      </p:sp>
      <p:sp>
        <p:nvSpPr>
          <p:cNvPr id="35" name="Freeform: Shape 30">
            <a:extLst>
              <a:ext uri="{FF2B5EF4-FFF2-40B4-BE49-F238E27FC236}">
                <a16:creationId xmlns:a16="http://schemas.microsoft.com/office/drawing/2014/main" id="{FEDD342A-EF89-4827-9C79-749F2849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578824" cy="6028256"/>
          </a:xfrm>
          <a:custGeom>
            <a:avLst/>
            <a:gdLst>
              <a:gd name="connsiteX0" fmla="*/ 0 w 5578824"/>
              <a:gd name="connsiteY0" fmla="*/ 0 h 6028256"/>
              <a:gd name="connsiteX1" fmla="*/ 3897606 w 5578824"/>
              <a:gd name="connsiteY1" fmla="*/ 0 h 6028256"/>
              <a:gd name="connsiteX2" fmla="*/ 4274232 w 5578824"/>
              <a:gd name="connsiteY2" fmla="*/ 360545 h 6028256"/>
              <a:gd name="connsiteX3" fmla="*/ 4673934 w 5578824"/>
              <a:gd name="connsiteY3" fmla="*/ 738354 h 6028256"/>
              <a:gd name="connsiteX4" fmla="*/ 5421862 w 5578824"/>
              <a:gd name="connsiteY4" fmla="*/ 1773839 h 6028256"/>
              <a:gd name="connsiteX5" fmla="*/ 5469199 w 5578824"/>
              <a:gd name="connsiteY5" fmla="*/ 3329255 h 6028256"/>
              <a:gd name="connsiteX6" fmla="*/ 4741546 w 5578824"/>
              <a:gd name="connsiteY6" fmla="*/ 4877588 h 6028256"/>
              <a:gd name="connsiteX7" fmla="*/ 1325600 w 5578824"/>
              <a:gd name="connsiteY7" fmla="*/ 5980388 h 6028256"/>
              <a:gd name="connsiteX8" fmla="*/ 137593 w 5578824"/>
              <a:gd name="connsiteY8" fmla="*/ 5804042 h 6028256"/>
              <a:gd name="connsiteX9" fmla="*/ 0 w 5578824"/>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9"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B47A9921-6509-49C2-BEBF-924F28066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pic>
        <p:nvPicPr>
          <p:cNvPr id="4" name="Picture 3">
            <a:extLst>
              <a:ext uri="{FF2B5EF4-FFF2-40B4-BE49-F238E27FC236}">
                <a16:creationId xmlns:a16="http://schemas.microsoft.com/office/drawing/2014/main" id="{5577ECE6-5DCB-4CA9-A061-7E0113EA08D4}"/>
              </a:ext>
            </a:extLst>
          </p:cNvPr>
          <p:cNvPicPr>
            <a:picLocks noChangeAspect="1"/>
          </p:cNvPicPr>
          <p:nvPr/>
        </p:nvPicPr>
        <p:blipFill rotWithShape="1">
          <a:blip r:embed="rId2"/>
          <a:srcRect t="17579" b="26241"/>
          <a:stretch/>
        </p:blipFill>
        <p:spPr>
          <a:xfrm>
            <a:off x="-1" y="1345159"/>
            <a:ext cx="5363270" cy="3013085"/>
          </a:xfrm>
          <a:prstGeom prst="rect">
            <a:avLst/>
          </a:prstGeom>
        </p:spPr>
      </p:pic>
    </p:spTree>
    <p:extLst>
      <p:ext uri="{BB962C8B-B14F-4D97-AF65-F5344CB8AC3E}">
        <p14:creationId xmlns:p14="http://schemas.microsoft.com/office/powerpoint/2010/main" val="2618775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5" name="Freeform: Shape 24">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27" name="Freeform: Shape 26">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29" name="Rectangle 28">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CCE94B19-949F-0D4F-BE44-0271C0910DBE}"/>
              </a:ext>
            </a:extLst>
          </p:cNvPr>
          <p:cNvSpPr>
            <a:spLocks noGrp="1"/>
          </p:cNvSpPr>
          <p:nvPr>
            <p:ph type="title"/>
          </p:nvPr>
        </p:nvSpPr>
        <p:spPr>
          <a:xfrm>
            <a:off x="762000" y="762000"/>
            <a:ext cx="3810000" cy="4566138"/>
          </a:xfrm>
        </p:spPr>
        <p:txBody>
          <a:bodyPr vert="horz" lIns="91440" tIns="45720" rIns="91440" bIns="45720" rtlCol="0" anchor="b">
            <a:normAutofit fontScale="90000"/>
          </a:bodyPr>
          <a:lstStyle/>
          <a:p>
            <a:r>
              <a:rPr lang="en-US" sz="2800" kern="1200" dirty="0">
                <a:solidFill>
                  <a:schemeClr val="tx1"/>
                </a:solidFill>
                <a:ea typeface="+mj-ea"/>
                <a:cs typeface="+mj-cs"/>
              </a:rPr>
              <a:t>USE YOUR HAND LENS OR MAGNIFYING GLASS TO STUDY YOUR SUBJECTS CLOSE UP.</a:t>
            </a:r>
            <a:br>
              <a:rPr lang="en-US" sz="2800" kern="1200" dirty="0">
                <a:solidFill>
                  <a:schemeClr val="tx1"/>
                </a:solidFill>
                <a:ea typeface="+mj-ea"/>
                <a:cs typeface="+mj-cs"/>
              </a:rPr>
            </a:br>
            <a:br>
              <a:rPr lang="en-US" sz="2800" kern="1200" dirty="0">
                <a:solidFill>
                  <a:schemeClr val="tx1"/>
                </a:solidFill>
                <a:ea typeface="+mj-ea"/>
                <a:cs typeface="+mj-cs"/>
              </a:rPr>
            </a:br>
            <a:br>
              <a:rPr lang="en-US" sz="2800" kern="1200" dirty="0">
                <a:solidFill>
                  <a:schemeClr val="tx1"/>
                </a:solidFill>
                <a:ea typeface="+mj-ea"/>
                <a:cs typeface="+mj-cs"/>
              </a:rPr>
            </a:br>
            <a:r>
              <a:rPr lang="en-US" sz="2800" kern="1200" dirty="0">
                <a:solidFill>
                  <a:schemeClr val="tx1"/>
                </a:solidFill>
                <a:ea typeface="+mj-ea"/>
                <a:cs typeface="+mj-cs"/>
              </a:rPr>
              <a:t>BRING THE LENS UP TO YOUR EYE (LIKE GLASSES) THEN BRING YOUR SUBJECT UP TO THE LENS UNTIL IT’S FOCUSED.</a:t>
            </a:r>
            <a:br>
              <a:rPr lang="en-US" sz="1800" kern="1200" dirty="0">
                <a:solidFill>
                  <a:schemeClr val="tx1"/>
                </a:solidFill>
                <a:ea typeface="+mj-ea"/>
                <a:cs typeface="+mj-cs"/>
              </a:rPr>
            </a:br>
            <a:endParaRPr lang="en-US" sz="1800" kern="1200" dirty="0">
              <a:solidFill>
                <a:schemeClr val="tx1"/>
              </a:solidFill>
              <a:ea typeface="+mj-ea"/>
              <a:cs typeface="+mj-cs"/>
            </a:endParaRPr>
          </a:p>
        </p:txBody>
      </p:sp>
      <p:sp>
        <p:nvSpPr>
          <p:cNvPr id="31" name="Freeform: Shape 30">
            <a:extLst>
              <a:ext uri="{FF2B5EF4-FFF2-40B4-BE49-F238E27FC236}">
                <a16:creationId xmlns:a16="http://schemas.microsoft.com/office/drawing/2014/main" id="{F798D3DD-23B7-41EE-9021-C8F9A8E2C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Avenir Next LT Pro" panose="020B0504020202020204" pitchFamily="34" charset="0"/>
            </a:endParaRPr>
          </a:p>
        </p:txBody>
      </p:sp>
      <p:grpSp>
        <p:nvGrpSpPr>
          <p:cNvPr id="33" name="Group 32">
            <a:extLst>
              <a:ext uri="{FF2B5EF4-FFF2-40B4-BE49-F238E27FC236}">
                <a16:creationId xmlns:a16="http://schemas.microsoft.com/office/drawing/2014/main" id="{2C072688-BFC7-4FE8-A45E-B3C63CBB9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5829359"/>
            <a:ext cx="4333875" cy="1028642"/>
            <a:chOff x="7153921" y="5829359"/>
            <a:chExt cx="5038079" cy="1028642"/>
          </a:xfrm>
        </p:grpSpPr>
        <p:sp>
          <p:nvSpPr>
            <p:cNvPr id="34" name="Freeform: Shape 33">
              <a:extLst>
                <a:ext uri="{FF2B5EF4-FFF2-40B4-BE49-F238E27FC236}">
                  <a16:creationId xmlns:a16="http://schemas.microsoft.com/office/drawing/2014/main" id="{F3002ED9-43C6-4BA8-8941-9AFCB04E4D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35" name="Freeform: Shape 34">
              <a:extLst>
                <a:ext uri="{FF2B5EF4-FFF2-40B4-BE49-F238E27FC236}">
                  <a16:creationId xmlns:a16="http://schemas.microsoft.com/office/drawing/2014/main" id="{4EB09750-C9B1-40CE-AB9B-FEB308A1F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grpSp>
      <p:pic>
        <p:nvPicPr>
          <p:cNvPr id="5" name="Content Placeholder 4" descr="A picture containing person, indoor, microscope, sitting&#10;&#10;Description automatically generated">
            <a:extLst>
              <a:ext uri="{FF2B5EF4-FFF2-40B4-BE49-F238E27FC236}">
                <a16:creationId xmlns:a16="http://schemas.microsoft.com/office/drawing/2014/main" id="{71D23717-AACA-D04D-AFB7-744F25D9B622}"/>
              </a:ext>
            </a:extLst>
          </p:cNvPr>
          <p:cNvPicPr>
            <a:picLocks noGrp="1" noChangeAspect="1"/>
          </p:cNvPicPr>
          <p:nvPr>
            <p:ph idx="1"/>
          </p:nvPr>
        </p:nvPicPr>
        <p:blipFill rotWithShape="1">
          <a:blip r:embed="rId2"/>
          <a:srcRect t="21701" r="-2" b="12454"/>
          <a:stretch/>
        </p:blipFill>
        <p:spPr>
          <a:xfrm>
            <a:off x="5334000" y="762000"/>
            <a:ext cx="6096000" cy="5333999"/>
          </a:xfrm>
          <a:prstGeom prst="rect">
            <a:avLst/>
          </a:prstGeom>
        </p:spPr>
      </p:pic>
    </p:spTree>
    <p:extLst>
      <p:ext uri="{BB962C8B-B14F-4D97-AF65-F5344CB8AC3E}">
        <p14:creationId xmlns:p14="http://schemas.microsoft.com/office/powerpoint/2010/main" val="4122838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7" name="Freeform: Shape 30">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48" name="Freeform: Shape 32">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49" name="Freeform: Shape 34">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50" name="Rectangle 36">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7" name="Content Placeholder 6" descr="A close up of a coral&#10;&#10;Description automatically generated">
            <a:extLst>
              <a:ext uri="{FF2B5EF4-FFF2-40B4-BE49-F238E27FC236}">
                <a16:creationId xmlns:a16="http://schemas.microsoft.com/office/drawing/2014/main" id="{A05620D8-4046-6E45-9824-B0A049965651}"/>
              </a:ext>
            </a:extLst>
          </p:cNvPr>
          <p:cNvPicPr>
            <a:picLocks noGrp="1" noChangeAspect="1"/>
          </p:cNvPicPr>
          <p:nvPr>
            <p:ph idx="1"/>
          </p:nvPr>
        </p:nvPicPr>
        <p:blipFill rotWithShape="1">
          <a:blip r:embed="rId2"/>
          <a:srcRect t="10459" b="14634"/>
          <a:stretch/>
        </p:blipFill>
        <p:spPr>
          <a:xfrm rot="10800000">
            <a:off x="20" y="10"/>
            <a:ext cx="12207220" cy="6857990"/>
          </a:xfrm>
          <a:prstGeom prst="rect">
            <a:avLst/>
          </a:prstGeom>
        </p:spPr>
      </p:pic>
      <p:sp>
        <p:nvSpPr>
          <p:cNvPr id="51" name="Rectangle 38">
            <a:extLst>
              <a:ext uri="{FF2B5EF4-FFF2-40B4-BE49-F238E27FC236}">
                <a16:creationId xmlns:a16="http://schemas.microsoft.com/office/drawing/2014/main" id="{5E698B96-C345-4CAB-9657-02BD17A19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8782AD-A198-2F47-B8E6-F83AD617CECC}"/>
              </a:ext>
            </a:extLst>
          </p:cNvPr>
          <p:cNvSpPr>
            <a:spLocks noGrp="1"/>
          </p:cNvSpPr>
          <p:nvPr>
            <p:ph type="title"/>
          </p:nvPr>
        </p:nvSpPr>
        <p:spPr>
          <a:xfrm>
            <a:off x="762000" y="762000"/>
            <a:ext cx="3810000" cy="3048000"/>
          </a:xfrm>
        </p:spPr>
        <p:txBody>
          <a:bodyPr vert="horz" lIns="91440" tIns="45720" rIns="91440" bIns="45720" rtlCol="0" anchor="b">
            <a:normAutofit/>
          </a:bodyPr>
          <a:lstStyle/>
          <a:p>
            <a:r>
              <a:rPr lang="en-US" sz="4100" kern="1200">
                <a:solidFill>
                  <a:schemeClr val="tx1"/>
                </a:solidFill>
                <a:latin typeface="+mj-lt"/>
                <a:ea typeface="+mj-ea"/>
                <a:cs typeface="+mj-cs"/>
              </a:rPr>
              <a:t>I notice small hairs all along the veins of the underside of the leaf</a:t>
            </a:r>
          </a:p>
        </p:txBody>
      </p:sp>
    </p:spTree>
    <p:extLst>
      <p:ext uri="{BB962C8B-B14F-4D97-AF65-F5344CB8AC3E}">
        <p14:creationId xmlns:p14="http://schemas.microsoft.com/office/powerpoint/2010/main" val="2347814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2">
            <a:extLst>
              <a:ext uri="{FF2B5EF4-FFF2-40B4-BE49-F238E27FC236}">
                <a16:creationId xmlns:a16="http://schemas.microsoft.com/office/drawing/2014/main" id="{3D065C6D-EB42-400B-99C4-D0ACE936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3174" y="0"/>
            <a:ext cx="5578824" cy="6028256"/>
          </a:xfrm>
          <a:custGeom>
            <a:avLst/>
            <a:gdLst>
              <a:gd name="connsiteX0" fmla="*/ 1681218 w 5578824"/>
              <a:gd name="connsiteY0" fmla="*/ 0 h 6028256"/>
              <a:gd name="connsiteX1" fmla="*/ 5578824 w 5578824"/>
              <a:gd name="connsiteY1" fmla="*/ 0 h 6028256"/>
              <a:gd name="connsiteX2" fmla="*/ 5578824 w 5578824"/>
              <a:gd name="connsiteY2" fmla="*/ 5760161 h 6028256"/>
              <a:gd name="connsiteX3" fmla="*/ 5441231 w 5578824"/>
              <a:gd name="connsiteY3" fmla="*/ 5804042 h 6028256"/>
              <a:gd name="connsiteX4" fmla="*/ 4253224 w 5578824"/>
              <a:gd name="connsiteY4" fmla="*/ 5980388 h 6028256"/>
              <a:gd name="connsiteX5" fmla="*/ 837278 w 5578824"/>
              <a:gd name="connsiteY5" fmla="*/ 4877588 h 6028256"/>
              <a:gd name="connsiteX6" fmla="*/ 109626 w 5578824"/>
              <a:gd name="connsiteY6" fmla="*/ 3329255 h 6028256"/>
              <a:gd name="connsiteX7" fmla="*/ 156962 w 5578824"/>
              <a:gd name="connsiteY7" fmla="*/ 1773839 h 6028256"/>
              <a:gd name="connsiteX8" fmla="*/ 904890 w 5578824"/>
              <a:gd name="connsiteY8" fmla="*/ 738354 h 6028256"/>
              <a:gd name="connsiteX9" fmla="*/ 1304592 w 5578824"/>
              <a:gd name="connsiteY9" fmla="*/ 360545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14">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2" name="Content Placeholder 7">
            <a:extLst>
              <a:ext uri="{FF2B5EF4-FFF2-40B4-BE49-F238E27FC236}">
                <a16:creationId xmlns:a16="http://schemas.microsoft.com/office/drawing/2014/main" id="{7C592003-7C02-4992-99D5-E2D9BF8E1127}"/>
              </a:ext>
            </a:extLst>
          </p:cNvPr>
          <p:cNvSpPr>
            <a:spLocks noGrp="1"/>
          </p:cNvSpPr>
          <p:nvPr>
            <p:ph idx="1"/>
          </p:nvPr>
        </p:nvSpPr>
        <p:spPr>
          <a:xfrm>
            <a:off x="762000" y="1295400"/>
            <a:ext cx="5334000" cy="5334000"/>
          </a:xfrm>
        </p:spPr>
        <p:txBody>
          <a:bodyPr>
            <a:normAutofit/>
          </a:bodyPr>
          <a:lstStyle/>
          <a:p>
            <a:r>
              <a:rPr lang="en-US" sz="2400" dirty="0"/>
              <a:t>Check your page over to make sure you have everything:</a:t>
            </a:r>
          </a:p>
          <a:p>
            <a:r>
              <a:rPr lang="en-US" sz="2400" dirty="0"/>
              <a:t>ABC</a:t>
            </a:r>
          </a:p>
          <a:p>
            <a:r>
              <a:rPr lang="en-US" sz="2400" dirty="0"/>
              <a:t>123</a:t>
            </a:r>
          </a:p>
          <a:p>
            <a:r>
              <a:rPr lang="en-US" sz="2400" dirty="0"/>
              <a:t>And </a:t>
            </a:r>
          </a:p>
          <a:p>
            <a:r>
              <a:rPr lang="en-US" sz="2400" dirty="0"/>
              <a:t>I put my title at the bottom. Where do you want to put yours?</a:t>
            </a:r>
          </a:p>
          <a:p>
            <a:r>
              <a:rPr lang="en-US" sz="2400" dirty="0"/>
              <a:t>Don’t forget to add Lesson 4 to your Table of Contents.</a:t>
            </a:r>
          </a:p>
          <a:p>
            <a:endParaRPr lang="en-US" sz="2400" dirty="0"/>
          </a:p>
          <a:p>
            <a:endParaRPr lang="en-US" sz="2400" dirty="0"/>
          </a:p>
        </p:txBody>
      </p:sp>
      <p:sp>
        <p:nvSpPr>
          <p:cNvPr id="2" name="Title 1">
            <a:extLst>
              <a:ext uri="{FF2B5EF4-FFF2-40B4-BE49-F238E27FC236}">
                <a16:creationId xmlns:a16="http://schemas.microsoft.com/office/drawing/2014/main" id="{76A79BE5-B879-AF44-94EE-85376E58C3EC}"/>
              </a:ext>
            </a:extLst>
          </p:cNvPr>
          <p:cNvSpPr>
            <a:spLocks noGrp="1"/>
          </p:cNvSpPr>
          <p:nvPr>
            <p:ph type="title"/>
          </p:nvPr>
        </p:nvSpPr>
        <p:spPr>
          <a:xfrm>
            <a:off x="698095" y="445722"/>
            <a:ext cx="5334000" cy="592015"/>
          </a:xfrm>
        </p:spPr>
        <p:txBody>
          <a:bodyPr>
            <a:normAutofit/>
          </a:bodyPr>
          <a:lstStyle/>
          <a:p>
            <a:r>
              <a:rPr lang="en-US" sz="3200" dirty="0"/>
              <a:t>Add color to your drawings</a:t>
            </a:r>
          </a:p>
        </p:txBody>
      </p:sp>
      <p:pic>
        <p:nvPicPr>
          <p:cNvPr id="6" name="Picture 5" descr="A picture containing room&#10;&#10;Description automatically generated">
            <a:extLst>
              <a:ext uri="{FF2B5EF4-FFF2-40B4-BE49-F238E27FC236}">
                <a16:creationId xmlns:a16="http://schemas.microsoft.com/office/drawing/2014/main" id="{2391433B-1BFB-694F-ACC9-CCE88F96E7EF}"/>
              </a:ext>
            </a:extLst>
          </p:cNvPr>
          <p:cNvPicPr>
            <a:picLocks noChangeAspect="1"/>
          </p:cNvPicPr>
          <p:nvPr/>
        </p:nvPicPr>
        <p:blipFill>
          <a:blip r:embed="rId2"/>
          <a:stretch>
            <a:fillRect/>
          </a:stretch>
        </p:blipFill>
        <p:spPr>
          <a:xfrm>
            <a:off x="1860688" y="3438525"/>
            <a:ext cx="583466" cy="583466"/>
          </a:xfrm>
          <a:prstGeom prst="rect">
            <a:avLst/>
          </a:prstGeom>
        </p:spPr>
      </p:pic>
      <p:pic>
        <p:nvPicPr>
          <p:cNvPr id="10" name="Content Placeholder 7" descr="A close up of text on a white background&#10;&#10;Description automatically generated">
            <a:extLst>
              <a:ext uri="{FF2B5EF4-FFF2-40B4-BE49-F238E27FC236}">
                <a16:creationId xmlns:a16="http://schemas.microsoft.com/office/drawing/2014/main" id="{D2AF1A43-0C12-5C44-8D9F-65FA910F869E}"/>
              </a:ext>
            </a:extLst>
          </p:cNvPr>
          <p:cNvPicPr>
            <a:picLocks noChangeAspect="1"/>
          </p:cNvPicPr>
          <p:nvPr/>
        </p:nvPicPr>
        <p:blipFill>
          <a:blip r:embed="rId3"/>
          <a:stretch>
            <a:fillRect/>
          </a:stretch>
        </p:blipFill>
        <p:spPr>
          <a:xfrm>
            <a:off x="6873042" y="18404"/>
            <a:ext cx="5334001" cy="6873468"/>
          </a:xfrm>
          <a:prstGeom prst="rect">
            <a:avLst/>
          </a:prstGeom>
        </p:spPr>
      </p:pic>
    </p:spTree>
    <p:extLst>
      <p:ext uri="{BB962C8B-B14F-4D97-AF65-F5344CB8AC3E}">
        <p14:creationId xmlns:p14="http://schemas.microsoft.com/office/powerpoint/2010/main" val="2388563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herd of sheep standing on top of a grass covered field&#10;&#10;Description automatically generated">
            <a:extLst>
              <a:ext uri="{FF2B5EF4-FFF2-40B4-BE49-F238E27FC236}">
                <a16:creationId xmlns:a16="http://schemas.microsoft.com/office/drawing/2014/main" id="{DBE8282D-51C6-5D44-9E27-0C52F15D6993}"/>
              </a:ext>
            </a:extLst>
          </p:cNvPr>
          <p:cNvPicPr>
            <a:picLocks noChangeAspect="1"/>
          </p:cNvPicPr>
          <p:nvPr/>
        </p:nvPicPr>
        <p:blipFill rotWithShape="1">
          <a:blip r:embed="rId2">
            <a:alphaModFix amt="50000"/>
          </a:blip>
          <a:srcRect t="17330" b="7670"/>
          <a:stretch/>
        </p:blipFill>
        <p:spPr>
          <a:xfrm>
            <a:off x="20" y="1"/>
            <a:ext cx="12191980" cy="6857999"/>
          </a:xfrm>
          <a:prstGeom prst="rect">
            <a:avLst/>
          </a:prstGeom>
        </p:spPr>
      </p:pic>
      <p:sp>
        <p:nvSpPr>
          <p:cNvPr id="3" name="Title 2">
            <a:extLst>
              <a:ext uri="{FF2B5EF4-FFF2-40B4-BE49-F238E27FC236}">
                <a16:creationId xmlns:a16="http://schemas.microsoft.com/office/drawing/2014/main" id="{6876910D-5B02-5E41-BE1F-E605EC448EF6}"/>
              </a:ext>
            </a:extLst>
          </p:cNvPr>
          <p:cNvSpPr>
            <a:spLocks noGrp="1"/>
          </p:cNvSpPr>
          <p:nvPr>
            <p:ph type="ctrTitle"/>
          </p:nvPr>
        </p:nvSpPr>
        <p:spPr>
          <a:xfrm>
            <a:off x="1524000" y="193431"/>
            <a:ext cx="9144000" cy="1593805"/>
          </a:xfrm>
        </p:spPr>
        <p:txBody>
          <a:bodyPr>
            <a:normAutofit/>
          </a:bodyPr>
          <a:lstStyle/>
          <a:p>
            <a:r>
              <a:rPr lang="en-US" sz="4400" dirty="0">
                <a:solidFill>
                  <a:srgbClr val="FFFFFF"/>
                </a:solidFill>
              </a:rPr>
              <a:t>YOU’RE READY TO DO YOUR OWN COMPARE/CONTRAST STUDY</a:t>
            </a:r>
          </a:p>
        </p:txBody>
      </p:sp>
      <p:sp>
        <p:nvSpPr>
          <p:cNvPr id="14" name="Subtitle 3">
            <a:extLst>
              <a:ext uri="{FF2B5EF4-FFF2-40B4-BE49-F238E27FC236}">
                <a16:creationId xmlns:a16="http://schemas.microsoft.com/office/drawing/2014/main" id="{8D93312E-12A8-FE48-B3E4-468B5D2E6436}"/>
              </a:ext>
            </a:extLst>
          </p:cNvPr>
          <p:cNvSpPr>
            <a:spLocks noGrp="1"/>
          </p:cNvSpPr>
          <p:nvPr>
            <p:ph type="subTitle" idx="1"/>
          </p:nvPr>
        </p:nvSpPr>
        <p:spPr>
          <a:xfrm>
            <a:off x="1524000" y="1787236"/>
            <a:ext cx="9144000" cy="4877333"/>
          </a:xfrm>
        </p:spPr>
        <p:txBody>
          <a:bodyPr>
            <a:noAutofit/>
          </a:bodyPr>
          <a:lstStyle/>
          <a:p>
            <a:r>
              <a:rPr lang="en-US" b="1" dirty="0">
                <a:solidFill>
                  <a:srgbClr val="FF0000"/>
                </a:solidFill>
              </a:rPr>
              <a:t>Pause this Video</a:t>
            </a:r>
          </a:p>
          <a:p>
            <a:r>
              <a:rPr lang="en-US" dirty="0">
                <a:solidFill>
                  <a:srgbClr val="FFFFFF"/>
                </a:solidFill>
              </a:rPr>
              <a:t>GO FIND YOUR TWO SUBJECTS. REMEMEBER, THEY NEED TO BE VERY SIMILAR </a:t>
            </a:r>
          </a:p>
          <a:p>
            <a:pPr marL="457200" indent="-457200" algn="l">
              <a:buFont typeface="Arial" panose="020B0604020202020204" pitchFamily="34" charset="0"/>
              <a:buChar char="•"/>
            </a:pPr>
            <a:r>
              <a:rPr lang="en-US" dirty="0">
                <a:solidFill>
                  <a:srgbClr val="FFFFFF"/>
                </a:solidFill>
                <a:latin typeface="Abadi" panose="020B0604020104020204" pitchFamily="34" charset="0"/>
              </a:rPr>
              <a:t>AN ORANGE AND A LEMON, A PEACH AND AN NECTARINE</a:t>
            </a:r>
          </a:p>
          <a:p>
            <a:pPr marL="457200" indent="-457200" algn="l">
              <a:buFont typeface="Arial" panose="020B0604020202020204" pitchFamily="34" charset="0"/>
              <a:buChar char="•"/>
            </a:pPr>
            <a:r>
              <a:rPr lang="en-US" dirty="0">
                <a:solidFill>
                  <a:srgbClr val="FFFFFF"/>
                </a:solidFill>
                <a:latin typeface="Abadi" panose="020B0604020104020204" pitchFamily="34" charset="0"/>
              </a:rPr>
              <a:t>TWO LEAVES</a:t>
            </a:r>
          </a:p>
          <a:p>
            <a:pPr marL="457200" indent="-457200" algn="l">
              <a:buFont typeface="Arial" panose="020B0604020202020204" pitchFamily="34" charset="0"/>
              <a:buChar char="•"/>
            </a:pPr>
            <a:r>
              <a:rPr lang="en-US" dirty="0">
                <a:solidFill>
                  <a:srgbClr val="FFFFFF"/>
                </a:solidFill>
                <a:latin typeface="Abadi" panose="020B0604020104020204" pitchFamily="34" charset="0"/>
              </a:rPr>
              <a:t>TWO SIX-LEGGED INSECTS</a:t>
            </a:r>
          </a:p>
          <a:p>
            <a:pPr marL="457200" indent="-457200" algn="l">
              <a:buFont typeface="Arial" panose="020B0604020202020204" pitchFamily="34" charset="0"/>
              <a:buChar char="•"/>
            </a:pPr>
            <a:r>
              <a:rPr lang="en-US" dirty="0">
                <a:solidFill>
                  <a:srgbClr val="FFFFFF"/>
                </a:solidFill>
                <a:latin typeface="Abadi" panose="020B0604020104020204" pitchFamily="34" charset="0"/>
              </a:rPr>
              <a:t>TWO SEED PODS FROM DIFFERENT TREES</a:t>
            </a:r>
          </a:p>
          <a:p>
            <a:pPr marL="457200" indent="-457200" algn="l">
              <a:buFont typeface="Arial" panose="020B0604020202020204" pitchFamily="34" charset="0"/>
              <a:buChar char="•"/>
            </a:pPr>
            <a:r>
              <a:rPr lang="en-US" dirty="0">
                <a:solidFill>
                  <a:srgbClr val="FFFFFF"/>
                </a:solidFill>
                <a:latin typeface="Abadi" panose="020B0604020104020204" pitchFamily="34" charset="0"/>
              </a:rPr>
              <a:t>TWO FEATHERS , TWO SHELLS, TWO ROCKS</a:t>
            </a:r>
          </a:p>
          <a:p>
            <a:pPr marL="457200" indent="-457200" algn="l">
              <a:buFont typeface="Arial" panose="020B0604020202020204" pitchFamily="34" charset="0"/>
              <a:buChar char="•"/>
            </a:pPr>
            <a:endParaRPr lang="en-US" dirty="0">
              <a:solidFill>
                <a:srgbClr val="FFFFFF"/>
              </a:solidFill>
              <a:latin typeface="Abadi" panose="020B0604020104020204" pitchFamily="34" charset="0"/>
            </a:endParaRPr>
          </a:p>
          <a:p>
            <a:pPr marL="457200" indent="-457200" algn="l">
              <a:buFont typeface="Arial" panose="020B0604020202020204" pitchFamily="34" charset="0"/>
              <a:buChar char="•"/>
            </a:pPr>
            <a:endParaRPr lang="en-US" dirty="0">
              <a:solidFill>
                <a:srgbClr val="FFFFFF"/>
              </a:solidFill>
            </a:endParaRPr>
          </a:p>
          <a:p>
            <a:pPr marL="457200" indent="-457200" algn="l">
              <a:buFont typeface="Arial" panose="020B0604020202020204" pitchFamily="34" charset="0"/>
              <a:buChar char="•"/>
            </a:pPr>
            <a:endParaRPr lang="en-US" dirty="0">
              <a:solidFill>
                <a:srgbClr val="FFFFFF"/>
              </a:solidFill>
            </a:endParaRPr>
          </a:p>
          <a:p>
            <a:r>
              <a:rPr lang="en-US" dirty="0">
                <a:solidFill>
                  <a:srgbClr val="FFFFFF"/>
                </a:solidFill>
              </a:rPr>
              <a:t> </a:t>
            </a:r>
          </a:p>
        </p:txBody>
      </p:sp>
    </p:spTree>
    <p:extLst>
      <p:ext uri="{BB962C8B-B14F-4D97-AF65-F5344CB8AC3E}">
        <p14:creationId xmlns:p14="http://schemas.microsoft.com/office/powerpoint/2010/main" val="1010276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AA8C-8457-324C-BE68-F128D5196257}"/>
              </a:ext>
            </a:extLst>
          </p:cNvPr>
          <p:cNvSpPr>
            <a:spLocks noGrp="1"/>
          </p:cNvSpPr>
          <p:nvPr>
            <p:ph type="title"/>
          </p:nvPr>
        </p:nvSpPr>
        <p:spPr/>
        <p:txBody>
          <a:bodyPr/>
          <a:lstStyle/>
          <a:p>
            <a:r>
              <a:rPr lang="en-US" dirty="0"/>
              <a:t>Welcome Back. Let’s do our Reflection</a:t>
            </a:r>
          </a:p>
        </p:txBody>
      </p:sp>
      <p:sp>
        <p:nvSpPr>
          <p:cNvPr id="3" name="Content Placeholder 2">
            <a:extLst>
              <a:ext uri="{FF2B5EF4-FFF2-40B4-BE49-F238E27FC236}">
                <a16:creationId xmlns:a16="http://schemas.microsoft.com/office/drawing/2014/main" id="{88452BCA-CA5E-3E4A-B125-B0C3F272F4D0}"/>
              </a:ext>
            </a:extLst>
          </p:cNvPr>
          <p:cNvSpPr>
            <a:spLocks noGrp="1"/>
          </p:cNvSpPr>
          <p:nvPr>
            <p:ph idx="1"/>
          </p:nvPr>
        </p:nvSpPr>
        <p:spPr/>
        <p:txBody>
          <a:bodyPr>
            <a:normAutofit/>
          </a:bodyPr>
          <a:lstStyle/>
          <a:p>
            <a:r>
              <a:rPr lang="en-US" sz="4000" dirty="0"/>
              <a:t>Do your reflection on the page following your compare/contrast study.</a:t>
            </a:r>
          </a:p>
        </p:txBody>
      </p:sp>
    </p:spTree>
    <p:extLst>
      <p:ext uri="{BB962C8B-B14F-4D97-AF65-F5344CB8AC3E}">
        <p14:creationId xmlns:p14="http://schemas.microsoft.com/office/powerpoint/2010/main" val="1698515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5DF4-77E8-F249-B9BD-5AA0E3C743A7}"/>
              </a:ext>
            </a:extLst>
          </p:cNvPr>
          <p:cNvSpPr>
            <a:spLocks noGrp="1"/>
          </p:cNvSpPr>
          <p:nvPr>
            <p:ph type="title"/>
          </p:nvPr>
        </p:nvSpPr>
        <p:spPr>
          <a:xfrm>
            <a:off x="762000" y="762000"/>
            <a:ext cx="10668000" cy="873369"/>
          </a:xfrm>
        </p:spPr>
        <p:txBody>
          <a:bodyPr/>
          <a:lstStyle/>
          <a:p>
            <a:pPr algn="ctr"/>
            <a:r>
              <a:rPr lang="en-US" dirty="0"/>
              <a:t>REFLECTION</a:t>
            </a:r>
          </a:p>
        </p:txBody>
      </p:sp>
      <p:sp>
        <p:nvSpPr>
          <p:cNvPr id="3" name="Content Placeholder 2">
            <a:extLst>
              <a:ext uri="{FF2B5EF4-FFF2-40B4-BE49-F238E27FC236}">
                <a16:creationId xmlns:a16="http://schemas.microsoft.com/office/drawing/2014/main" id="{BD26E7E9-2AB2-D149-A88F-19DBC667D18D}"/>
              </a:ext>
            </a:extLst>
          </p:cNvPr>
          <p:cNvSpPr>
            <a:spLocks noGrp="1"/>
          </p:cNvSpPr>
          <p:nvPr>
            <p:ph idx="1"/>
          </p:nvPr>
        </p:nvSpPr>
        <p:spPr>
          <a:xfrm>
            <a:off x="762000" y="1635370"/>
            <a:ext cx="10668000" cy="4468714"/>
          </a:xfrm>
        </p:spPr>
        <p:txBody>
          <a:bodyPr>
            <a:normAutofit/>
          </a:bodyPr>
          <a:lstStyle/>
          <a:p>
            <a:pPr marL="0" indent="0" algn="ctr">
              <a:buNone/>
            </a:pPr>
            <a:r>
              <a:rPr lang="en-US" b="1" dirty="0">
                <a:latin typeface="+mj-lt"/>
              </a:rPr>
              <a:t>REMEMBER HOW TO DO IT?</a:t>
            </a:r>
          </a:p>
          <a:p>
            <a:pPr marL="514350" indent="-514350">
              <a:buFont typeface="+mj-lt"/>
              <a:buAutoNum type="arabicPeriod"/>
            </a:pPr>
            <a:r>
              <a:rPr lang="en-US" b="1" dirty="0">
                <a:latin typeface="+mj-lt"/>
              </a:rPr>
              <a:t>Answer the following questions in </a:t>
            </a:r>
          </a:p>
          <a:p>
            <a:pPr marL="0" indent="0">
              <a:buNone/>
            </a:pPr>
            <a:r>
              <a:rPr lang="en-US" b="1" dirty="0">
                <a:latin typeface="+mj-lt"/>
              </a:rPr>
              <a:t>	QUESTION/ANSWER FORM.</a:t>
            </a:r>
          </a:p>
          <a:p>
            <a:pPr marL="514350" indent="-514350">
              <a:buFont typeface="+mj-lt"/>
              <a:buAutoNum type="arabicPeriod"/>
            </a:pPr>
            <a:r>
              <a:rPr lang="en-US" b="1" dirty="0">
                <a:latin typeface="+mj-lt"/>
              </a:rPr>
              <a:t>Number your answers in the order in which you want to write them into your paragraph. </a:t>
            </a:r>
          </a:p>
          <a:p>
            <a:pPr marL="514350" indent="-514350">
              <a:buFont typeface="+mj-lt"/>
              <a:buAutoNum type="arabicPeriod"/>
            </a:pPr>
            <a:r>
              <a:rPr lang="en-US" b="1" dirty="0">
                <a:latin typeface="+mj-lt"/>
              </a:rPr>
              <a:t>Begin with a topic sentence and finish with an ending sentence to tie all the answers together. </a:t>
            </a:r>
          </a:p>
        </p:txBody>
      </p:sp>
    </p:spTree>
    <p:extLst>
      <p:ext uri="{BB962C8B-B14F-4D97-AF65-F5344CB8AC3E}">
        <p14:creationId xmlns:p14="http://schemas.microsoft.com/office/powerpoint/2010/main" val="1763894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B220-5BF0-3B49-8011-38EF796064B3}"/>
              </a:ext>
            </a:extLst>
          </p:cNvPr>
          <p:cNvSpPr>
            <a:spLocks noGrp="1"/>
          </p:cNvSpPr>
          <p:nvPr>
            <p:ph type="title"/>
          </p:nvPr>
        </p:nvSpPr>
        <p:spPr/>
        <p:txBody>
          <a:bodyPr/>
          <a:lstStyle/>
          <a:p>
            <a:r>
              <a:rPr lang="en-US" dirty="0">
                <a:solidFill>
                  <a:schemeClr val="bg1"/>
                </a:solidFill>
              </a:rPr>
              <a:t>REFLECTION QUESTION #1 AND #2</a:t>
            </a:r>
          </a:p>
        </p:txBody>
      </p:sp>
      <p:sp>
        <p:nvSpPr>
          <p:cNvPr id="3" name="Content Placeholder 2">
            <a:extLst>
              <a:ext uri="{FF2B5EF4-FFF2-40B4-BE49-F238E27FC236}">
                <a16:creationId xmlns:a16="http://schemas.microsoft.com/office/drawing/2014/main" id="{5E124634-EA1A-A149-A6B1-F1E84BCFA91D}"/>
              </a:ext>
            </a:extLst>
          </p:cNvPr>
          <p:cNvSpPr>
            <a:spLocks noGrp="1"/>
          </p:cNvSpPr>
          <p:nvPr>
            <p:ph idx="1"/>
          </p:nvPr>
        </p:nvSpPr>
        <p:spPr/>
        <p:txBody>
          <a:bodyPr>
            <a:normAutofit fontScale="77500" lnSpcReduction="20000"/>
          </a:bodyPr>
          <a:lstStyle/>
          <a:p>
            <a:r>
              <a:rPr lang="en-US" sz="2400" i="1" dirty="0">
                <a:solidFill>
                  <a:schemeClr val="bg1"/>
                </a:solidFill>
              </a:rPr>
              <a:t>NGSS CROSS-CUTTING CONCEPTS: PATTERNS</a:t>
            </a:r>
          </a:p>
          <a:p>
            <a:endParaRPr lang="en-US" sz="2400" i="1" dirty="0">
              <a:solidFill>
                <a:schemeClr val="bg1"/>
              </a:solidFill>
            </a:endParaRPr>
          </a:p>
          <a:p>
            <a:pPr marL="514350" indent="-514350">
              <a:buAutoNum type="arabicPeriod"/>
            </a:pPr>
            <a:r>
              <a:rPr lang="en-US" sz="3900" dirty="0">
                <a:solidFill>
                  <a:schemeClr val="bg1"/>
                </a:solidFill>
                <a:latin typeface="+mj-lt"/>
              </a:rPr>
              <a:t>What are some patterns you noticed? </a:t>
            </a:r>
          </a:p>
          <a:p>
            <a:pPr lvl="1"/>
            <a:r>
              <a:rPr lang="en-US" sz="3900" dirty="0">
                <a:solidFill>
                  <a:schemeClr val="bg1"/>
                </a:solidFill>
                <a:latin typeface="+mj-lt"/>
              </a:rPr>
              <a:t>What features were similar?</a:t>
            </a:r>
          </a:p>
          <a:p>
            <a:pPr lvl="1"/>
            <a:r>
              <a:rPr lang="en-US" sz="3900" dirty="0">
                <a:solidFill>
                  <a:schemeClr val="bg1"/>
                </a:solidFill>
                <a:latin typeface="+mj-lt"/>
              </a:rPr>
              <a:t>What features were different?</a:t>
            </a:r>
          </a:p>
          <a:p>
            <a:pPr lvl="1"/>
            <a:endParaRPr lang="en-US" sz="3900" dirty="0">
              <a:solidFill>
                <a:schemeClr val="bg1"/>
              </a:solidFill>
              <a:latin typeface="+mj-lt"/>
            </a:endParaRPr>
          </a:p>
          <a:p>
            <a:pPr marL="0" indent="0">
              <a:buNone/>
            </a:pPr>
            <a:r>
              <a:rPr lang="en-US" sz="3900" dirty="0">
                <a:solidFill>
                  <a:schemeClr val="bg1"/>
                </a:solidFill>
                <a:latin typeface="+mj-lt"/>
              </a:rPr>
              <a:t>2. Why might those features be similar or different?</a:t>
            </a:r>
          </a:p>
        </p:txBody>
      </p:sp>
    </p:spTree>
    <p:extLst>
      <p:ext uri="{BB962C8B-B14F-4D97-AF65-F5344CB8AC3E}">
        <p14:creationId xmlns:p14="http://schemas.microsoft.com/office/powerpoint/2010/main" val="3152993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0C52-2FA7-6842-8498-8D81E21141A8}"/>
              </a:ext>
            </a:extLst>
          </p:cNvPr>
          <p:cNvSpPr>
            <a:spLocks noGrp="1"/>
          </p:cNvSpPr>
          <p:nvPr>
            <p:ph type="ctrTitle"/>
          </p:nvPr>
        </p:nvSpPr>
        <p:spPr>
          <a:xfrm>
            <a:off x="1524000" y="1122363"/>
            <a:ext cx="9144000" cy="977900"/>
          </a:xfrm>
          <a:solidFill>
            <a:schemeClr val="bg2"/>
          </a:solidFill>
          <a:ln w="28575">
            <a:solidFill>
              <a:srgbClr val="FF0000"/>
            </a:solidFill>
          </a:ln>
        </p:spPr>
        <p:txBody>
          <a:bodyPr>
            <a:normAutofit fontScale="90000"/>
          </a:bodyPr>
          <a:lstStyle/>
          <a:p>
            <a:r>
              <a:rPr lang="en-US" dirty="0"/>
              <a:t>QUESTION/ANSWER FORM</a:t>
            </a:r>
          </a:p>
        </p:txBody>
      </p:sp>
      <p:sp>
        <p:nvSpPr>
          <p:cNvPr id="3" name="Subtitle 2">
            <a:extLst>
              <a:ext uri="{FF2B5EF4-FFF2-40B4-BE49-F238E27FC236}">
                <a16:creationId xmlns:a16="http://schemas.microsoft.com/office/drawing/2014/main" id="{15B73733-201B-1A4B-9009-5F3165E05D7D}"/>
              </a:ext>
            </a:extLst>
          </p:cNvPr>
          <p:cNvSpPr>
            <a:spLocks noGrp="1"/>
          </p:cNvSpPr>
          <p:nvPr>
            <p:ph type="subTitle" idx="1"/>
          </p:nvPr>
        </p:nvSpPr>
        <p:spPr>
          <a:xfrm>
            <a:off x="1524000" y="2614613"/>
            <a:ext cx="9144000" cy="2643187"/>
          </a:xfrm>
          <a:ln w="19050">
            <a:solidFill>
              <a:srgbClr val="FF0000"/>
            </a:solidFill>
          </a:ln>
        </p:spPr>
        <p:txBody>
          <a:bodyPr>
            <a:normAutofit fontScale="92500"/>
          </a:bodyPr>
          <a:lstStyle/>
          <a:p>
            <a:r>
              <a:rPr lang="en-US" dirty="0"/>
              <a:t>USE AS MANY WORDS FROM THE QUESTION IN YOUR ANSWER.</a:t>
            </a:r>
          </a:p>
          <a:p>
            <a:endParaRPr lang="en-US" dirty="0"/>
          </a:p>
          <a:p>
            <a:r>
              <a:rPr lang="en-US" dirty="0"/>
              <a:t>EXAMPLE:      WHAT </a:t>
            </a:r>
            <a:r>
              <a:rPr lang="en-US" u="sng" dirty="0"/>
              <a:t>STATE</a:t>
            </a:r>
            <a:r>
              <a:rPr lang="en-US" dirty="0"/>
              <a:t> DO YOU </a:t>
            </a:r>
            <a:r>
              <a:rPr lang="en-US" u="sng" dirty="0"/>
              <a:t>LIVE IN</a:t>
            </a:r>
            <a:r>
              <a:rPr lang="en-US" dirty="0"/>
              <a:t>?</a:t>
            </a:r>
          </a:p>
          <a:p>
            <a:r>
              <a:rPr lang="en-US" sz="3200" dirty="0"/>
              <a:t>Q/A FORM: THE </a:t>
            </a:r>
            <a:r>
              <a:rPr lang="en-US" sz="3200" u="sng" dirty="0"/>
              <a:t>STATE</a:t>
            </a:r>
            <a:r>
              <a:rPr lang="en-US" sz="3200" dirty="0"/>
              <a:t> I </a:t>
            </a:r>
            <a:r>
              <a:rPr lang="en-US" sz="3200" u="sng" dirty="0"/>
              <a:t>LIVE IN </a:t>
            </a:r>
            <a:r>
              <a:rPr lang="en-US" sz="3200" dirty="0"/>
              <a:t>IS CALIFORNIA.</a:t>
            </a:r>
          </a:p>
        </p:txBody>
      </p:sp>
    </p:spTree>
    <p:extLst>
      <p:ext uri="{BB962C8B-B14F-4D97-AF65-F5344CB8AC3E}">
        <p14:creationId xmlns:p14="http://schemas.microsoft.com/office/powerpoint/2010/main" val="2041503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24725-815E-A64A-98BE-415ACDAFE174}"/>
              </a:ext>
            </a:extLst>
          </p:cNvPr>
          <p:cNvSpPr>
            <a:spLocks noGrp="1"/>
          </p:cNvSpPr>
          <p:nvPr>
            <p:ph type="title"/>
          </p:nvPr>
        </p:nvSpPr>
        <p:spPr>
          <a:xfrm>
            <a:off x="731520" y="158262"/>
            <a:ext cx="10668000" cy="1634073"/>
          </a:xfrm>
          <a:ln w="44450">
            <a:solidFill>
              <a:srgbClr val="FF0000"/>
            </a:solidFill>
          </a:ln>
        </p:spPr>
        <p:txBody>
          <a:bodyPr>
            <a:normAutofit fontScale="90000"/>
          </a:bodyPr>
          <a:lstStyle/>
          <a:p>
            <a:br>
              <a:rPr lang="en-US" dirty="0"/>
            </a:br>
            <a:r>
              <a:rPr lang="en-US" dirty="0"/>
              <a:t>A little help to get started:</a:t>
            </a:r>
            <a:br>
              <a:rPr lang="en-US" dirty="0"/>
            </a:br>
            <a:r>
              <a:rPr lang="en-US" sz="4000" dirty="0">
                <a:latin typeface="Abadi" panose="020B0604020104020204" pitchFamily="34" charset="0"/>
              </a:rPr>
              <a:t>Here’s how to turn the first question into Q/A Form: </a:t>
            </a:r>
            <a:br>
              <a:rPr lang="en-US" dirty="0">
                <a:latin typeface="Abadi" panose="020B0604020104020204" pitchFamily="34" charset="0"/>
              </a:rPr>
            </a:br>
            <a:endParaRPr lang="en-US" dirty="0"/>
          </a:p>
        </p:txBody>
      </p:sp>
      <p:sp>
        <p:nvSpPr>
          <p:cNvPr id="3" name="Content Placeholder 2">
            <a:extLst>
              <a:ext uri="{FF2B5EF4-FFF2-40B4-BE49-F238E27FC236}">
                <a16:creationId xmlns:a16="http://schemas.microsoft.com/office/drawing/2014/main" id="{DAADA03F-1AF9-7341-8235-FC4CA0F93BF8}"/>
              </a:ext>
            </a:extLst>
          </p:cNvPr>
          <p:cNvSpPr>
            <a:spLocks noGrp="1"/>
          </p:cNvSpPr>
          <p:nvPr>
            <p:ph idx="1"/>
          </p:nvPr>
        </p:nvSpPr>
        <p:spPr>
          <a:xfrm>
            <a:off x="731520" y="1843793"/>
            <a:ext cx="10668000" cy="4697314"/>
          </a:xfrm>
          <a:ln w="60325">
            <a:solidFill>
              <a:srgbClr val="FF0000"/>
            </a:solidFill>
          </a:ln>
        </p:spPr>
        <p:txBody>
          <a:bodyPr>
            <a:normAutofit fontScale="92500" lnSpcReduction="10000"/>
          </a:bodyPr>
          <a:lstStyle/>
          <a:p>
            <a:pPr marL="0" indent="0">
              <a:buNone/>
            </a:pPr>
            <a:r>
              <a:rPr lang="en-US" sz="3900" dirty="0">
                <a:solidFill>
                  <a:schemeClr val="tx1"/>
                </a:solidFill>
                <a:latin typeface="Abadi" panose="020B0604020104020204" pitchFamily="34" charset="0"/>
              </a:rPr>
              <a:t>1. What are some patterns you noticed? What features were similar? What features were different? </a:t>
            </a:r>
          </a:p>
          <a:p>
            <a:pPr marL="457200" lvl="1" indent="0">
              <a:buNone/>
            </a:pPr>
            <a:r>
              <a:rPr lang="en-US" sz="3900" dirty="0">
                <a:solidFill>
                  <a:schemeClr val="tx1"/>
                </a:solidFill>
                <a:latin typeface="Abadi" panose="020B0604020104020204" pitchFamily="34" charset="0"/>
              </a:rPr>
              <a:t>Q/A Form: </a:t>
            </a:r>
          </a:p>
          <a:p>
            <a:pPr marL="457200" lvl="1" indent="0">
              <a:buNone/>
            </a:pPr>
            <a:r>
              <a:rPr lang="en-US" sz="3900" dirty="0">
                <a:solidFill>
                  <a:schemeClr val="tx1"/>
                </a:solidFill>
                <a:latin typeface="Abadi" panose="020B0604020104020204" pitchFamily="34" charset="0"/>
              </a:rPr>
              <a:t>Some of the patterns I noticed were_____, and _____.  The features that were similar were____, and ___. The features that were different were ______, and _____. </a:t>
            </a:r>
          </a:p>
          <a:p>
            <a:pPr lvl="1"/>
            <a:endParaRPr lang="en-US" sz="3900" dirty="0">
              <a:solidFill>
                <a:srgbClr val="FF0000"/>
              </a:solidFill>
            </a:endParaRPr>
          </a:p>
          <a:p>
            <a:endParaRPr lang="en-US" dirty="0"/>
          </a:p>
        </p:txBody>
      </p:sp>
    </p:spTree>
    <p:extLst>
      <p:ext uri="{BB962C8B-B14F-4D97-AF65-F5344CB8AC3E}">
        <p14:creationId xmlns:p14="http://schemas.microsoft.com/office/powerpoint/2010/main" val="2532845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C6E0-71AF-6D49-B80A-356832A368A4}"/>
              </a:ext>
            </a:extLst>
          </p:cNvPr>
          <p:cNvSpPr>
            <a:spLocks noGrp="1"/>
          </p:cNvSpPr>
          <p:nvPr>
            <p:ph type="title"/>
          </p:nvPr>
        </p:nvSpPr>
        <p:spPr/>
        <p:txBody>
          <a:bodyPr/>
          <a:lstStyle/>
          <a:p>
            <a:r>
              <a:rPr lang="en-US" dirty="0">
                <a:solidFill>
                  <a:schemeClr val="bg1"/>
                </a:solidFill>
              </a:rPr>
              <a:t>REFLECTION QUESTION #3 AND #4</a:t>
            </a:r>
          </a:p>
        </p:txBody>
      </p:sp>
      <p:sp>
        <p:nvSpPr>
          <p:cNvPr id="3" name="Content Placeholder 2">
            <a:extLst>
              <a:ext uri="{FF2B5EF4-FFF2-40B4-BE49-F238E27FC236}">
                <a16:creationId xmlns:a16="http://schemas.microsoft.com/office/drawing/2014/main" id="{0E896864-ABDE-0E40-9639-5378E3160A35}"/>
              </a:ext>
            </a:extLst>
          </p:cNvPr>
          <p:cNvSpPr>
            <a:spLocks noGrp="1"/>
          </p:cNvSpPr>
          <p:nvPr>
            <p:ph idx="1"/>
          </p:nvPr>
        </p:nvSpPr>
        <p:spPr/>
        <p:txBody>
          <a:bodyPr>
            <a:normAutofit/>
          </a:bodyPr>
          <a:lstStyle/>
          <a:p>
            <a:r>
              <a:rPr lang="en-US" sz="2400" i="1" dirty="0">
                <a:solidFill>
                  <a:schemeClr val="bg1"/>
                </a:solidFill>
              </a:rPr>
              <a:t>NGSS CROSS-CUTTING CONCEPT: CAUSE AND EFFECT</a:t>
            </a:r>
          </a:p>
          <a:p>
            <a:pPr marL="0" indent="0">
              <a:buNone/>
            </a:pPr>
            <a:r>
              <a:rPr lang="en-US" sz="3200" dirty="0">
                <a:solidFill>
                  <a:schemeClr val="bg1"/>
                </a:solidFill>
              </a:rPr>
              <a:t>3. </a:t>
            </a:r>
            <a:r>
              <a:rPr lang="en-US" sz="3200" dirty="0">
                <a:solidFill>
                  <a:schemeClr val="bg1"/>
                </a:solidFill>
                <a:latin typeface="+mj-lt"/>
              </a:rPr>
              <a:t>Look back at your journal page and focus on the differences between the two subjects. What are some possible causes for the differences you observed? </a:t>
            </a:r>
          </a:p>
          <a:p>
            <a:pPr marL="0" indent="0">
              <a:buNone/>
            </a:pPr>
            <a:r>
              <a:rPr lang="en-US" sz="3200" dirty="0">
                <a:solidFill>
                  <a:schemeClr val="bg1"/>
                </a:solidFill>
                <a:latin typeface="+mj-lt"/>
              </a:rPr>
              <a:t>4. What might have caused any of the patterns you observed? </a:t>
            </a:r>
          </a:p>
        </p:txBody>
      </p:sp>
    </p:spTree>
    <p:extLst>
      <p:ext uri="{BB962C8B-B14F-4D97-AF65-F5344CB8AC3E}">
        <p14:creationId xmlns:p14="http://schemas.microsoft.com/office/powerpoint/2010/main" val="830693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9512-DD06-6944-B7EA-B807D29765FB}"/>
              </a:ext>
            </a:extLst>
          </p:cNvPr>
          <p:cNvSpPr>
            <a:spLocks noGrp="1"/>
          </p:cNvSpPr>
          <p:nvPr>
            <p:ph type="title"/>
          </p:nvPr>
        </p:nvSpPr>
        <p:spPr/>
        <p:txBody>
          <a:bodyPr/>
          <a:lstStyle/>
          <a:p>
            <a:pPr algn="ctr"/>
            <a:r>
              <a:rPr lang="en-US" sz="3600" dirty="0"/>
              <a:t>What do we mean by </a:t>
            </a:r>
            <a:br>
              <a:rPr lang="en-US" dirty="0"/>
            </a:br>
            <a:r>
              <a:rPr lang="en-US" b="1" dirty="0"/>
              <a:t>Compare and Contrast?</a:t>
            </a:r>
          </a:p>
        </p:txBody>
      </p:sp>
      <p:sp>
        <p:nvSpPr>
          <p:cNvPr id="3" name="Content Placeholder 2">
            <a:extLst>
              <a:ext uri="{FF2B5EF4-FFF2-40B4-BE49-F238E27FC236}">
                <a16:creationId xmlns:a16="http://schemas.microsoft.com/office/drawing/2014/main" id="{851AE384-BFB7-9240-B5BC-00E294AEA6C6}"/>
              </a:ext>
            </a:extLst>
          </p:cNvPr>
          <p:cNvSpPr>
            <a:spLocks noGrp="1"/>
          </p:cNvSpPr>
          <p:nvPr>
            <p:ph idx="1"/>
          </p:nvPr>
        </p:nvSpPr>
        <p:spPr/>
        <p:txBody>
          <a:bodyPr/>
          <a:lstStyle/>
          <a:p>
            <a:r>
              <a:rPr lang="en-US" b="1" dirty="0"/>
              <a:t>This is very important: </a:t>
            </a:r>
          </a:p>
          <a:p>
            <a:r>
              <a:rPr lang="en-US" dirty="0"/>
              <a:t>If you are asked to compare two things, you need to tell </a:t>
            </a:r>
          </a:p>
          <a:p>
            <a:pPr marL="0" indent="0">
              <a:buNone/>
            </a:pPr>
            <a:r>
              <a:rPr lang="en-US" b="1" dirty="0">
                <a:latin typeface="Abadi" panose="020B0604020104020204" pitchFamily="34" charset="0"/>
              </a:rPr>
              <a:t>	</a:t>
            </a:r>
            <a:r>
              <a:rPr lang="en-US" sz="3600" b="1" u="sng" dirty="0">
                <a:solidFill>
                  <a:srgbClr val="FF0000">
                    <a:alpha val="70000"/>
                  </a:srgbClr>
                </a:solidFill>
                <a:latin typeface="Abadi" panose="020B0604020104020204" pitchFamily="34" charset="0"/>
              </a:rPr>
              <a:t>HOW THEY ARE THE SAME.</a:t>
            </a:r>
          </a:p>
          <a:p>
            <a:r>
              <a:rPr lang="en-US" b="1" dirty="0"/>
              <a:t>If you are asked to contrast two things, you need to tell </a:t>
            </a:r>
          </a:p>
          <a:p>
            <a:pPr marL="0" indent="0">
              <a:buNone/>
            </a:pPr>
            <a:r>
              <a:rPr lang="en-US" b="1" dirty="0">
                <a:latin typeface="Abadi" panose="020B0604020104020204" pitchFamily="34" charset="0"/>
              </a:rPr>
              <a:t>	</a:t>
            </a:r>
            <a:r>
              <a:rPr lang="en-US" sz="3600" b="1" u="sng" dirty="0">
                <a:solidFill>
                  <a:srgbClr val="FF0000">
                    <a:alpha val="70000"/>
                  </a:srgbClr>
                </a:solidFill>
                <a:latin typeface="Abadi" panose="020B0604020104020204" pitchFamily="34" charset="0"/>
              </a:rPr>
              <a:t>HOW THEY ARE DIFFERENT.</a:t>
            </a:r>
          </a:p>
        </p:txBody>
      </p:sp>
    </p:spTree>
    <p:extLst>
      <p:ext uri="{BB962C8B-B14F-4D97-AF65-F5344CB8AC3E}">
        <p14:creationId xmlns:p14="http://schemas.microsoft.com/office/powerpoint/2010/main" val="83249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C6E0-71AF-6D49-B80A-356832A368A4}"/>
              </a:ext>
            </a:extLst>
          </p:cNvPr>
          <p:cNvSpPr>
            <a:spLocks noGrp="1"/>
          </p:cNvSpPr>
          <p:nvPr>
            <p:ph type="title"/>
          </p:nvPr>
        </p:nvSpPr>
        <p:spPr/>
        <p:txBody>
          <a:bodyPr/>
          <a:lstStyle/>
          <a:p>
            <a:r>
              <a:rPr lang="en-US" dirty="0">
                <a:solidFill>
                  <a:schemeClr val="bg1"/>
                </a:solidFill>
              </a:rPr>
              <a:t>REFLECTION QUESTION #5 AND #6</a:t>
            </a:r>
          </a:p>
        </p:txBody>
      </p:sp>
      <p:sp>
        <p:nvSpPr>
          <p:cNvPr id="3" name="Content Placeholder 2">
            <a:extLst>
              <a:ext uri="{FF2B5EF4-FFF2-40B4-BE49-F238E27FC236}">
                <a16:creationId xmlns:a16="http://schemas.microsoft.com/office/drawing/2014/main" id="{0E896864-ABDE-0E40-9639-5378E3160A35}"/>
              </a:ext>
            </a:extLst>
          </p:cNvPr>
          <p:cNvSpPr>
            <a:spLocks noGrp="1"/>
          </p:cNvSpPr>
          <p:nvPr>
            <p:ph idx="1"/>
          </p:nvPr>
        </p:nvSpPr>
        <p:spPr>
          <a:xfrm>
            <a:off x="545123" y="2286000"/>
            <a:ext cx="11306907" cy="3818083"/>
          </a:xfrm>
        </p:spPr>
        <p:txBody>
          <a:bodyPr>
            <a:normAutofit/>
          </a:bodyPr>
          <a:lstStyle/>
          <a:p>
            <a:r>
              <a:rPr lang="en-US" sz="2400" i="1" dirty="0">
                <a:solidFill>
                  <a:schemeClr val="bg1"/>
                </a:solidFill>
              </a:rPr>
              <a:t>NGSS CROSS-CUTTING CONCEPT: STRUCTURE AND FUNCTION</a:t>
            </a:r>
          </a:p>
          <a:p>
            <a:pPr marL="0" indent="0">
              <a:buNone/>
            </a:pPr>
            <a:r>
              <a:rPr lang="en-US" sz="3200" dirty="0">
                <a:solidFill>
                  <a:schemeClr val="bg1"/>
                </a:solidFill>
                <a:latin typeface="+mj-lt"/>
              </a:rPr>
              <a:t>5. What were some of the differences you observed? How were the structures (leaves, bark, branches, etc.,) different from one another?</a:t>
            </a:r>
          </a:p>
          <a:p>
            <a:pPr marL="0" indent="0">
              <a:buNone/>
            </a:pPr>
            <a:r>
              <a:rPr lang="en-US" sz="3200" dirty="0">
                <a:solidFill>
                  <a:schemeClr val="bg1"/>
                </a:solidFill>
                <a:latin typeface="+mj-lt"/>
              </a:rPr>
              <a:t>6. How might these structures function differently?</a:t>
            </a:r>
          </a:p>
        </p:txBody>
      </p:sp>
    </p:spTree>
    <p:extLst>
      <p:ext uri="{BB962C8B-B14F-4D97-AF65-F5344CB8AC3E}">
        <p14:creationId xmlns:p14="http://schemas.microsoft.com/office/powerpoint/2010/main" val="2464354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CD2D6-57AE-414D-BFD9-8B2D4747E69A}"/>
              </a:ext>
            </a:extLst>
          </p:cNvPr>
          <p:cNvSpPr>
            <a:spLocks noGrp="1"/>
          </p:cNvSpPr>
          <p:nvPr>
            <p:ph type="title"/>
          </p:nvPr>
        </p:nvSpPr>
        <p:spPr/>
        <p:txBody>
          <a:bodyPr/>
          <a:lstStyle/>
          <a:p>
            <a:r>
              <a:rPr lang="en-US" dirty="0"/>
              <a:t>Move your answers into a paragraph</a:t>
            </a:r>
          </a:p>
        </p:txBody>
      </p:sp>
      <p:sp>
        <p:nvSpPr>
          <p:cNvPr id="3" name="Content Placeholder 2">
            <a:extLst>
              <a:ext uri="{FF2B5EF4-FFF2-40B4-BE49-F238E27FC236}">
                <a16:creationId xmlns:a16="http://schemas.microsoft.com/office/drawing/2014/main" id="{B3F2FBFF-85BD-6548-92DB-7314E42DDD41}"/>
              </a:ext>
            </a:extLst>
          </p:cNvPr>
          <p:cNvSpPr>
            <a:spLocks noGrp="1"/>
          </p:cNvSpPr>
          <p:nvPr>
            <p:ph idx="1"/>
          </p:nvPr>
        </p:nvSpPr>
        <p:spPr/>
        <p:txBody>
          <a:bodyPr/>
          <a:lstStyle/>
          <a:p>
            <a:r>
              <a:rPr lang="en-US" dirty="0"/>
              <a:t>Number your answers in the order that makes sense.</a:t>
            </a:r>
          </a:p>
          <a:p>
            <a:r>
              <a:rPr lang="en-US" dirty="0"/>
              <a:t>Start with a topic sentence.</a:t>
            </a:r>
          </a:p>
          <a:p>
            <a:r>
              <a:rPr lang="en-US" dirty="0"/>
              <a:t>Finish with a ending sentence.</a:t>
            </a:r>
          </a:p>
          <a:p>
            <a:r>
              <a:rPr lang="en-US" dirty="0"/>
              <a:t>DON’T FORGET TO PROOFREAD YOUR PARAGRAPH.</a:t>
            </a:r>
          </a:p>
          <a:p>
            <a:pPr marL="0" indent="0">
              <a:buNone/>
            </a:pPr>
            <a:endParaRPr lang="en-US" dirty="0"/>
          </a:p>
          <a:p>
            <a:endParaRPr lang="en-US" dirty="0"/>
          </a:p>
        </p:txBody>
      </p:sp>
    </p:spTree>
    <p:extLst>
      <p:ext uri="{BB962C8B-B14F-4D97-AF65-F5344CB8AC3E}">
        <p14:creationId xmlns:p14="http://schemas.microsoft.com/office/powerpoint/2010/main" val="519272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1E5D-D22D-8243-A873-15F448C6C244}"/>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BYE FOR NOW. THANKS FOR JOINING ME.</a:t>
            </a:r>
          </a:p>
        </p:txBody>
      </p:sp>
      <p:pic>
        <p:nvPicPr>
          <p:cNvPr id="5" name="Content Placeholder 4" descr="A picture containing bed, indoor, photo, sign&#10;&#10;Description automatically generated">
            <a:extLst>
              <a:ext uri="{FF2B5EF4-FFF2-40B4-BE49-F238E27FC236}">
                <a16:creationId xmlns:a16="http://schemas.microsoft.com/office/drawing/2014/main" id="{0227D38E-AD48-B343-8176-4917B0985996}"/>
              </a:ext>
            </a:extLst>
          </p:cNvPr>
          <p:cNvPicPr>
            <a:picLocks noGrp="1" noChangeAspect="1"/>
          </p:cNvPicPr>
          <p:nvPr>
            <p:ph idx="1"/>
          </p:nvPr>
        </p:nvPicPr>
        <p:blipFill rotWithShape="1">
          <a:blip r:embed="rId2"/>
          <a:srcRect t="6770"/>
          <a:stretch/>
        </p:blipFill>
        <p:spPr>
          <a:xfrm>
            <a:off x="976251" y="942538"/>
            <a:ext cx="7163222" cy="4808332"/>
          </a:xfrm>
          <a:prstGeom prst="rect">
            <a:avLst/>
          </a:prstGeom>
          <a:effectLst/>
        </p:spPr>
      </p:pic>
    </p:spTree>
    <p:extLst>
      <p:ext uri="{BB962C8B-B14F-4D97-AF65-F5344CB8AC3E}">
        <p14:creationId xmlns:p14="http://schemas.microsoft.com/office/powerpoint/2010/main" val="3368760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10C0-FA23-5C42-98DF-D4111F2BC9A3}"/>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US" dirty="0"/>
              <a:t>This is so important we need to repeat it.</a:t>
            </a:r>
          </a:p>
        </p:txBody>
      </p:sp>
      <p:sp>
        <p:nvSpPr>
          <p:cNvPr id="3" name="Content Placeholder 2">
            <a:extLst>
              <a:ext uri="{FF2B5EF4-FFF2-40B4-BE49-F238E27FC236}">
                <a16:creationId xmlns:a16="http://schemas.microsoft.com/office/drawing/2014/main" id="{635BBBC2-BD82-534F-AA6A-F178C7D10544}"/>
              </a:ext>
            </a:extLst>
          </p:cNvPr>
          <p:cNvSpPr>
            <a:spLocks noGrp="1"/>
          </p:cNvSpPr>
          <p:nvPr>
            <p:ph idx="1"/>
          </p:nvPr>
        </p:nvSpPr>
        <p:spPr>
          <a:xfrm>
            <a:off x="762000" y="2529445"/>
            <a:ext cx="10668000" cy="3942607"/>
          </a:xfrm>
        </p:spPr>
        <p:style>
          <a:lnRef idx="2">
            <a:schemeClr val="dk1"/>
          </a:lnRef>
          <a:fillRef idx="1">
            <a:schemeClr val="lt1"/>
          </a:fillRef>
          <a:effectRef idx="0">
            <a:schemeClr val="dk1"/>
          </a:effectRef>
          <a:fontRef idx="minor">
            <a:schemeClr val="dk1"/>
          </a:fontRef>
        </p:style>
        <p:txBody>
          <a:bodyPr>
            <a:normAutofit/>
          </a:bodyPr>
          <a:lstStyle/>
          <a:p>
            <a:endParaRPr lang="en-US" sz="4000" dirty="0">
              <a:latin typeface="+mj-lt"/>
            </a:endParaRPr>
          </a:p>
          <a:p>
            <a:r>
              <a:rPr lang="en-US" sz="4000" dirty="0">
                <a:latin typeface="+mj-lt"/>
              </a:rPr>
              <a:t>Compare: Show how they are the same.</a:t>
            </a:r>
          </a:p>
          <a:p>
            <a:endParaRPr lang="en-US" sz="4000" dirty="0">
              <a:latin typeface="+mj-lt"/>
            </a:endParaRPr>
          </a:p>
          <a:p>
            <a:r>
              <a:rPr lang="en-US" sz="4000" dirty="0">
                <a:latin typeface="+mj-lt"/>
              </a:rPr>
              <a:t>Contrast: Show how they are different.</a:t>
            </a:r>
          </a:p>
        </p:txBody>
      </p:sp>
    </p:spTree>
    <p:extLst>
      <p:ext uri="{BB962C8B-B14F-4D97-AF65-F5344CB8AC3E}">
        <p14:creationId xmlns:p14="http://schemas.microsoft.com/office/powerpoint/2010/main" val="1050268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5" name="Freeform: Shape 14">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7" name="Rectangle 16">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15E4E"/>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Freeform: Shape 18">
            <a:extLst>
              <a:ext uri="{FF2B5EF4-FFF2-40B4-BE49-F238E27FC236}">
                <a16:creationId xmlns:a16="http://schemas.microsoft.com/office/drawing/2014/main" id="{4A8FDA66-67B4-4DBE-8354-C26F91ADB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3B2B1500-BB55-471C-8A9E-67288297E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9224"/>
            <a:ext cx="6305549" cy="6328777"/>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3045E22C-A99D-41BB-AF14-EF1B1E745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525"/>
            <a:ext cx="6130391" cy="672147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2" name="Title 1">
            <a:extLst>
              <a:ext uri="{FF2B5EF4-FFF2-40B4-BE49-F238E27FC236}">
                <a16:creationId xmlns:a16="http://schemas.microsoft.com/office/drawing/2014/main" id="{CC1BAF49-DF66-EB48-94DE-B5CF016A28A3}"/>
              </a:ext>
            </a:extLst>
          </p:cNvPr>
          <p:cNvSpPr>
            <a:spLocks noGrp="1"/>
          </p:cNvSpPr>
          <p:nvPr>
            <p:ph type="title"/>
          </p:nvPr>
        </p:nvSpPr>
        <p:spPr>
          <a:xfrm>
            <a:off x="762000" y="2299787"/>
            <a:ext cx="4572000" cy="2286000"/>
          </a:xfrm>
        </p:spPr>
        <p:txBody>
          <a:bodyPr vert="horz" lIns="91440" tIns="45720" rIns="91440" bIns="45720" rtlCol="0" anchor="b">
            <a:normAutofit/>
          </a:bodyPr>
          <a:lstStyle/>
          <a:p>
            <a:r>
              <a:rPr lang="en-US" kern="1200" dirty="0">
                <a:solidFill>
                  <a:schemeClr val="tx1"/>
                </a:solidFill>
                <a:latin typeface="+mj-lt"/>
                <a:ea typeface="+mj-ea"/>
                <a:cs typeface="+mj-cs"/>
              </a:rPr>
              <a:t>What tool helps you compare and contrast?</a:t>
            </a:r>
          </a:p>
        </p:txBody>
      </p:sp>
      <p:pic>
        <p:nvPicPr>
          <p:cNvPr id="6" name="Content Placeholder 5" descr="A picture containing device&#10;&#10;Description automatically generated">
            <a:extLst>
              <a:ext uri="{FF2B5EF4-FFF2-40B4-BE49-F238E27FC236}">
                <a16:creationId xmlns:a16="http://schemas.microsoft.com/office/drawing/2014/main" id="{566E22D8-4A5E-8B4B-B6DF-88A6CF98B469}"/>
              </a:ext>
            </a:extLst>
          </p:cNvPr>
          <p:cNvPicPr>
            <a:picLocks noGrp="1" noChangeAspect="1"/>
          </p:cNvPicPr>
          <p:nvPr>
            <p:ph idx="1"/>
          </p:nvPr>
        </p:nvPicPr>
        <p:blipFill>
          <a:blip r:embed="rId2"/>
          <a:stretch>
            <a:fillRect/>
          </a:stretch>
        </p:blipFill>
        <p:spPr>
          <a:xfrm>
            <a:off x="5521566" y="2039815"/>
            <a:ext cx="6377820" cy="4100026"/>
          </a:xfrm>
          <a:prstGeom prst="rect">
            <a:avLst/>
          </a:prstGeom>
        </p:spPr>
      </p:pic>
      <p:sp>
        <p:nvSpPr>
          <p:cNvPr id="7" name="TextBox 6">
            <a:extLst>
              <a:ext uri="{FF2B5EF4-FFF2-40B4-BE49-F238E27FC236}">
                <a16:creationId xmlns:a16="http://schemas.microsoft.com/office/drawing/2014/main" id="{8285C976-60FF-6744-9D69-F4C33A4B5FE7}"/>
              </a:ext>
            </a:extLst>
          </p:cNvPr>
          <p:cNvSpPr txBox="1"/>
          <p:nvPr/>
        </p:nvSpPr>
        <p:spPr>
          <a:xfrm>
            <a:off x="7069016" y="1405125"/>
            <a:ext cx="3886200" cy="584775"/>
          </a:xfrm>
          <a:prstGeom prst="rect">
            <a:avLst/>
          </a:prstGeom>
          <a:noFill/>
        </p:spPr>
        <p:txBody>
          <a:bodyPr wrap="square" rtlCol="0">
            <a:spAutoFit/>
          </a:bodyPr>
          <a:lstStyle/>
          <a:p>
            <a:r>
              <a:rPr lang="en-US" sz="3200" dirty="0">
                <a:solidFill>
                  <a:schemeClr val="bg1"/>
                </a:solidFill>
                <a:latin typeface="+mj-lt"/>
              </a:rPr>
              <a:t>VENN DIAGRAM</a:t>
            </a:r>
          </a:p>
        </p:txBody>
      </p:sp>
    </p:spTree>
    <p:extLst>
      <p:ext uri="{BB962C8B-B14F-4D97-AF65-F5344CB8AC3E}">
        <p14:creationId xmlns:p14="http://schemas.microsoft.com/office/powerpoint/2010/main" val="164756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3461-1E66-8F46-8D83-5B7593FF8077}"/>
              </a:ext>
            </a:extLst>
          </p:cNvPr>
          <p:cNvSpPr>
            <a:spLocks noGrp="1"/>
          </p:cNvSpPr>
          <p:nvPr>
            <p:ph type="title"/>
          </p:nvPr>
        </p:nvSpPr>
        <p:spPr/>
        <p:txBody>
          <a:bodyPr/>
          <a:lstStyle/>
          <a:p>
            <a:pPr algn="ctr"/>
            <a:r>
              <a:rPr lang="en-US" dirty="0">
                <a:solidFill>
                  <a:schemeClr val="bg1"/>
                </a:solidFill>
              </a:rPr>
              <a:t>MODEL LESSON</a:t>
            </a:r>
          </a:p>
        </p:txBody>
      </p:sp>
      <p:sp>
        <p:nvSpPr>
          <p:cNvPr id="3" name="Content Placeholder 2">
            <a:extLst>
              <a:ext uri="{FF2B5EF4-FFF2-40B4-BE49-F238E27FC236}">
                <a16:creationId xmlns:a16="http://schemas.microsoft.com/office/drawing/2014/main" id="{130A395C-0E3B-3B41-A981-35E461112E87}"/>
              </a:ext>
            </a:extLst>
          </p:cNvPr>
          <p:cNvSpPr>
            <a:spLocks noGrp="1"/>
          </p:cNvSpPr>
          <p:nvPr>
            <p:ph idx="1"/>
          </p:nvPr>
        </p:nvSpPr>
        <p:spPr>
          <a:xfrm>
            <a:off x="762000" y="2286000"/>
            <a:ext cx="10668000" cy="4062046"/>
          </a:xfrm>
        </p:spPr>
        <p:txBody>
          <a:bodyPr>
            <a:noAutofit/>
          </a:bodyPr>
          <a:lstStyle/>
          <a:p>
            <a:r>
              <a:rPr lang="en-US" sz="3200" dirty="0">
                <a:solidFill>
                  <a:schemeClr val="bg1">
                    <a:alpha val="70000"/>
                  </a:schemeClr>
                </a:solidFill>
                <a:latin typeface="+mj-lt"/>
              </a:rPr>
              <a:t>I’m going to show you how to do this journal entry. Then you will select your own subject, journal it, and send your finished journal entry to your teacher.</a:t>
            </a:r>
            <a:endParaRPr lang="en-US" sz="3200" dirty="0">
              <a:solidFill>
                <a:schemeClr val="bg1"/>
              </a:solidFill>
              <a:latin typeface="+mj-lt"/>
            </a:endParaRPr>
          </a:p>
          <a:p>
            <a:r>
              <a:rPr lang="en-US" sz="3200" dirty="0">
                <a:solidFill>
                  <a:schemeClr val="bg1">
                    <a:alpha val="70000"/>
                  </a:schemeClr>
                </a:solidFill>
                <a:latin typeface="+mj-lt"/>
              </a:rPr>
              <a:t>As in Lesson 3, you will answer some questions and turn them into a paragraph for your reflection. </a:t>
            </a:r>
          </a:p>
        </p:txBody>
      </p:sp>
    </p:spTree>
    <p:extLst>
      <p:ext uri="{BB962C8B-B14F-4D97-AF65-F5344CB8AC3E}">
        <p14:creationId xmlns:p14="http://schemas.microsoft.com/office/powerpoint/2010/main" val="1256300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D43F-DD42-F84D-B242-15BF3E7F79F6}"/>
              </a:ext>
            </a:extLst>
          </p:cNvPr>
          <p:cNvSpPr>
            <a:spLocks noGrp="1"/>
          </p:cNvSpPr>
          <p:nvPr>
            <p:ph type="title"/>
          </p:nvPr>
        </p:nvSpPr>
        <p:spPr/>
        <p:txBody>
          <a:bodyPr/>
          <a:lstStyle/>
          <a:p>
            <a:pPr algn="ctr"/>
            <a:r>
              <a:rPr lang="en-US" dirty="0">
                <a:solidFill>
                  <a:schemeClr val="bg1"/>
                </a:solidFill>
              </a:rPr>
              <a:t>Example journal</a:t>
            </a:r>
            <a:br>
              <a:rPr lang="en-US" dirty="0">
                <a:solidFill>
                  <a:schemeClr val="bg1"/>
                </a:solidFill>
              </a:rPr>
            </a:br>
            <a:r>
              <a:rPr lang="en-US" dirty="0">
                <a:solidFill>
                  <a:schemeClr val="bg1"/>
                </a:solidFill>
              </a:rPr>
              <a:t>My Mint Study</a:t>
            </a:r>
          </a:p>
        </p:txBody>
      </p:sp>
      <p:pic>
        <p:nvPicPr>
          <p:cNvPr id="5" name="Content Placeholder 4" descr="A close up of a garden&#10;&#10;Description automatically generated">
            <a:extLst>
              <a:ext uri="{FF2B5EF4-FFF2-40B4-BE49-F238E27FC236}">
                <a16:creationId xmlns:a16="http://schemas.microsoft.com/office/drawing/2014/main" id="{36B921F7-8EE3-5543-B849-F5E9D07F2BC4}"/>
              </a:ext>
            </a:extLst>
          </p:cNvPr>
          <p:cNvPicPr>
            <a:picLocks noGrp="1" noChangeAspect="1"/>
          </p:cNvPicPr>
          <p:nvPr>
            <p:ph idx="1"/>
          </p:nvPr>
        </p:nvPicPr>
        <p:blipFill>
          <a:blip r:embed="rId2"/>
          <a:stretch>
            <a:fillRect/>
          </a:stretch>
        </p:blipFill>
        <p:spPr>
          <a:xfrm rot="5400000">
            <a:off x="8087916" y="3041438"/>
            <a:ext cx="3819525" cy="2864643"/>
          </a:xfrm>
        </p:spPr>
      </p:pic>
      <p:pic>
        <p:nvPicPr>
          <p:cNvPr id="7" name="Picture 6" descr="A tree with green leaves&#10;&#10;Description automatically generated">
            <a:extLst>
              <a:ext uri="{FF2B5EF4-FFF2-40B4-BE49-F238E27FC236}">
                <a16:creationId xmlns:a16="http://schemas.microsoft.com/office/drawing/2014/main" id="{BE8197F5-1AC5-F747-A606-71408E383C31}"/>
              </a:ext>
            </a:extLst>
          </p:cNvPr>
          <p:cNvPicPr>
            <a:picLocks noChangeAspect="1"/>
          </p:cNvPicPr>
          <p:nvPr/>
        </p:nvPicPr>
        <p:blipFill>
          <a:blip r:embed="rId3"/>
          <a:stretch>
            <a:fillRect/>
          </a:stretch>
        </p:blipFill>
        <p:spPr>
          <a:xfrm rot="5400000">
            <a:off x="-190514" y="3065998"/>
            <a:ext cx="4016008" cy="3012006"/>
          </a:xfrm>
          <a:prstGeom prst="rect">
            <a:avLst/>
          </a:prstGeom>
        </p:spPr>
      </p:pic>
      <p:sp>
        <p:nvSpPr>
          <p:cNvPr id="8" name="TextBox 7">
            <a:extLst>
              <a:ext uri="{FF2B5EF4-FFF2-40B4-BE49-F238E27FC236}">
                <a16:creationId xmlns:a16="http://schemas.microsoft.com/office/drawing/2014/main" id="{7534BDEC-729B-E34B-88E0-A94520766336}"/>
              </a:ext>
            </a:extLst>
          </p:cNvPr>
          <p:cNvSpPr txBox="1"/>
          <p:nvPr/>
        </p:nvSpPr>
        <p:spPr>
          <a:xfrm>
            <a:off x="3475069" y="2765599"/>
            <a:ext cx="5241862" cy="3416320"/>
          </a:xfrm>
          <a:prstGeom prst="rect">
            <a:avLst/>
          </a:prstGeom>
          <a:noFill/>
        </p:spPr>
        <p:txBody>
          <a:bodyPr wrap="square" rtlCol="0">
            <a:spAutoFit/>
          </a:bodyPr>
          <a:lstStyle/>
          <a:p>
            <a:r>
              <a:rPr lang="en-US" sz="3600" dirty="0">
                <a:solidFill>
                  <a:schemeClr val="bg1"/>
                </a:solidFill>
                <a:latin typeface="Abadi" panose="020B0604020104020204" pitchFamily="34" charset="0"/>
              </a:rPr>
              <a:t>I have two different species of mint growing in the same place in my garden. I’m going to compare and contrast </a:t>
            </a:r>
          </a:p>
          <a:p>
            <a:r>
              <a:rPr lang="en-US" sz="3600" dirty="0">
                <a:solidFill>
                  <a:schemeClr val="bg1"/>
                </a:solidFill>
                <a:latin typeface="Abadi" panose="020B0604020104020204" pitchFamily="34" charset="0"/>
              </a:rPr>
              <a:t>the two mints.</a:t>
            </a:r>
            <a:endParaRPr lang="en-US" sz="3600" dirty="0">
              <a:latin typeface="Abadi" panose="020B0604020104020204" pitchFamily="34" charset="0"/>
            </a:endParaRPr>
          </a:p>
        </p:txBody>
      </p:sp>
    </p:spTree>
    <p:extLst>
      <p:ext uri="{BB962C8B-B14F-4D97-AF65-F5344CB8AC3E}">
        <p14:creationId xmlns:p14="http://schemas.microsoft.com/office/powerpoint/2010/main" val="3482568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D065C6D-EB42-400B-99C4-D0ACE936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3174" y="0"/>
            <a:ext cx="5578824" cy="6028256"/>
          </a:xfrm>
          <a:custGeom>
            <a:avLst/>
            <a:gdLst>
              <a:gd name="connsiteX0" fmla="*/ 1681218 w 5578824"/>
              <a:gd name="connsiteY0" fmla="*/ 0 h 6028256"/>
              <a:gd name="connsiteX1" fmla="*/ 5578824 w 5578824"/>
              <a:gd name="connsiteY1" fmla="*/ 0 h 6028256"/>
              <a:gd name="connsiteX2" fmla="*/ 5578824 w 5578824"/>
              <a:gd name="connsiteY2" fmla="*/ 5760161 h 6028256"/>
              <a:gd name="connsiteX3" fmla="*/ 5441231 w 5578824"/>
              <a:gd name="connsiteY3" fmla="*/ 5804042 h 6028256"/>
              <a:gd name="connsiteX4" fmla="*/ 4253224 w 5578824"/>
              <a:gd name="connsiteY4" fmla="*/ 5980388 h 6028256"/>
              <a:gd name="connsiteX5" fmla="*/ 837278 w 5578824"/>
              <a:gd name="connsiteY5" fmla="*/ 4877588 h 6028256"/>
              <a:gd name="connsiteX6" fmla="*/ 109626 w 5578824"/>
              <a:gd name="connsiteY6" fmla="*/ 3329255 h 6028256"/>
              <a:gd name="connsiteX7" fmla="*/ 156962 w 5578824"/>
              <a:gd name="connsiteY7" fmla="*/ 1773839 h 6028256"/>
              <a:gd name="connsiteX8" fmla="*/ 904890 w 5578824"/>
              <a:gd name="connsiteY8" fmla="*/ 738354 h 6028256"/>
              <a:gd name="connsiteX9" fmla="*/ 1304592 w 5578824"/>
              <a:gd name="connsiteY9" fmla="*/ 360545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FE1CEE16-E9D4-D347-93FA-73E2CDAB47A2}"/>
              </a:ext>
            </a:extLst>
          </p:cNvPr>
          <p:cNvSpPr>
            <a:spLocks noGrp="1"/>
          </p:cNvSpPr>
          <p:nvPr>
            <p:ph idx="1"/>
          </p:nvPr>
        </p:nvSpPr>
        <p:spPr>
          <a:xfrm>
            <a:off x="762000" y="2286000"/>
            <a:ext cx="5334000" cy="3810001"/>
          </a:xfrm>
        </p:spPr>
        <p:txBody>
          <a:bodyPr>
            <a:normAutofit fontScale="92500"/>
          </a:bodyPr>
          <a:lstStyle/>
          <a:p>
            <a:r>
              <a:rPr lang="en-US" sz="3600" dirty="0">
                <a:latin typeface="+mj-lt"/>
              </a:rPr>
              <a:t>Drawing strategy: If your subject is small enough and is flat, trace it.</a:t>
            </a:r>
          </a:p>
          <a:p>
            <a:r>
              <a:rPr lang="en-US" sz="3600" dirty="0">
                <a:latin typeface="+mj-lt"/>
              </a:rPr>
              <a:t>Place you Venn Diagram on your page.</a:t>
            </a:r>
          </a:p>
          <a:p>
            <a:endParaRPr lang="en-US" sz="2400" dirty="0"/>
          </a:p>
        </p:txBody>
      </p:sp>
      <p:sp>
        <p:nvSpPr>
          <p:cNvPr id="2" name="Title 1">
            <a:extLst>
              <a:ext uri="{FF2B5EF4-FFF2-40B4-BE49-F238E27FC236}">
                <a16:creationId xmlns:a16="http://schemas.microsoft.com/office/drawing/2014/main" id="{5E8C4715-6400-A34F-88D7-B2347BFB0D5C}"/>
              </a:ext>
            </a:extLst>
          </p:cNvPr>
          <p:cNvSpPr>
            <a:spLocks noGrp="1"/>
          </p:cNvSpPr>
          <p:nvPr>
            <p:ph type="title"/>
          </p:nvPr>
        </p:nvSpPr>
        <p:spPr>
          <a:xfrm>
            <a:off x="762000" y="762000"/>
            <a:ext cx="5334000" cy="1524000"/>
          </a:xfrm>
        </p:spPr>
        <p:txBody>
          <a:bodyPr>
            <a:normAutofit/>
          </a:bodyPr>
          <a:lstStyle/>
          <a:p>
            <a:r>
              <a:rPr lang="en-US" sz="3200" dirty="0"/>
              <a:t>Head your journal with your Metadata</a:t>
            </a:r>
          </a:p>
        </p:txBody>
      </p:sp>
      <p:pic>
        <p:nvPicPr>
          <p:cNvPr id="7" name="Picture 6" descr="A close up of text on a whiteboard&#10;&#10;Description automatically generated">
            <a:extLst>
              <a:ext uri="{FF2B5EF4-FFF2-40B4-BE49-F238E27FC236}">
                <a16:creationId xmlns:a16="http://schemas.microsoft.com/office/drawing/2014/main" id="{C9BA3119-E29F-104E-80AE-0022A7ACFCE0}"/>
              </a:ext>
            </a:extLst>
          </p:cNvPr>
          <p:cNvPicPr>
            <a:picLocks noChangeAspect="1"/>
          </p:cNvPicPr>
          <p:nvPr/>
        </p:nvPicPr>
        <p:blipFill>
          <a:blip r:embed="rId2"/>
          <a:stretch>
            <a:fillRect/>
          </a:stretch>
        </p:blipFill>
        <p:spPr>
          <a:xfrm>
            <a:off x="6811955" y="0"/>
            <a:ext cx="5505334" cy="6858000"/>
          </a:xfrm>
          <a:prstGeom prst="rect">
            <a:avLst/>
          </a:prstGeom>
        </p:spPr>
      </p:pic>
    </p:spTree>
    <p:extLst>
      <p:ext uri="{BB962C8B-B14F-4D97-AF65-F5344CB8AC3E}">
        <p14:creationId xmlns:p14="http://schemas.microsoft.com/office/powerpoint/2010/main" val="31445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BF27-355A-E942-BF6F-774E96E2B9AD}"/>
              </a:ext>
            </a:extLst>
          </p:cNvPr>
          <p:cNvSpPr>
            <a:spLocks noGrp="1"/>
          </p:cNvSpPr>
          <p:nvPr>
            <p:ph type="title"/>
          </p:nvPr>
        </p:nvSpPr>
        <p:spPr/>
        <p:txBody>
          <a:bodyPr/>
          <a:lstStyle/>
          <a:p>
            <a:r>
              <a:rPr lang="en-US" dirty="0">
                <a:solidFill>
                  <a:schemeClr val="bg1"/>
                </a:solidFill>
              </a:rPr>
              <a:t>I NOTICE, I WONDER, THIS REMINDS ME OF…</a:t>
            </a:r>
          </a:p>
        </p:txBody>
      </p:sp>
      <p:sp>
        <p:nvSpPr>
          <p:cNvPr id="3" name="Content Placeholder 2">
            <a:extLst>
              <a:ext uri="{FF2B5EF4-FFF2-40B4-BE49-F238E27FC236}">
                <a16:creationId xmlns:a16="http://schemas.microsoft.com/office/drawing/2014/main" id="{C81730F0-A49F-B546-86D6-E456CCEFF187}"/>
              </a:ext>
            </a:extLst>
          </p:cNvPr>
          <p:cNvSpPr>
            <a:spLocks noGrp="1"/>
          </p:cNvSpPr>
          <p:nvPr>
            <p:ph idx="1"/>
          </p:nvPr>
        </p:nvSpPr>
        <p:spPr/>
        <p:txBody>
          <a:bodyPr/>
          <a:lstStyle/>
          <a:p>
            <a:r>
              <a:rPr lang="en-US" dirty="0">
                <a:solidFill>
                  <a:schemeClr val="bg1"/>
                </a:solidFill>
              </a:rPr>
              <a:t>SELF TALK (I NOTICE, I WONDER, THIS REMINDS ME OF…)</a:t>
            </a:r>
          </a:p>
          <a:p>
            <a:r>
              <a:rPr lang="en-US" dirty="0">
                <a:solidFill>
                  <a:schemeClr val="bg1"/>
                </a:solidFill>
              </a:rPr>
              <a:t>WRITE YOUR OBSERVATIONS AND DESCRIPTIONS, FILL IN YOUR VENN DIAGRAM AS YOU GO.</a:t>
            </a:r>
          </a:p>
          <a:p>
            <a:r>
              <a:rPr lang="en-US" dirty="0">
                <a:solidFill>
                  <a:schemeClr val="bg1"/>
                </a:solidFill>
              </a:rPr>
              <a:t>DRAW YOUR TWO SUBJECTS, DO YOUR METRICS (123) AND CONTINUE ADDING TO YOUR VENN DIAGRAM AND “I NOTICE, I WONDER, THIS REMINDS ME OF…”</a:t>
            </a:r>
          </a:p>
          <a:p>
            <a:endParaRPr lang="en-US" dirty="0">
              <a:solidFill>
                <a:schemeClr val="bg1"/>
              </a:solidFill>
            </a:endParaRPr>
          </a:p>
        </p:txBody>
      </p:sp>
    </p:spTree>
    <p:extLst>
      <p:ext uri="{BB962C8B-B14F-4D97-AF65-F5344CB8AC3E}">
        <p14:creationId xmlns:p14="http://schemas.microsoft.com/office/powerpoint/2010/main" val="479217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EABD-F952-4745-9DC7-40785F7BD04E}"/>
              </a:ext>
            </a:extLst>
          </p:cNvPr>
          <p:cNvSpPr>
            <a:spLocks noGrp="1"/>
          </p:cNvSpPr>
          <p:nvPr>
            <p:ph type="title"/>
          </p:nvPr>
        </p:nvSpPr>
        <p:spPr>
          <a:xfrm>
            <a:off x="762000" y="369985"/>
            <a:ext cx="10668000" cy="767862"/>
          </a:xfrm>
        </p:spPr>
        <p:txBody>
          <a:bodyPr/>
          <a:lstStyle/>
          <a:p>
            <a:pPr algn="ctr"/>
            <a:r>
              <a:rPr lang="en-US" dirty="0"/>
              <a:t>USE YOUR TOOLS</a:t>
            </a:r>
          </a:p>
        </p:txBody>
      </p:sp>
      <p:sp>
        <p:nvSpPr>
          <p:cNvPr id="3" name="Content Placeholder 2">
            <a:extLst>
              <a:ext uri="{FF2B5EF4-FFF2-40B4-BE49-F238E27FC236}">
                <a16:creationId xmlns:a16="http://schemas.microsoft.com/office/drawing/2014/main" id="{8D3F36F8-8EAF-2444-8B18-783497931489}"/>
              </a:ext>
            </a:extLst>
          </p:cNvPr>
          <p:cNvSpPr>
            <a:spLocks noGrp="1"/>
          </p:cNvSpPr>
          <p:nvPr>
            <p:ph idx="1"/>
          </p:nvPr>
        </p:nvSpPr>
        <p:spPr>
          <a:xfrm>
            <a:off x="762000" y="1389186"/>
            <a:ext cx="10668000" cy="4714898"/>
          </a:xfrm>
        </p:spPr>
        <p:txBody>
          <a:bodyPr>
            <a:normAutofit/>
          </a:bodyPr>
          <a:lstStyle/>
          <a:p>
            <a:r>
              <a:rPr lang="en-US" sz="3600" dirty="0">
                <a:solidFill>
                  <a:schemeClr val="tx1"/>
                </a:solidFill>
                <a:latin typeface="+mj-lt"/>
              </a:rPr>
              <a:t>123: USE A RULER OR TAPE MEASURE TO MEASURE YOUR SUBJECT</a:t>
            </a:r>
          </a:p>
        </p:txBody>
      </p:sp>
      <p:pic>
        <p:nvPicPr>
          <p:cNvPr id="5" name="Picture 4" descr="A picture containing measure, object&#10;&#10;Description automatically generated">
            <a:extLst>
              <a:ext uri="{FF2B5EF4-FFF2-40B4-BE49-F238E27FC236}">
                <a16:creationId xmlns:a16="http://schemas.microsoft.com/office/drawing/2014/main" id="{9E7802A1-81C8-3347-AF67-793D90E954E7}"/>
              </a:ext>
            </a:extLst>
          </p:cNvPr>
          <p:cNvPicPr>
            <a:picLocks noChangeAspect="1"/>
          </p:cNvPicPr>
          <p:nvPr/>
        </p:nvPicPr>
        <p:blipFill>
          <a:blip r:embed="rId2"/>
          <a:stretch>
            <a:fillRect/>
          </a:stretch>
        </p:blipFill>
        <p:spPr>
          <a:xfrm rot="5400000">
            <a:off x="7614735" y="2871916"/>
            <a:ext cx="4555525" cy="3416644"/>
          </a:xfrm>
          <a:prstGeom prst="rect">
            <a:avLst/>
          </a:prstGeom>
        </p:spPr>
      </p:pic>
      <p:pic>
        <p:nvPicPr>
          <p:cNvPr id="7" name="Picture 6" descr="A close up of a green leaf&#10;&#10;Description automatically generated">
            <a:extLst>
              <a:ext uri="{FF2B5EF4-FFF2-40B4-BE49-F238E27FC236}">
                <a16:creationId xmlns:a16="http://schemas.microsoft.com/office/drawing/2014/main" id="{52C52608-707E-2247-93D3-D77E1D6FE327}"/>
              </a:ext>
            </a:extLst>
          </p:cNvPr>
          <p:cNvPicPr>
            <a:picLocks noChangeAspect="1"/>
          </p:cNvPicPr>
          <p:nvPr/>
        </p:nvPicPr>
        <p:blipFill>
          <a:blip r:embed="rId3"/>
          <a:stretch>
            <a:fillRect/>
          </a:stretch>
        </p:blipFill>
        <p:spPr>
          <a:xfrm rot="5400000">
            <a:off x="3555022" y="3477362"/>
            <a:ext cx="3622428" cy="2716821"/>
          </a:xfrm>
          <a:prstGeom prst="rect">
            <a:avLst/>
          </a:prstGeom>
        </p:spPr>
      </p:pic>
    </p:spTree>
    <p:extLst>
      <p:ext uri="{BB962C8B-B14F-4D97-AF65-F5344CB8AC3E}">
        <p14:creationId xmlns:p14="http://schemas.microsoft.com/office/powerpoint/2010/main" val="759769595"/>
      </p:ext>
    </p:extLst>
  </p:cSld>
  <p:clrMapOvr>
    <a:masterClrMapping/>
  </p:clrMapOvr>
</p:sld>
</file>

<file path=ppt/theme/theme1.xml><?xml version="1.0" encoding="utf-8"?>
<a:theme xmlns:a="http://schemas.openxmlformats.org/drawingml/2006/main" name="PebbleVTI">
  <a:themeElements>
    <a:clrScheme name="AnalogousFromLightSeedRightStep">
      <a:dk1>
        <a:srgbClr val="000000"/>
      </a:dk1>
      <a:lt1>
        <a:srgbClr val="FFFFFF"/>
      </a:lt1>
      <a:dk2>
        <a:srgbClr val="383A21"/>
      </a:dk2>
      <a:lt2>
        <a:srgbClr val="E2E7E8"/>
      </a:lt2>
      <a:accent1>
        <a:srgbClr val="DD8E79"/>
      </a:accent1>
      <a:accent2>
        <a:srgbClr val="C99C4F"/>
      </a:accent2>
      <a:accent3>
        <a:srgbClr val="A3A65E"/>
      </a:accent3>
      <a:accent4>
        <a:srgbClr val="84B150"/>
      </a:accent4>
      <a:accent5>
        <a:srgbClr val="63B658"/>
      </a:accent5>
      <a:accent6>
        <a:srgbClr val="52B570"/>
      </a:accent6>
      <a:hlink>
        <a:srgbClr val="5C8B98"/>
      </a:hlink>
      <a:folHlink>
        <a:srgbClr val="828282"/>
      </a:folHlink>
    </a:clrScheme>
    <a:fontScheme name="Custom 4">
      <a:majorFont>
        <a:latin typeface="Sitka Subheading"/>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otalTime>97</TotalTime>
  <Words>897</Words>
  <Application>Microsoft Macintosh PowerPoint</Application>
  <PresentationFormat>Widescreen</PresentationFormat>
  <Paragraphs>90</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Abadi</vt:lpstr>
      <vt:lpstr>Arial</vt:lpstr>
      <vt:lpstr>Avenir Next LT Pro</vt:lpstr>
      <vt:lpstr>Avenir Next LT Pro Light</vt:lpstr>
      <vt:lpstr>Sitka Subheading</vt:lpstr>
      <vt:lpstr>PebbleVTI</vt:lpstr>
      <vt:lpstr>Lesson 4 Compare and Contrast</vt:lpstr>
      <vt:lpstr>What do we mean by  Compare and Contrast?</vt:lpstr>
      <vt:lpstr>This is so important we need to repeat it.</vt:lpstr>
      <vt:lpstr>What tool helps you compare and contrast?</vt:lpstr>
      <vt:lpstr>MODEL LESSON</vt:lpstr>
      <vt:lpstr>Example journal My Mint Study</vt:lpstr>
      <vt:lpstr>Head your journal with your Metadata</vt:lpstr>
      <vt:lpstr>I NOTICE, I WONDER, THIS REMINDS ME OF…</vt:lpstr>
      <vt:lpstr>USE YOUR TOOLS</vt:lpstr>
      <vt:lpstr>USE YOUR HAND LENS OR MAGNIFYING GLASS TO STUDY YOUR SUBJECTS CLOSE UP.   BRING THE LENS UP TO YOUR EYE (LIKE GLASSES) THEN BRING YOUR SUBJECT UP TO THE LENS UNTIL IT’S FOCUSED. </vt:lpstr>
      <vt:lpstr>I notice small hairs all along the veins of the underside of the leaf</vt:lpstr>
      <vt:lpstr>Add color to your drawings</vt:lpstr>
      <vt:lpstr>YOU’RE READY TO DO YOUR OWN COMPARE/CONTRAST STUDY</vt:lpstr>
      <vt:lpstr>Welcome Back. Let’s do our Reflection</vt:lpstr>
      <vt:lpstr>REFLECTION</vt:lpstr>
      <vt:lpstr>REFLECTION QUESTION #1 AND #2</vt:lpstr>
      <vt:lpstr>QUESTION/ANSWER FORM</vt:lpstr>
      <vt:lpstr> A little help to get started: Here’s how to turn the first question into Q/A Form:  </vt:lpstr>
      <vt:lpstr>REFLECTION QUESTION #3 AND #4</vt:lpstr>
      <vt:lpstr>REFLECTION QUESTION #5 AND #6</vt:lpstr>
      <vt:lpstr>Move your answers into a paragraph</vt:lpstr>
      <vt:lpstr>BYE FOR NOW. THANKS FOR JOINING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4 Compare and Contrast</dc:title>
  <dc:creator>Paula Harvey</dc:creator>
  <cp:lastModifiedBy>Paula Harvey</cp:lastModifiedBy>
  <cp:revision>15</cp:revision>
  <dcterms:created xsi:type="dcterms:W3CDTF">2020-08-30T23:45:27Z</dcterms:created>
  <dcterms:modified xsi:type="dcterms:W3CDTF">2020-08-31T21:08:02Z</dcterms:modified>
</cp:coreProperties>
</file>