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69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19"/>
    <p:restoredTop sz="93598"/>
  </p:normalViewPr>
  <p:slideViewPr>
    <p:cSldViewPr snapToGrid="0" snapToObjects="1">
      <p:cViewPr varScale="1">
        <p:scale>
          <a:sx n="106" d="100"/>
          <a:sy n="106" d="100"/>
        </p:scale>
        <p:origin x="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D5C54-C1F6-3345-8EF5-1D053673EE3A}" type="datetimeFigureOut">
              <a:rPr lang="en-US" smtClean="0"/>
              <a:t>11/4/20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CB8B6-A9C5-5342-A18D-582FD6A9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3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CB8B6-A9C5-5342-A18D-582FD6A9F7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22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CB8B6-A9C5-5342-A18D-582FD6A9F7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0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691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2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8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3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7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14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63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1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93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17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64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11/4/20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90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fauna-animals/birds/swans-pictures/tundra-swan/tundra-swans-in-a-lake-with-mt-shasta-in-the-background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fauna-animals/birds/swans-pictures/tundra-swan/tundra-swans-in-a-lake-with-mt-shasta-in-the-background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fauna-animals/birds/swans-pictures/tundra-swan/tundra-swans-in-a-lake-with-mt-shasta-in-the-background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fauna-animals/birds/swans-pictures/tundra-swan/tundra-swans-in-a-lake-with-mt-shasta-in-the-background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nio.com/fauna-animals/birds/swans-pictures/tundra-swan/tundra-swans-in-a-lake-with-mt-shasta-in-the-backgroun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199533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nature-landscapes/mountain/summer-landscape-in-mountain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other-landscapes/beautiful-scenic-seaside-landscape.jpg.php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other-landscapes/scenic-mountain-landscape.jpg.php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629725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other-landscapes/Serene-landscape-of-mountains-and-lake-and-sky.jpg.php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united-states/north-dakota/theodore-roosevelt-national-park/north-dakota-theodore-roosevelt-national-park-landscapes-of-grasslands-and-hills.jpg.php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Europe_valley_by_Iakov_Kalinin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A017D350-3555-45F0-8FAE-22FA61A00B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279"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A7B28A-56E6-40AC-BFEB-4CC5F2F13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62038"/>
            <a:ext cx="12192001" cy="4733924"/>
          </a:xfrm>
          <a:prstGeom prst="rect">
            <a:avLst/>
          </a:prstGeom>
          <a:gradFill flip="none" rotWithShape="1">
            <a:gsLst>
              <a:gs pos="41000">
                <a:srgbClr val="000000">
                  <a:alpha val="30000"/>
                </a:srgbClr>
              </a:gs>
              <a:gs pos="60000">
                <a:srgbClr val="000000">
                  <a:alpha val="3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BA4E65-33F2-9C4A-BB03-8C6B7DDB2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761" y="1106580"/>
            <a:ext cx="11187952" cy="1985963"/>
          </a:xfrm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FFFFFF"/>
                </a:solidFill>
              </a:rPr>
              <a:t>LESSON 1-6 BENCHMARK</a:t>
            </a:r>
            <a:br>
              <a:rPr lang="en-US" sz="8000" dirty="0">
                <a:solidFill>
                  <a:srgbClr val="FFFFFF"/>
                </a:solidFill>
              </a:rPr>
            </a:br>
            <a:r>
              <a:rPr lang="en-US" sz="8000" dirty="0">
                <a:solidFill>
                  <a:srgbClr val="FFFFFF"/>
                </a:solidFill>
              </a:rPr>
              <a:t>Show what you know!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981864-A970-CF4A-88C8-98E562AAA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1976" y="3348036"/>
            <a:ext cx="10219765" cy="1985963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Free Choice</a:t>
            </a:r>
          </a:p>
          <a:p>
            <a:endParaRPr lang="en-US" sz="4000" dirty="0">
              <a:solidFill>
                <a:srgbClr val="FFFFFF"/>
              </a:solidFill>
            </a:endParaRPr>
          </a:p>
          <a:p>
            <a:r>
              <a:rPr lang="en-US" sz="3200" dirty="0">
                <a:solidFill>
                  <a:srgbClr val="FFFFFF"/>
                </a:solidFill>
              </a:rPr>
              <a:t>Choose Your NGSS Cross-Cutting Concepts and Journaling Strategies for Your Next Journal Entry</a:t>
            </a:r>
          </a:p>
        </p:txBody>
      </p:sp>
    </p:spTree>
    <p:extLst>
      <p:ext uri="{BB962C8B-B14F-4D97-AF65-F5344CB8AC3E}">
        <p14:creationId xmlns:p14="http://schemas.microsoft.com/office/powerpoint/2010/main" val="118393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mountain, outdoor, water&#10;&#10;Description automatically generated">
            <a:extLst>
              <a:ext uri="{FF2B5EF4-FFF2-40B4-BE49-F238E27FC236}">
                <a16:creationId xmlns:a16="http://schemas.microsoft.com/office/drawing/2014/main" id="{527B22D8-4164-EB44-8D02-248ACE3E29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C19C7D-E1AA-5C48-AA39-811D89227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529" y="130175"/>
            <a:ext cx="9144000" cy="126364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YOUR 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6DF4B-4319-5C4B-A6B6-C6303EA36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06" y="860612"/>
            <a:ext cx="11636188" cy="57194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Create a journal entry on </a:t>
            </a:r>
            <a:r>
              <a:rPr lang="en-US" b="1" dirty="0">
                <a:solidFill>
                  <a:schemeClr val="bg1"/>
                </a:solidFill>
              </a:rPr>
              <a:t>anything</a:t>
            </a:r>
            <a:r>
              <a:rPr lang="en-US" dirty="0">
                <a:solidFill>
                  <a:schemeClr val="bg1"/>
                </a:solidFill>
              </a:rPr>
              <a:t> you’re interested in studying.  Use </a:t>
            </a:r>
            <a:r>
              <a:rPr lang="en-US" b="1" u="sng" dirty="0">
                <a:solidFill>
                  <a:schemeClr val="bg1"/>
                </a:solidFill>
              </a:rPr>
              <a:t>TWO pages </a:t>
            </a:r>
            <a:r>
              <a:rPr lang="en-US" dirty="0">
                <a:solidFill>
                  <a:schemeClr val="bg1"/>
                </a:solidFill>
              </a:rPr>
              <a:t> to complete this journal entry.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Include ALL the basics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Metadata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ABC, 123,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Include </a:t>
            </a:r>
            <a:r>
              <a:rPr lang="en-US" b="1" u="sng" dirty="0">
                <a:solidFill>
                  <a:schemeClr val="bg1"/>
                </a:solidFill>
              </a:rPr>
              <a:t>at least </a:t>
            </a:r>
            <a:r>
              <a:rPr lang="en-US" dirty="0">
                <a:solidFill>
                  <a:schemeClr val="bg1"/>
                </a:solidFill>
              </a:rPr>
              <a:t>one strategy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zoom in/zoom out,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compare/contrast, </a:t>
            </a:r>
          </a:p>
          <a:p>
            <a:pPr marL="514350" indent="-514350">
              <a:buFont typeface="+mj-lt"/>
              <a:buAutoNum type="arabicPeriod"/>
            </a:pPr>
            <a:r>
              <a:rPr lang="en-US" u="sng" dirty="0">
                <a:solidFill>
                  <a:schemeClr val="bg1"/>
                </a:solidFill>
              </a:rPr>
              <a:t>And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u="sng" dirty="0">
                <a:solidFill>
                  <a:schemeClr val="bg1"/>
                </a:solidFill>
              </a:rPr>
              <a:t>at least </a:t>
            </a:r>
            <a:r>
              <a:rPr lang="en-US" dirty="0">
                <a:solidFill>
                  <a:schemeClr val="bg1"/>
                </a:solidFill>
              </a:rPr>
              <a:t>one NGSS Cross-Cutting Concept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Patterns,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Cause &amp; Effect,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Systems &amp; System Models,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Structure &amp; Function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A3B9709-F411-8D49-9E0A-E92A0D1EC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059" y="2510116"/>
            <a:ext cx="551330" cy="5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22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mountain, outdoor, water&#10;&#10;Description automatically generated">
            <a:extLst>
              <a:ext uri="{FF2B5EF4-FFF2-40B4-BE49-F238E27FC236}">
                <a16:creationId xmlns:a16="http://schemas.microsoft.com/office/drawing/2014/main" id="{D6507460-6229-6445-859E-CBAA8B9935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D5FB49-3789-A14F-A2E5-180AC87DC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953" y="304800"/>
            <a:ext cx="9144000" cy="126364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PLAN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D910D-9D52-5E4C-9850-464098B28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30661"/>
            <a:ext cx="5034323" cy="25667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Once you have selected the subject or subjects you’ll be journaling, take the time to plan the layout of your journal pages before </a:t>
            </a:r>
            <a:r>
              <a:rPr lang="en-US">
                <a:solidFill>
                  <a:schemeClr val="bg1"/>
                </a:solidFill>
              </a:rPr>
              <a:t>you begin.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08CF68A2-BFA7-CE4D-8E16-85B3CFC78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323" y="2054114"/>
            <a:ext cx="6558963" cy="431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80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mountain, outdoor, water&#10;&#10;Description automatically generated">
            <a:extLst>
              <a:ext uri="{FF2B5EF4-FFF2-40B4-BE49-F238E27FC236}">
                <a16:creationId xmlns:a16="http://schemas.microsoft.com/office/drawing/2014/main" id="{527B22D8-4164-EB44-8D02-248ACE3E29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C19C7D-E1AA-5C48-AA39-811D89227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529" y="130175"/>
            <a:ext cx="9144000" cy="126364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Additional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6DF4B-4319-5C4B-A6B6-C6303EA36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06" y="1393824"/>
            <a:ext cx="11636188" cy="484872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Once you have finished your journal entry in the field, return to your computer and do a little additional research about your subject.</a:t>
            </a:r>
          </a:p>
          <a:p>
            <a:r>
              <a:rPr lang="en-US" dirty="0">
                <a:solidFill>
                  <a:schemeClr val="bg1"/>
                </a:solidFill>
              </a:rPr>
              <a:t>Remember to evaluate your sources. Anyone can post to the internet, but that doesn’t make the information correct.</a:t>
            </a:r>
          </a:p>
          <a:p>
            <a:r>
              <a:rPr lang="en-US" dirty="0">
                <a:solidFill>
                  <a:schemeClr val="bg1"/>
                </a:solidFill>
              </a:rPr>
              <a:t>When researching scientific information, the best sites are educational institutions or non-profit environmental organizations.</a:t>
            </a:r>
          </a:p>
          <a:p>
            <a:r>
              <a:rPr lang="en-US" dirty="0">
                <a:solidFill>
                  <a:schemeClr val="bg1"/>
                </a:solidFill>
              </a:rPr>
              <a:t>Web addresses that end in .</a:t>
            </a:r>
            <a:r>
              <a:rPr lang="en-US" b="1" dirty="0" err="1">
                <a:solidFill>
                  <a:schemeClr val="bg1"/>
                </a:solidFill>
              </a:rPr>
              <a:t>edu</a:t>
            </a:r>
            <a:r>
              <a:rPr lang="en-US" dirty="0">
                <a:solidFill>
                  <a:schemeClr val="bg1"/>
                </a:solidFill>
              </a:rPr>
              <a:t> or .</a:t>
            </a:r>
            <a:r>
              <a:rPr lang="en-US" b="1" dirty="0">
                <a:solidFill>
                  <a:schemeClr val="bg1"/>
                </a:solidFill>
              </a:rPr>
              <a:t>org</a:t>
            </a:r>
            <a:r>
              <a:rPr lang="en-US" dirty="0">
                <a:solidFill>
                  <a:schemeClr val="bg1"/>
                </a:solidFill>
              </a:rPr>
              <a:t> will offer the best information.</a:t>
            </a:r>
          </a:p>
          <a:p>
            <a:r>
              <a:rPr lang="en-US" dirty="0">
                <a:solidFill>
                  <a:schemeClr val="bg1"/>
                </a:solidFill>
              </a:rPr>
              <a:t>Always cite the source of your information in your journal.</a:t>
            </a:r>
          </a:p>
        </p:txBody>
      </p:sp>
    </p:spTree>
    <p:extLst>
      <p:ext uri="{BB962C8B-B14F-4D97-AF65-F5344CB8AC3E}">
        <p14:creationId xmlns:p14="http://schemas.microsoft.com/office/powerpoint/2010/main" val="2239258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mountain, outdoor, water&#10;&#10;Description automatically generated">
            <a:extLst>
              <a:ext uri="{FF2B5EF4-FFF2-40B4-BE49-F238E27FC236}">
                <a16:creationId xmlns:a16="http://schemas.microsoft.com/office/drawing/2014/main" id="{0A9776F7-6E91-5F4B-B652-30A38DA684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3F1F9E-5B0D-E541-A781-3203BBF2D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30305"/>
            <a:ext cx="9144000" cy="126364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FEDD6-8C8E-3F46-AD88-D75B71A87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70211"/>
            <a:ext cx="11143129" cy="4787154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After you complete your journal page, write a reflection.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Options: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Scientific Paragraph (as you have been doing).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Diary Entry (thoughts and feelings while you were journaling).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Poem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Letter to yourself in the future.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Letter to a younger student, teaching them what you learned.</a:t>
            </a:r>
          </a:p>
        </p:txBody>
      </p:sp>
    </p:spTree>
    <p:extLst>
      <p:ext uri="{BB962C8B-B14F-4D97-AF65-F5344CB8AC3E}">
        <p14:creationId xmlns:p14="http://schemas.microsoft.com/office/powerpoint/2010/main" val="3892425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mountain, outdoor, water&#10;&#10;Description automatically generated">
            <a:extLst>
              <a:ext uri="{FF2B5EF4-FFF2-40B4-BE49-F238E27FC236}">
                <a16:creationId xmlns:a16="http://schemas.microsoft.com/office/drawing/2014/main" id="{D6507460-6229-6445-859E-CBAA8B9935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D5FB49-3789-A14F-A2E5-180AC87DC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6" y="146958"/>
            <a:ext cx="11397343" cy="99604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CHECKLIST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WHEN YOU FINISH, USE THIS CHECKLIST TO ENSURE YOU DIDN’T FORGET ANYTHING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D910D-9D52-5E4C-9850-464098B28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534" y="1306286"/>
            <a:ext cx="10640785" cy="5540830"/>
          </a:xfrm>
          <a:solidFill>
            <a:schemeClr val="accent4">
              <a:lumMod val="20000"/>
              <a:lumOff val="80000"/>
            </a:schemeClr>
          </a:solidFill>
        </p:spPr>
        <p:txBody>
          <a:bodyPr numCol="2"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METADATA </a:t>
            </a:r>
          </a:p>
          <a:p>
            <a:pPr lvl="1"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DATE, DAY, TIME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LOCATION - PLACE AND HABITAT</a:t>
            </a:r>
          </a:p>
          <a:p>
            <a:pPr lvl="1"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WEATHER – TEMPERATURE, WIND, CLOUD COVER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TITLE: Lesson 1-6 Benchmark: Show What You Know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Page Layout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The Basics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ABC</a:t>
            </a:r>
          </a:p>
          <a:p>
            <a:pPr lvl="1"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123</a:t>
            </a:r>
          </a:p>
          <a:p>
            <a:pPr lvl="1"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Picture, drawing, or labeled diagram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Strategies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Compare/Contrast</a:t>
            </a:r>
          </a:p>
          <a:p>
            <a:pPr lvl="1"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Zoom in/Zoom Out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NGSS Cross Cutting Concepts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Patterns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Cause &amp; Effect</a:t>
            </a:r>
          </a:p>
          <a:p>
            <a:pPr lvl="1"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Systems and System Models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</a:rPr>
              <a:t>Structure and Function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Reflection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Scientific Paragraph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Diary Entry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Poem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Letter to self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Letter to younger student</a:t>
            </a:r>
          </a:p>
        </p:txBody>
      </p:sp>
    </p:spTree>
    <p:extLst>
      <p:ext uri="{BB962C8B-B14F-4D97-AF65-F5344CB8AC3E}">
        <p14:creationId xmlns:p14="http://schemas.microsoft.com/office/powerpoint/2010/main" val="188218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ird, water, aquatic bird, outdoor&#10;&#10;Description automatically generated">
            <a:extLst>
              <a:ext uri="{FF2B5EF4-FFF2-40B4-BE49-F238E27FC236}">
                <a16:creationId xmlns:a16="http://schemas.microsoft.com/office/drawing/2014/main" id="{FDE89230-3CAC-E64A-8D9D-E8678B6A6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59" y="0"/>
            <a:ext cx="553194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1EA88-7AEB-0742-B623-F5BFBB136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94" y="856449"/>
            <a:ext cx="6122894" cy="12636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BYE FOR NOW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THANKS FOR JOINING ME.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picture containing text, bed, nature&#10;&#10;Description automatically generated">
            <a:extLst>
              <a:ext uri="{FF2B5EF4-FFF2-40B4-BE49-F238E27FC236}">
                <a16:creationId xmlns:a16="http://schemas.microsoft.com/office/drawing/2014/main" id="{D8626EB4-A33F-CF46-8D28-5D6C90D68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1458" y="2743200"/>
            <a:ext cx="4233083" cy="304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3C13FA-BE5F-EC41-945D-1AC6B4225DA0}"/>
              </a:ext>
            </a:extLst>
          </p:cNvPr>
          <p:cNvSpPr txBox="1"/>
          <p:nvPr/>
        </p:nvSpPr>
        <p:spPr>
          <a:xfrm>
            <a:off x="6760642" y="6211669"/>
            <a:ext cx="3013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American Avocet</a:t>
            </a:r>
          </a:p>
          <a:p>
            <a:r>
              <a:rPr lang="en-US" dirty="0"/>
              <a:t>Mono Lake, California</a:t>
            </a:r>
          </a:p>
        </p:txBody>
      </p:sp>
    </p:spTree>
    <p:extLst>
      <p:ext uri="{BB962C8B-B14F-4D97-AF65-F5344CB8AC3E}">
        <p14:creationId xmlns:p14="http://schemas.microsoft.com/office/powerpoint/2010/main" val="225268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556AB4-6559-384D-B5F4-5EB93BC421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005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1BA293-0CF6-2F4D-AF77-E203176F9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MAKING IT YOUR 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AE6DD-E339-914F-89B1-F3604C1A1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Nature journaling is a VERY personal experience.</a:t>
            </a:r>
          </a:p>
          <a:p>
            <a:r>
              <a:rPr lang="en-US" dirty="0">
                <a:solidFill>
                  <a:schemeClr val="bg1"/>
                </a:solidFill>
              </a:rPr>
              <a:t>When you create a journal page, you’re doing several things: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Observing Nature Deeply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Tickling Your Curiosity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Expressing Your Very UNIQUE Style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LEARNING </a:t>
            </a:r>
          </a:p>
        </p:txBody>
      </p:sp>
    </p:spTree>
    <p:extLst>
      <p:ext uri="{BB962C8B-B14F-4D97-AF65-F5344CB8AC3E}">
        <p14:creationId xmlns:p14="http://schemas.microsoft.com/office/powerpoint/2010/main" val="2738261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mountain, outdoor, sky, nature&#10;&#10;Description automatically generated">
            <a:extLst>
              <a:ext uri="{FF2B5EF4-FFF2-40B4-BE49-F238E27FC236}">
                <a16:creationId xmlns:a16="http://schemas.microsoft.com/office/drawing/2014/main" id="{02FC8399-2C20-8D41-AE13-DD01C97DEC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F44AD9-A605-1D43-8CDD-42BA69E2E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925" y="409576"/>
            <a:ext cx="9144000" cy="8763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WHAT YOU’LL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E9F4D-F284-9B47-B901-2C81ED1D9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443163"/>
            <a:ext cx="10668000" cy="4157662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Keeping in mind all we’ve learned so far, you’ll create your own journal entry of anything (or things) you’d like to study.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Incorporate as many of the strategies and NGSS Cross-Cutting Concepts as you can in this journal entry.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Express your own unique style and personality.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</a:rPr>
              <a:t>Write your own reflection.</a:t>
            </a:r>
          </a:p>
        </p:txBody>
      </p:sp>
    </p:spTree>
    <p:extLst>
      <p:ext uri="{BB962C8B-B14F-4D97-AF65-F5344CB8AC3E}">
        <p14:creationId xmlns:p14="http://schemas.microsoft.com/office/powerpoint/2010/main" val="311300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ater, outdoor, ocean, nature&#10;&#10;Description automatically generated">
            <a:extLst>
              <a:ext uri="{FF2B5EF4-FFF2-40B4-BE49-F238E27FC236}">
                <a16:creationId xmlns:a16="http://schemas.microsoft.com/office/drawing/2014/main" id="{2FBDB0CC-3BE0-4D40-8929-CB4E4508BA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3675"/>
            <a:ext cx="12192000" cy="6850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4BEF75-8EAE-5544-A639-0232EC2DF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130175"/>
            <a:ext cx="9144000" cy="16160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LET’S REVIEW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7F036-CA5D-F343-B193-D73D60E4B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424114"/>
            <a:ext cx="10668000" cy="4303711"/>
          </a:xfrm>
        </p:spPr>
        <p:txBody>
          <a:bodyPr/>
          <a:lstStyle/>
          <a:p>
            <a:r>
              <a:rPr lang="en-US" b="1" u="sng" dirty="0">
                <a:solidFill>
                  <a:schemeClr val="bg1"/>
                </a:solidFill>
              </a:rPr>
              <a:t>METADATA</a:t>
            </a:r>
            <a:r>
              <a:rPr lang="en-US" dirty="0">
                <a:solidFill>
                  <a:schemeClr val="bg1"/>
                </a:solidFill>
              </a:rPr>
              <a:t>: Day, Date, Time, Location, Weather</a:t>
            </a:r>
          </a:p>
          <a:p>
            <a:r>
              <a:rPr lang="en-US" b="1" u="sng" dirty="0">
                <a:solidFill>
                  <a:schemeClr val="bg1"/>
                </a:solidFill>
              </a:rPr>
              <a:t>ABC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 Notice,..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 Wonder… 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(Could It Be…),                              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This reminds me of…</a:t>
            </a:r>
          </a:p>
          <a:p>
            <a:r>
              <a:rPr lang="en-US" b="1" u="sng" dirty="0">
                <a:solidFill>
                  <a:schemeClr val="bg1"/>
                </a:solidFill>
              </a:rPr>
              <a:t>123</a:t>
            </a:r>
            <a:r>
              <a:rPr lang="en-US" dirty="0">
                <a:solidFill>
                  <a:schemeClr val="bg1"/>
                </a:solidFill>
              </a:rPr>
              <a:t>: The Metrics: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height, distance, speed, weight, length, area, elevation, etc.</a:t>
            </a:r>
          </a:p>
          <a:p>
            <a:r>
              <a:rPr lang="en-US" dirty="0">
                <a:solidFill>
                  <a:schemeClr val="bg1"/>
                </a:solidFill>
              </a:rPr>
              <a:t>       Drawing, Sketch, Diagram (labeled)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7B4701-8338-574A-8F53-6D4D184C5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447" y="5805238"/>
            <a:ext cx="6572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58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ky, mountain, nature&#10;&#10;Description automatically generated">
            <a:extLst>
              <a:ext uri="{FF2B5EF4-FFF2-40B4-BE49-F238E27FC236}">
                <a16:creationId xmlns:a16="http://schemas.microsoft.com/office/drawing/2014/main" id="{B94AE410-E694-3048-B9D4-960013D66B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71C209-3B3B-7745-9353-BB8BAE4F1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23888"/>
            <a:ext cx="10668000" cy="77628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JOURNALING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5A6AE-AB71-F848-B21B-E2844495D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62" y="1885950"/>
            <a:ext cx="10668000" cy="370998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COMPARE AND CONTRAST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Showing how two things are the same and different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Venn Diagram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ZOOM IN/ZOOM OUT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1. Life Size View 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2. Close-up, Magnified View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3. Distance View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253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AB0BF9-E11D-674C-9261-85CF57977F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E78D2C-3F70-A743-B6D2-A981F5A09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366713"/>
            <a:ext cx="10868025" cy="126364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NGSS CROSS-CUTTING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3B129-C539-5541-8627-CFA9A8DF4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082842"/>
            <a:ext cx="11421036" cy="540844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</a:rPr>
              <a:t>PATTERNS </a:t>
            </a:r>
            <a:r>
              <a:rPr lang="en-US" dirty="0"/>
              <a:t> </a:t>
            </a:r>
          </a:p>
          <a:p>
            <a:pPr algn="ctr"/>
            <a:endParaRPr lang="en-US" dirty="0"/>
          </a:p>
          <a:p>
            <a:r>
              <a:rPr lang="en-US" sz="3200" dirty="0">
                <a:solidFill>
                  <a:schemeClr val="bg1"/>
                </a:solidFill>
              </a:rPr>
              <a:t>Nature is full of patterns and scientists often use patterns to group or categorize species, or as clues to underlying processes or forces at work.</a:t>
            </a:r>
            <a:r>
              <a:rPr lang="en-US" sz="3200" dirty="0"/>
              <a:t> </a:t>
            </a:r>
          </a:p>
          <a:p>
            <a:r>
              <a:rPr lang="en-US" sz="3200" dirty="0">
                <a:solidFill>
                  <a:schemeClr val="bg1"/>
                </a:solidFill>
              </a:rPr>
              <a:t>A pattern exists when a set of numbers, colors, shapes, or sounds are </a:t>
            </a:r>
            <a:r>
              <a:rPr lang="en-US" sz="3200" b="1" u="sng" dirty="0">
                <a:solidFill>
                  <a:schemeClr val="bg1"/>
                </a:solidFill>
              </a:rPr>
              <a:t>repeated.</a:t>
            </a:r>
          </a:p>
          <a:p>
            <a:r>
              <a:rPr lang="en-US" sz="3200" dirty="0">
                <a:solidFill>
                  <a:schemeClr val="bg1"/>
                </a:solidFill>
              </a:rPr>
              <a:t>Patterns can be found everywhere: in animals, plants, and even the solar system!</a:t>
            </a:r>
          </a:p>
          <a:p>
            <a:r>
              <a:rPr lang="en-US" sz="3200" dirty="0">
                <a:solidFill>
                  <a:schemeClr val="bg1"/>
                </a:solidFill>
              </a:rPr>
              <a:t>Some specific patterns are called fractals or spirals. Fractals are patterns that repeat at different scales.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13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water, mountain&#10;&#10;Description automatically generated">
            <a:extLst>
              <a:ext uri="{FF2B5EF4-FFF2-40B4-BE49-F238E27FC236}">
                <a16:creationId xmlns:a16="http://schemas.microsoft.com/office/drawing/2014/main" id="{64754E76-5922-6B49-BAEE-40F879AFE6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0171"/>
            <a:ext cx="12191999" cy="68378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38C0C4-990E-F640-833C-7820C5093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35" y="376518"/>
            <a:ext cx="11403106" cy="126364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NGSS CROSS-CUTTING CONCEPTS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CAUSE AND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0CAF4-1260-6E4A-9756-8788B89C3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235" y="2214282"/>
            <a:ext cx="11403106" cy="4267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Events have causes. We can think of nature as a world full of mysteries, or “effects,” and try to explain what might have caused what we see. Cause and effect relationships may be used to predict events.</a:t>
            </a:r>
          </a:p>
          <a:p>
            <a:r>
              <a:rPr lang="en-US" dirty="0">
                <a:solidFill>
                  <a:schemeClr val="bg1"/>
                </a:solidFill>
              </a:rPr>
              <a:t>In scientific practice, deducing the cause of an effect is often difficult, so multiple hypotheses may coexist. (Think about the different hypotheses about the extinction of dinosaurs – a meteor, climate change, starvation and more.)</a:t>
            </a:r>
          </a:p>
          <a:p>
            <a:r>
              <a:rPr lang="en-US" dirty="0">
                <a:solidFill>
                  <a:schemeClr val="bg1"/>
                </a:solidFill>
              </a:rPr>
              <a:t>Cause and Effect can be answered with </a:t>
            </a:r>
            <a:r>
              <a:rPr lang="en-US" u="sng" dirty="0">
                <a:solidFill>
                  <a:schemeClr val="bg1"/>
                </a:solidFill>
              </a:rPr>
              <a:t>COULD IT BE</a:t>
            </a:r>
            <a:r>
              <a:rPr lang="en-US" dirty="0">
                <a:solidFill>
                  <a:schemeClr val="bg1"/>
                </a:solidFill>
              </a:rPr>
              <a:t>… hypotheses.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537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E052150C-8A8D-7840-B614-4B74C23664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F81A61-1CBD-DD43-95AC-62F1EDEE5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12192000" cy="126364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NGSS CROSS-CUTTING CONCEPTS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SYSTEMS AND SYSTEM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6C81C-2988-434F-ACEB-ACE6AA1A2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568449"/>
            <a:ext cx="12191999" cy="52895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system is a collection of parts which are </a:t>
            </a:r>
            <a:r>
              <a:rPr lang="en-US" b="1" dirty="0">
                <a:solidFill>
                  <a:schemeClr val="bg1"/>
                </a:solidFill>
              </a:rPr>
              <a:t>interconnected</a:t>
            </a:r>
            <a:r>
              <a:rPr lang="en-US" dirty="0">
                <a:solidFill>
                  <a:schemeClr val="bg1"/>
                </a:solidFill>
              </a:rPr>
              <a:t> and they continually affect each other over time. </a:t>
            </a:r>
          </a:p>
          <a:p>
            <a:r>
              <a:rPr lang="en-US" dirty="0">
                <a:solidFill>
                  <a:schemeClr val="bg1"/>
                </a:solidFill>
              </a:rPr>
              <a:t>A system can carry out functions its individual parts cannot.</a:t>
            </a:r>
          </a:p>
          <a:p>
            <a:r>
              <a:rPr lang="en-US" dirty="0">
                <a:solidFill>
                  <a:schemeClr val="bg1"/>
                </a:solidFill>
              </a:rPr>
              <a:t>To understand systems, the relationships between or among the parts must be examined. </a:t>
            </a:r>
          </a:p>
          <a:p>
            <a:r>
              <a:rPr lang="en-US" dirty="0">
                <a:solidFill>
                  <a:schemeClr val="bg1"/>
                </a:solidFill>
              </a:rPr>
              <a:t>Studying systems is about studying the </a:t>
            </a:r>
            <a:r>
              <a:rPr lang="en-US" b="1" dirty="0">
                <a:solidFill>
                  <a:schemeClr val="bg1"/>
                </a:solidFill>
              </a:rPr>
              <a:t>interconnections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b="1" dirty="0">
                <a:solidFill>
                  <a:schemeClr val="bg1"/>
                </a:solidFill>
              </a:rPr>
              <a:t>relationships </a:t>
            </a:r>
            <a:r>
              <a:rPr lang="en-US" dirty="0">
                <a:solidFill>
                  <a:schemeClr val="bg1"/>
                </a:solidFill>
              </a:rPr>
              <a:t>between things.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Models</a:t>
            </a:r>
            <a:r>
              <a:rPr lang="en-US" dirty="0">
                <a:solidFill>
                  <a:schemeClr val="bg1"/>
                </a:solidFill>
              </a:rPr>
              <a:t> can be used to represent systems and their interactions—such as inputs, processes and outputs—and energy and matter flows within systems.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532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92D276-9F94-594A-94FB-F3FA6D65CD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7932" y="0"/>
            <a:ext cx="12192000" cy="70391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5AC30C-0031-9941-9381-0C6E08B4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2" y="130175"/>
            <a:ext cx="11528613" cy="1263649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NGSS CROSS-CUTTING CONCEPTS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STRUCTURE AND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34832-4BEF-C948-933F-40F870C82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52" y="1393824"/>
            <a:ext cx="11761696" cy="51862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 </a:t>
            </a:r>
            <a:r>
              <a:rPr lang="en-US" i="1" dirty="0">
                <a:solidFill>
                  <a:schemeClr val="bg1"/>
                </a:solidFill>
              </a:rPr>
              <a:t>structure</a:t>
            </a:r>
            <a:r>
              <a:rPr lang="en-US" dirty="0">
                <a:solidFill>
                  <a:schemeClr val="bg1"/>
                </a:solidFill>
              </a:rPr>
              <a:t> is anything made up of parts. Plants and animals have many structures that help them survive.</a:t>
            </a:r>
          </a:p>
          <a:p>
            <a:r>
              <a:rPr lang="en-US" dirty="0">
                <a:solidFill>
                  <a:schemeClr val="bg1"/>
                </a:solidFill>
              </a:rPr>
              <a:t>An object’s shape and structure relate directly to how it functions. We can observe structures and attempt to explain how they work.</a:t>
            </a:r>
          </a:p>
          <a:p>
            <a:pPr fontAlgn="t"/>
            <a:r>
              <a:rPr lang="en-US" dirty="0">
                <a:solidFill>
                  <a:schemeClr val="bg1"/>
                </a:solidFill>
              </a:rPr>
              <a:t>Natural structures can be analyzed to determine how they function.</a:t>
            </a:r>
          </a:p>
          <a:p>
            <a:pPr fontAlgn="t"/>
            <a:r>
              <a:rPr lang="en-US" dirty="0">
                <a:solidFill>
                  <a:schemeClr val="bg1"/>
                </a:solidFill>
              </a:rPr>
              <a:t>The functions and properties of organisms can be inferred (could it be…) from their overall structure, and the way their components are shaped.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9815E2-0303-C04B-8812-8A2DAC27238A}"/>
              </a:ext>
            </a:extLst>
          </p:cNvPr>
          <p:cNvSpPr txBox="1"/>
          <p:nvPr/>
        </p:nvSpPr>
        <p:spPr>
          <a:xfrm>
            <a:off x="-17932" y="6808277"/>
            <a:ext cx="119486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commons.wikimedia.org/wiki/File:Europe_valley_by_Iakov_Kalinin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363517637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AnalogousFromDarkSeedLeftStep">
      <a:dk1>
        <a:srgbClr val="000000"/>
      </a:dk1>
      <a:lt1>
        <a:srgbClr val="FFFFFF"/>
      </a:lt1>
      <a:dk2>
        <a:srgbClr val="1B2830"/>
      </a:dk2>
      <a:lt2>
        <a:srgbClr val="F1F3F0"/>
      </a:lt2>
      <a:accent1>
        <a:srgbClr val="C429E7"/>
      </a:accent1>
      <a:accent2>
        <a:srgbClr val="6920D6"/>
      </a:accent2>
      <a:accent3>
        <a:srgbClr val="292CE7"/>
      </a:accent3>
      <a:accent4>
        <a:srgbClr val="1769D5"/>
      </a:accent4>
      <a:accent5>
        <a:srgbClr val="26BBD6"/>
      </a:accent5>
      <a:accent6>
        <a:srgbClr val="15C395"/>
      </a:accent6>
      <a:hlink>
        <a:srgbClr val="3E93BB"/>
      </a:hlink>
      <a:folHlink>
        <a:srgbClr val="7F7F7F"/>
      </a:folHlink>
    </a:clrScheme>
    <a:fontScheme name="Torn">
      <a:majorFont>
        <a:latin typeface="Verdana Pro Cond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954</Words>
  <Application>Microsoft Macintosh PowerPoint</Application>
  <PresentationFormat>Widescreen</PresentationFormat>
  <Paragraphs>118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Verdana Pro</vt:lpstr>
      <vt:lpstr>Verdana Pro Cond SemiBold</vt:lpstr>
      <vt:lpstr>Wingdings</vt:lpstr>
      <vt:lpstr>TornVTI</vt:lpstr>
      <vt:lpstr>LESSON 1-6 BENCHMARK Show what you know!</vt:lpstr>
      <vt:lpstr>MAKING IT YOUR OWN</vt:lpstr>
      <vt:lpstr>WHAT YOU’LL DO</vt:lpstr>
      <vt:lpstr>LET’S REVIEW  The Basics</vt:lpstr>
      <vt:lpstr>JOURNALING STRATEGIES</vt:lpstr>
      <vt:lpstr>NGSS CROSS-CUTTING CONCEPTS</vt:lpstr>
      <vt:lpstr>NGSS CROSS-CUTTING CONCEPTS CAUSE AND EFFECT</vt:lpstr>
      <vt:lpstr>NGSS CROSS-CUTTING CONCEPTS SYSTEMS AND SYSTEM MODELS</vt:lpstr>
      <vt:lpstr>NGSS CROSS-CUTTING CONCEPTS STRUCTURE AND FUNCTION</vt:lpstr>
      <vt:lpstr>YOUR TURN</vt:lpstr>
      <vt:lpstr>PLAN AHEAD</vt:lpstr>
      <vt:lpstr>Additional Research</vt:lpstr>
      <vt:lpstr>REFLECTION</vt:lpstr>
      <vt:lpstr>CHECKLIST  WHEN YOU FINISH, USE THIS CHECKLIST TO ENSURE YOU DIDN’T FORGET ANYTHING</vt:lpstr>
      <vt:lpstr>BYE FOR NOW THANKS FOR JOINING ME.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Show us what you know!</dc:title>
  <dc:creator>Paula Harvey</dc:creator>
  <cp:lastModifiedBy>Paula Harvey</cp:lastModifiedBy>
  <cp:revision>32</cp:revision>
  <dcterms:created xsi:type="dcterms:W3CDTF">2020-11-03T21:08:30Z</dcterms:created>
  <dcterms:modified xsi:type="dcterms:W3CDTF">2020-11-04T19:45:27Z</dcterms:modified>
</cp:coreProperties>
</file>